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6"/>
  </p:notesMasterIdLst>
  <p:handoutMasterIdLst>
    <p:handoutMasterId r:id="rId177"/>
  </p:handoutMasterIdLst>
  <p:sldIdLst>
    <p:sldId id="265" r:id="rId2"/>
    <p:sldId id="677" r:id="rId3"/>
    <p:sldId id="257" r:id="rId4"/>
    <p:sldId id="678" r:id="rId5"/>
    <p:sldId id="670" r:id="rId6"/>
    <p:sldId id="519" r:id="rId7"/>
    <p:sldId id="650" r:id="rId8"/>
    <p:sldId id="665" r:id="rId9"/>
    <p:sldId id="667" r:id="rId10"/>
    <p:sldId id="666" r:id="rId11"/>
    <p:sldId id="664" r:id="rId12"/>
    <p:sldId id="652" r:id="rId13"/>
    <p:sldId id="654" r:id="rId14"/>
    <p:sldId id="655" r:id="rId15"/>
    <p:sldId id="656" r:id="rId16"/>
    <p:sldId id="657" r:id="rId17"/>
    <p:sldId id="662" r:id="rId18"/>
    <p:sldId id="660" r:id="rId19"/>
    <p:sldId id="661" r:id="rId20"/>
    <p:sldId id="674" r:id="rId21"/>
    <p:sldId id="385" r:id="rId22"/>
    <p:sldId id="466" r:id="rId23"/>
    <p:sldId id="597" r:id="rId24"/>
    <p:sldId id="520" r:id="rId25"/>
    <p:sldId id="381" r:id="rId26"/>
    <p:sldId id="382" r:id="rId27"/>
    <p:sldId id="384" r:id="rId28"/>
    <p:sldId id="493" r:id="rId29"/>
    <p:sldId id="387" r:id="rId30"/>
    <p:sldId id="388" r:id="rId31"/>
    <p:sldId id="389" r:id="rId32"/>
    <p:sldId id="494" r:id="rId33"/>
    <p:sldId id="390" r:id="rId34"/>
    <p:sldId id="391" r:id="rId35"/>
    <p:sldId id="523" r:id="rId36"/>
    <p:sldId id="393" r:id="rId37"/>
    <p:sldId id="499" r:id="rId38"/>
    <p:sldId id="524" r:id="rId39"/>
    <p:sldId id="525" r:id="rId40"/>
    <p:sldId id="526" r:id="rId41"/>
    <p:sldId id="608" r:id="rId42"/>
    <p:sldId id="611" r:id="rId43"/>
    <p:sldId id="527" r:id="rId44"/>
    <p:sldId id="528" r:id="rId45"/>
    <p:sldId id="504" r:id="rId46"/>
    <p:sldId id="663" r:id="rId47"/>
    <p:sldId id="507" r:id="rId48"/>
    <p:sldId id="609" r:id="rId49"/>
    <p:sldId id="610" r:id="rId50"/>
    <p:sldId id="508" r:id="rId51"/>
    <p:sldId id="618" r:id="rId52"/>
    <p:sldId id="509" r:id="rId53"/>
    <p:sldId id="510" r:id="rId54"/>
    <p:sldId id="671" r:id="rId55"/>
    <p:sldId id="672" r:id="rId56"/>
    <p:sldId id="679" r:id="rId57"/>
    <p:sldId id="617" r:id="rId58"/>
    <p:sldId id="673" r:id="rId59"/>
    <p:sldId id="639" r:id="rId60"/>
    <p:sldId id="640" r:id="rId61"/>
    <p:sldId id="641" r:id="rId62"/>
    <p:sldId id="645" r:id="rId63"/>
    <p:sldId id="529" r:id="rId64"/>
    <p:sldId id="675" r:id="rId65"/>
    <p:sldId id="647" r:id="rId66"/>
    <p:sldId id="648" r:id="rId67"/>
    <p:sldId id="646" r:id="rId68"/>
    <p:sldId id="629" r:id="rId69"/>
    <p:sldId id="631" r:id="rId70"/>
    <p:sldId id="630" r:id="rId71"/>
    <p:sldId id="638" r:id="rId72"/>
    <p:sldId id="642" r:id="rId73"/>
    <p:sldId id="536" r:id="rId74"/>
    <p:sldId id="538" r:id="rId75"/>
    <p:sldId id="539" r:id="rId76"/>
    <p:sldId id="540" r:id="rId77"/>
    <p:sldId id="541" r:id="rId78"/>
    <p:sldId id="616" r:id="rId79"/>
    <p:sldId id="605" r:id="rId80"/>
    <p:sldId id="683" r:id="rId81"/>
    <p:sldId id="542" r:id="rId82"/>
    <p:sldId id="680" r:id="rId83"/>
    <p:sldId id="543" r:id="rId84"/>
    <p:sldId id="604" r:id="rId85"/>
    <p:sldId id="397" r:id="rId86"/>
    <p:sldId id="398" r:id="rId87"/>
    <p:sldId id="547" r:id="rId88"/>
    <p:sldId id="399" r:id="rId89"/>
    <p:sldId id="544" r:id="rId90"/>
    <p:sldId id="548" r:id="rId91"/>
    <p:sldId id="549" r:id="rId92"/>
    <p:sldId id="550" r:id="rId93"/>
    <p:sldId id="676" r:id="rId94"/>
    <p:sldId id="551" r:id="rId95"/>
    <p:sldId id="552" r:id="rId96"/>
    <p:sldId id="553" r:id="rId97"/>
    <p:sldId id="554" r:id="rId98"/>
    <p:sldId id="555" r:id="rId99"/>
    <p:sldId id="556" r:id="rId100"/>
    <p:sldId id="557" r:id="rId101"/>
    <p:sldId id="558" r:id="rId102"/>
    <p:sldId id="595" r:id="rId103"/>
    <p:sldId id="596" r:id="rId104"/>
    <p:sldId id="560" r:id="rId105"/>
    <p:sldId id="561" r:id="rId106"/>
    <p:sldId id="562" r:id="rId107"/>
    <p:sldId id="563" r:id="rId108"/>
    <p:sldId id="564" r:id="rId109"/>
    <p:sldId id="565" r:id="rId110"/>
    <p:sldId id="594" r:id="rId111"/>
    <p:sldId id="598" r:id="rId112"/>
    <p:sldId id="599" r:id="rId113"/>
    <p:sldId id="600" r:id="rId114"/>
    <p:sldId id="566" r:id="rId115"/>
    <p:sldId id="567" r:id="rId116"/>
    <p:sldId id="568" r:id="rId117"/>
    <p:sldId id="569" r:id="rId118"/>
    <p:sldId id="570" r:id="rId119"/>
    <p:sldId id="571" r:id="rId120"/>
    <p:sldId id="572" r:id="rId121"/>
    <p:sldId id="573" r:id="rId122"/>
    <p:sldId id="574" r:id="rId123"/>
    <p:sldId id="575" r:id="rId124"/>
    <p:sldId id="576" r:id="rId125"/>
    <p:sldId id="577" r:id="rId126"/>
    <p:sldId id="578" r:id="rId127"/>
    <p:sldId id="669" r:id="rId128"/>
    <p:sldId id="580" r:id="rId129"/>
    <p:sldId id="602" r:id="rId130"/>
    <p:sldId id="637" r:id="rId131"/>
    <p:sldId id="581" r:id="rId132"/>
    <p:sldId id="582" r:id="rId133"/>
    <p:sldId id="583" r:id="rId134"/>
    <p:sldId id="684" r:id="rId135"/>
    <p:sldId id="681" r:id="rId136"/>
    <p:sldId id="584" r:id="rId137"/>
    <p:sldId id="585" r:id="rId138"/>
    <p:sldId id="586" r:id="rId139"/>
    <p:sldId id="587" r:id="rId140"/>
    <p:sldId id="649" r:id="rId141"/>
    <p:sldId id="588" r:id="rId142"/>
    <p:sldId id="589" r:id="rId143"/>
    <p:sldId id="590" r:id="rId144"/>
    <p:sldId id="591" r:id="rId145"/>
    <p:sldId id="592" r:id="rId146"/>
    <p:sldId id="593" r:id="rId147"/>
    <p:sldId id="460" r:id="rId148"/>
    <p:sldId id="425" r:id="rId149"/>
    <p:sldId id="426" r:id="rId150"/>
    <p:sldId id="427" r:id="rId151"/>
    <p:sldId id="428" r:id="rId152"/>
    <p:sldId id="429" r:id="rId153"/>
    <p:sldId id="470" r:id="rId154"/>
    <p:sldId id="430" r:id="rId155"/>
    <p:sldId id="431" r:id="rId156"/>
    <p:sldId id="682" r:id="rId157"/>
    <p:sldId id="620" r:id="rId158"/>
    <p:sldId id="643" r:id="rId159"/>
    <p:sldId id="621" r:id="rId160"/>
    <p:sldId id="622" r:id="rId161"/>
    <p:sldId id="644" r:id="rId162"/>
    <p:sldId id="623" r:id="rId163"/>
    <p:sldId id="625" r:id="rId164"/>
    <p:sldId id="626" r:id="rId165"/>
    <p:sldId id="636" r:id="rId166"/>
    <p:sldId id="632" r:id="rId167"/>
    <p:sldId id="633" r:id="rId168"/>
    <p:sldId id="634" r:id="rId169"/>
    <p:sldId id="635" r:id="rId170"/>
    <p:sldId id="685" r:id="rId171"/>
    <p:sldId id="686" r:id="rId172"/>
    <p:sldId id="687" r:id="rId173"/>
    <p:sldId id="463" r:id="rId174"/>
    <p:sldId id="515" r:id="rId175"/>
  </p:sldIdLst>
  <p:sldSz cx="9144000" cy="6858000" type="screen4x3"/>
  <p:notesSz cx="6858000" cy="9144000"/>
  <p:defaultTextStyle>
    <a:defPPr>
      <a:defRPr lang="fr-FR"/>
    </a:defPPr>
    <a:lvl1pPr algn="l" rtl="0" eaLnBrk="0" fontAlgn="base" hangingPunct="0">
      <a:spcBef>
        <a:spcPct val="0"/>
      </a:spcBef>
      <a:spcAft>
        <a:spcPct val="0"/>
      </a:spcAft>
      <a:defRPr sz="2400" b="1"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clrMru>
    <a:srgbClr val="0000FF"/>
    <a:srgbClr val="66FF00"/>
    <a:srgbClr val="99FFFF"/>
    <a:srgbClr val="021EFD"/>
    <a:srgbClr val="070AF2"/>
    <a:srgbClr val="FF99CC"/>
    <a:srgbClr val="FFCC99"/>
    <a:srgbClr val="FF3333"/>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790" autoAdjust="0"/>
    <p:restoredTop sz="90941"/>
  </p:normalViewPr>
  <p:slideViewPr>
    <p:cSldViewPr>
      <p:cViewPr varScale="1">
        <p:scale>
          <a:sx n="84" d="100"/>
          <a:sy n="84" d="100"/>
        </p:scale>
        <p:origin x="65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image" Target="../media/image73.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D8CC797E-5D2D-0A4B-8305-1032909D0F60}" type="datetimeFigureOut">
              <a:rPr lang="fr-FR" altLang="x-none"/>
              <a:pPr>
                <a:defRPr/>
              </a:pPr>
              <a:t>01/05/2018</a:t>
            </a:fld>
            <a:endParaRPr lang="fr-FR" altLang="x-none"/>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D57D2DC-F53A-5948-89CE-151B3AF1E4EE}" type="slidenum">
              <a:rPr lang="fr-FR" altLang="x-none"/>
              <a:pPr>
                <a:defRPr/>
              </a:pPr>
              <a:t>‹N°›</a:t>
            </a:fld>
            <a:endParaRPr lang="fr-FR"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defRPr sz="1200" b="0">
                <a:ea typeface="ＭＳ Ｐゴシック" charset="0"/>
                <a:cs typeface="ＭＳ Ｐゴシック" charset="0"/>
              </a:defRPr>
            </a:lvl1pPr>
          </a:lstStyle>
          <a:p>
            <a:pPr>
              <a:defRPr/>
            </a:pPr>
            <a:endParaRPr lang="fr-FR"/>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lgn="r">
              <a:defRPr sz="1200" b="0">
                <a:ea typeface="ＭＳ Ｐゴシック" charset="0"/>
                <a:cs typeface="ＭＳ Ｐゴシック" charset="0"/>
              </a:defRPr>
            </a:lvl1pPr>
          </a:lstStyle>
          <a:p>
            <a:pPr>
              <a:defRPr/>
            </a:pPr>
            <a:endParaRPr lang="fr-FR"/>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p>
            <a:pPr lvl="0"/>
            <a:r>
              <a:rPr lang="fr-FR" altLang="x-none" noProof="0"/>
              <a:t>Cliquez pour modifier les styles du texte du masque</a:t>
            </a:r>
          </a:p>
          <a:p>
            <a:pPr lvl="1"/>
            <a:r>
              <a:rPr lang="fr-FR" altLang="x-none" noProof="0"/>
              <a:t>Deuxième niveau</a:t>
            </a:r>
          </a:p>
          <a:p>
            <a:pPr lvl="2"/>
            <a:r>
              <a:rPr lang="fr-FR" altLang="x-none" noProof="0"/>
              <a:t>Troisième niveau</a:t>
            </a:r>
          </a:p>
          <a:p>
            <a:pPr lvl="3"/>
            <a:r>
              <a:rPr lang="fr-FR" altLang="x-none" noProof="0"/>
              <a:t>Quatrième niveau</a:t>
            </a:r>
          </a:p>
          <a:p>
            <a:pPr lvl="4"/>
            <a:r>
              <a:rPr lang="fr-FR" altLang="x-none" noProof="0"/>
              <a:t>Cinquième niveau</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b" anchorCtr="0" compatLnSpc="1">
            <a:prstTxWarp prst="textNoShape">
              <a:avLst/>
            </a:prstTxWarp>
          </a:bodyPr>
          <a:lstStyle>
            <a:lvl1pPr>
              <a:defRPr sz="1200" b="0">
                <a:ea typeface="ＭＳ Ｐゴシック" charset="0"/>
                <a:cs typeface="ＭＳ Ｐゴシック" charset="0"/>
              </a:defRPr>
            </a:lvl1pPr>
          </a:lstStyle>
          <a:p>
            <a:pPr>
              <a:defRPr/>
            </a:pPr>
            <a:endParaRPr lang="fr-FR"/>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b" anchorCtr="0" compatLnSpc="1">
            <a:prstTxWarp prst="textNoShape">
              <a:avLst/>
            </a:prstTxWarp>
          </a:bodyPr>
          <a:lstStyle>
            <a:lvl1pPr algn="r">
              <a:defRPr sz="1200" b="0"/>
            </a:lvl1pPr>
          </a:lstStyle>
          <a:p>
            <a:pPr>
              <a:defRPr/>
            </a:pPr>
            <a:fld id="{B54AF3D9-0C00-C548-B451-C6D0BD3579AA}" type="slidenum">
              <a:rPr lang="fr-FR" altLang="x-none"/>
              <a:pPr>
                <a:defRPr/>
              </a:pPr>
              <a:t>‹N°›</a:t>
            </a:fld>
            <a:endParaRPr lang="fr-FR"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nature.com/nature/journal/vaop/ncurrent/full/nature13805.html#f1"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www.nature.com/nature/journal/vaop/ncurrent/full/nature13805.html?WT.ec_id=NATURE-20141016#ref30" TargetMode="External"/><Relationship Id="rId5" Type="http://schemas.openxmlformats.org/officeDocument/2006/relationships/hyperlink" Target="http://www.nature.com/nature/journal/vaop/ncurrent/full/nature13805.html?WT.ec_id=NATURE-20141016#ref29" TargetMode="External"/><Relationship Id="rId4" Type="http://schemas.openxmlformats.org/officeDocument/2006/relationships/hyperlink" Target="http://www.nature.com/nature/journal/vaop/ncurrent/full/nature13805.html#supplementary-information"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javascript:popRef2('B51','','2','')"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javascript:popRef2('B144','','2','')"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8CE34C2-1DD4-D04E-B8CC-7A7593E9A2AF}" type="slidenum">
              <a:rPr lang="fr-FR" altLang="x-none" sz="1200" b="0"/>
              <a:pPr/>
              <a:t>1</a:t>
            </a:fld>
            <a:endParaRPr lang="fr-FR" altLang="x-none" sz="1200" b="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3686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p:cNvSpPr>
            <a:spLocks noGrp="1" noRot="1" noChangeAspect="1" noChangeArrowheads="1" noTextEdit="1"/>
          </p:cNvSpPr>
          <p:nvPr>
            <p:ph type="sldImg"/>
          </p:nvPr>
        </p:nvSpPr>
        <p:spPr>
          <a:solidFill>
            <a:srgbClr val="FFFFFF"/>
          </a:solidFill>
          <a:ln/>
        </p:spPr>
      </p:sp>
      <p:sp>
        <p:nvSpPr>
          <p:cNvPr id="23040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Rot="1" noChangeAspect="1" noChangeArrowheads="1" noTextEdit="1"/>
          </p:cNvSpPr>
          <p:nvPr>
            <p:ph type="sldImg"/>
          </p:nvPr>
        </p:nvSpPr>
        <p:spPr>
          <a:solidFill>
            <a:srgbClr val="FFFFFF"/>
          </a:solidFill>
          <a:ln/>
        </p:spPr>
      </p:sp>
      <p:sp>
        <p:nvSpPr>
          <p:cNvPr id="232450"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Rot="1" noChangeAspect="1" noChangeArrowheads="1" noTextEdit="1"/>
          </p:cNvSpPr>
          <p:nvPr>
            <p:ph type="sldImg"/>
          </p:nvPr>
        </p:nvSpPr>
        <p:spPr>
          <a:solidFill>
            <a:srgbClr val="FFFFFF"/>
          </a:solidFill>
          <a:ln/>
        </p:spPr>
      </p:sp>
      <p:sp>
        <p:nvSpPr>
          <p:cNvPr id="234498"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Grp="1" noRot="1" noChangeAspect="1" noChangeArrowheads="1" noTextEdit="1"/>
          </p:cNvSpPr>
          <p:nvPr>
            <p:ph type="sldImg"/>
          </p:nvPr>
        </p:nvSpPr>
        <p:spPr>
          <a:solidFill>
            <a:srgbClr val="FFFFFF"/>
          </a:solidFill>
          <a:ln/>
        </p:spPr>
      </p:sp>
      <p:sp>
        <p:nvSpPr>
          <p:cNvPr id="236546"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p:cNvSpPr>
            <a:spLocks noGrp="1" noRot="1" noChangeAspect="1" noChangeArrowheads="1" noTextEdit="1"/>
          </p:cNvSpPr>
          <p:nvPr>
            <p:ph type="sldImg"/>
          </p:nvPr>
        </p:nvSpPr>
        <p:spPr>
          <a:solidFill>
            <a:srgbClr val="FFFFFF"/>
          </a:solidFill>
          <a:ln/>
        </p:spPr>
      </p:sp>
      <p:sp>
        <p:nvSpPr>
          <p:cNvPr id="238594"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2"/>
          <p:cNvSpPr>
            <a:spLocks noGrp="1" noRot="1" noChangeAspect="1" noChangeArrowheads="1" noTextEdit="1"/>
          </p:cNvSpPr>
          <p:nvPr>
            <p:ph type="sldImg"/>
          </p:nvPr>
        </p:nvSpPr>
        <p:spPr>
          <a:solidFill>
            <a:srgbClr val="FFFFFF"/>
          </a:solidFill>
          <a:ln/>
        </p:spPr>
      </p:sp>
      <p:sp>
        <p:nvSpPr>
          <p:cNvPr id="24064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Rot="1" noChangeAspect="1" noChangeArrowheads="1" noTextEdit="1"/>
          </p:cNvSpPr>
          <p:nvPr>
            <p:ph type="sldImg"/>
          </p:nvPr>
        </p:nvSpPr>
        <p:spPr>
          <a:solidFill>
            <a:srgbClr val="FFFFFF"/>
          </a:solidFill>
          <a:ln/>
        </p:spPr>
      </p:sp>
      <p:sp>
        <p:nvSpPr>
          <p:cNvPr id="242690"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Rot="1" noChangeAspect="1" noChangeArrowheads="1" noTextEdit="1"/>
          </p:cNvSpPr>
          <p:nvPr>
            <p:ph type="sldImg"/>
          </p:nvPr>
        </p:nvSpPr>
        <p:spPr>
          <a:solidFill>
            <a:srgbClr val="FFFFFF"/>
          </a:solidFill>
          <a:ln/>
        </p:spPr>
      </p:sp>
      <p:sp>
        <p:nvSpPr>
          <p:cNvPr id="244738"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2"/>
          <p:cNvSpPr>
            <a:spLocks noGrp="1" noRot="1" noChangeAspect="1" noChangeArrowheads="1" noTextEdit="1"/>
          </p:cNvSpPr>
          <p:nvPr>
            <p:ph type="sldImg"/>
          </p:nvPr>
        </p:nvSpPr>
        <p:spPr>
          <a:solidFill>
            <a:srgbClr val="FFFFFF"/>
          </a:solidFill>
          <a:ln/>
        </p:spPr>
      </p:sp>
      <p:sp>
        <p:nvSpPr>
          <p:cNvPr id="246786"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2"/>
          <p:cNvSpPr>
            <a:spLocks noGrp="1" noRot="1" noChangeAspect="1" noChangeArrowheads="1" noTextEdit="1"/>
          </p:cNvSpPr>
          <p:nvPr>
            <p:ph type="sldImg"/>
          </p:nvPr>
        </p:nvSpPr>
        <p:spPr>
          <a:solidFill>
            <a:srgbClr val="FFFFFF"/>
          </a:solidFill>
          <a:ln/>
        </p:spPr>
      </p:sp>
      <p:sp>
        <p:nvSpPr>
          <p:cNvPr id="248834"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3891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Grp="1" noRot="1" noChangeAspect="1" noChangeArrowheads="1" noTextEdit="1"/>
          </p:cNvSpPr>
          <p:nvPr>
            <p:ph type="sldImg"/>
          </p:nvPr>
        </p:nvSpPr>
        <p:spPr>
          <a:solidFill>
            <a:srgbClr val="FFFFFF"/>
          </a:solidFill>
          <a:ln/>
        </p:spPr>
      </p:sp>
      <p:sp>
        <p:nvSpPr>
          <p:cNvPr id="25088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5497F708-13CC-CD4D-960B-8C315B45C697}" type="slidenum">
              <a:rPr lang="fr-FR" altLang="x-none" sz="1200" b="0"/>
              <a:pPr algn="r"/>
              <a:t>126</a:t>
            </a:fld>
            <a:endParaRPr lang="fr-FR" altLang="x-none" sz="1200" b="0"/>
          </a:p>
        </p:txBody>
      </p:sp>
      <p:sp>
        <p:nvSpPr>
          <p:cNvPr id="252930" name="Rectangle 2"/>
          <p:cNvSpPr>
            <a:spLocks noGrp="1" noRot="1" noChangeAspect="1" noChangeArrowheads="1" noTextEdit="1"/>
          </p:cNvSpPr>
          <p:nvPr>
            <p:ph type="sldImg"/>
          </p:nvPr>
        </p:nvSpPr>
        <p:spPr>
          <a:xfrm>
            <a:off x="0" y="0"/>
            <a:ext cx="0" cy="0"/>
          </a:xfrm>
          <a:ln/>
        </p:spPr>
      </p:sp>
      <p:sp>
        <p:nvSpPr>
          <p:cNvPr id="252931" name="Rectangle 3"/>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752389F5-7BC2-444B-A6D8-3114755021C8}" type="slidenum">
              <a:rPr lang="fr-FR" altLang="x-none" sz="1200" b="0"/>
              <a:pPr algn="r"/>
              <a:t>128</a:t>
            </a:fld>
            <a:endParaRPr lang="fr-FR" altLang="x-none" sz="1200" b="0"/>
          </a:p>
        </p:txBody>
      </p:sp>
      <p:sp>
        <p:nvSpPr>
          <p:cNvPr id="256002" name="Rectangle 2"/>
          <p:cNvSpPr>
            <a:spLocks noGrp="1" noRot="1" noChangeAspect="1" noChangeArrowheads="1" noTextEdit="1"/>
          </p:cNvSpPr>
          <p:nvPr>
            <p:ph type="sldImg"/>
          </p:nvPr>
        </p:nvSpPr>
        <p:spPr>
          <a:xfrm>
            <a:off x="0" y="0"/>
            <a:ext cx="0" cy="0"/>
          </a:xfrm>
          <a:ln/>
        </p:spPr>
      </p:sp>
      <p:sp>
        <p:nvSpPr>
          <p:cNvPr id="256003" name="Rectangle 3"/>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Rot="1" noChangeAspect="1" noChangeArrowheads="1" noTextEdit="1"/>
          </p:cNvSpPr>
          <p:nvPr>
            <p:ph type="sldImg"/>
          </p:nvPr>
        </p:nvSpPr>
        <p:spPr>
          <a:ln/>
        </p:spPr>
      </p:sp>
      <p:sp>
        <p:nvSpPr>
          <p:cNvPr id="25805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26009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Rot="1" noChangeAspect="1" noChangeArrowheads="1" noTextEdit="1"/>
          </p:cNvSpPr>
          <p:nvPr>
            <p:ph type="sldImg"/>
          </p:nvPr>
        </p:nvSpPr>
        <p:spPr>
          <a:solidFill>
            <a:srgbClr val="FFFFFF"/>
          </a:solidFill>
          <a:ln/>
        </p:spPr>
      </p:sp>
      <p:sp>
        <p:nvSpPr>
          <p:cNvPr id="262146"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Rot="1" noChangeAspect="1" noChangeArrowheads="1" noTextEdit="1"/>
          </p:cNvSpPr>
          <p:nvPr>
            <p:ph type="sldImg"/>
          </p:nvPr>
        </p:nvSpPr>
        <p:spPr>
          <a:solidFill>
            <a:srgbClr val="FFFFFF"/>
          </a:solidFill>
          <a:ln/>
        </p:spPr>
      </p:sp>
      <p:sp>
        <p:nvSpPr>
          <p:cNvPr id="264194"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Rot="1" noChangeAspect="1" noChangeArrowheads="1" noTextEdit="1"/>
          </p:cNvSpPr>
          <p:nvPr>
            <p:ph type="sldImg"/>
          </p:nvPr>
        </p:nvSpPr>
        <p:spPr>
          <a:solidFill>
            <a:srgbClr val="FFFFFF"/>
          </a:solidFill>
          <a:ln/>
        </p:spPr>
      </p:sp>
      <p:sp>
        <p:nvSpPr>
          <p:cNvPr id="26624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8BC1C579-DA03-D146-9196-A81B9540B2B9}" type="slidenum">
              <a:rPr lang="fr-FR" altLang="x-none" sz="1200" b="0"/>
              <a:pPr algn="r"/>
              <a:t>136</a:t>
            </a:fld>
            <a:endParaRPr lang="fr-FR" altLang="x-none" sz="1200" b="0"/>
          </a:p>
        </p:txBody>
      </p:sp>
      <p:sp>
        <p:nvSpPr>
          <p:cNvPr id="268290" name="Rectangle 2"/>
          <p:cNvSpPr>
            <a:spLocks noGrp="1" noRot="1" noChangeAspect="1" noChangeArrowheads="1" noTextEdit="1"/>
          </p:cNvSpPr>
          <p:nvPr>
            <p:ph type="sldImg"/>
          </p:nvPr>
        </p:nvSpPr>
        <p:spPr>
          <a:xfrm>
            <a:off x="0" y="0"/>
            <a:ext cx="0" cy="0"/>
          </a:xfrm>
          <a:ln/>
        </p:spPr>
      </p:sp>
      <p:sp>
        <p:nvSpPr>
          <p:cNvPr id="268291" name="Rectangle 3"/>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0D91C312-62C0-0142-9EFF-113A97AE6874}" type="slidenum">
              <a:rPr lang="fr-FR" altLang="x-none" sz="1200" b="0"/>
              <a:pPr algn="r"/>
              <a:t>137</a:t>
            </a:fld>
            <a:endParaRPr lang="fr-FR" altLang="x-none" sz="1200" b="0"/>
          </a:p>
        </p:txBody>
      </p:sp>
      <p:sp>
        <p:nvSpPr>
          <p:cNvPr id="270338" name="Rectangle 2"/>
          <p:cNvSpPr>
            <a:spLocks noGrp="1" noRot="1" noChangeAspect="1" noChangeArrowheads="1" noTextEdit="1"/>
          </p:cNvSpPr>
          <p:nvPr>
            <p:ph type="sldImg"/>
          </p:nvPr>
        </p:nvSpPr>
        <p:spPr>
          <a:xfrm>
            <a:off x="0" y="0"/>
            <a:ext cx="0" cy="0"/>
          </a:xfrm>
          <a:ln/>
        </p:spPr>
      </p:sp>
      <p:sp>
        <p:nvSpPr>
          <p:cNvPr id="270339" name="Rectangle 3"/>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4096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56F23A2F-79B2-8443-96E2-DDD89E9D3811}" type="slidenum">
              <a:rPr lang="fr-FR" altLang="x-none" sz="1200" b="0"/>
              <a:pPr algn="r"/>
              <a:t>138</a:t>
            </a:fld>
            <a:endParaRPr lang="fr-FR" altLang="x-none" sz="1200" b="0"/>
          </a:p>
        </p:txBody>
      </p:sp>
      <p:sp>
        <p:nvSpPr>
          <p:cNvPr id="272386" name="Rectangle 2"/>
          <p:cNvSpPr>
            <a:spLocks noGrp="1" noRot="1" noChangeAspect="1" noChangeArrowheads="1" noTextEdit="1"/>
          </p:cNvSpPr>
          <p:nvPr>
            <p:ph type="sldImg"/>
          </p:nvPr>
        </p:nvSpPr>
        <p:spPr>
          <a:xfrm>
            <a:off x="0" y="0"/>
            <a:ext cx="0" cy="0"/>
          </a:xfrm>
          <a:ln/>
        </p:spPr>
      </p:sp>
      <p:sp>
        <p:nvSpPr>
          <p:cNvPr id="272387" name="Rectangle 3"/>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459A5F19-EEDD-0942-8AF8-9C7EC9234D9D}" type="slidenum">
              <a:rPr lang="fr-FR" altLang="x-none" sz="1200" b="0"/>
              <a:pPr algn="r"/>
              <a:t>139</a:t>
            </a:fld>
            <a:endParaRPr lang="fr-FR" altLang="x-none" sz="1200" b="0"/>
          </a:p>
        </p:txBody>
      </p:sp>
      <p:sp>
        <p:nvSpPr>
          <p:cNvPr id="274434" name="Rectangle 2"/>
          <p:cNvSpPr>
            <a:spLocks noGrp="1" noRot="1" noChangeAspect="1" noChangeArrowheads="1" noTextEdit="1"/>
          </p:cNvSpPr>
          <p:nvPr>
            <p:ph type="sldImg"/>
          </p:nvPr>
        </p:nvSpPr>
        <p:spPr>
          <a:xfrm>
            <a:off x="0" y="0"/>
            <a:ext cx="0" cy="0"/>
          </a:xfrm>
          <a:ln/>
        </p:spPr>
      </p:sp>
      <p:sp>
        <p:nvSpPr>
          <p:cNvPr id="274435" name="Rectangle 3"/>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27648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86DEABF0-8E18-AB4B-BBB4-20FCA4AE93C5}" type="slidenum">
              <a:rPr lang="fr-FR" altLang="x-none" sz="1200" b="0"/>
              <a:pPr algn="r"/>
              <a:t>141</a:t>
            </a:fld>
            <a:endParaRPr lang="fr-FR" altLang="x-none" sz="1200" b="0"/>
          </a:p>
        </p:txBody>
      </p:sp>
      <p:sp>
        <p:nvSpPr>
          <p:cNvPr id="278530" name="Rectangle 2"/>
          <p:cNvSpPr>
            <a:spLocks noGrp="1" noRot="1" noChangeAspect="1" noChangeArrowheads="1" noTextEdit="1"/>
          </p:cNvSpPr>
          <p:nvPr>
            <p:ph type="sldImg"/>
          </p:nvPr>
        </p:nvSpPr>
        <p:spPr>
          <a:xfrm>
            <a:off x="0" y="0"/>
            <a:ext cx="0" cy="0"/>
          </a:xfrm>
          <a:ln/>
        </p:spPr>
      </p:sp>
      <p:sp>
        <p:nvSpPr>
          <p:cNvPr id="278531" name="Rectangle 3"/>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2"/>
          <p:cNvSpPr>
            <a:spLocks noGrp="1" noRot="1" noChangeAspect="1" noChangeArrowheads="1" noTextEdit="1"/>
          </p:cNvSpPr>
          <p:nvPr>
            <p:ph type="sldImg"/>
          </p:nvPr>
        </p:nvSpPr>
        <p:spPr>
          <a:solidFill>
            <a:srgbClr val="FFFFFF"/>
          </a:solidFill>
          <a:ln/>
        </p:spPr>
      </p:sp>
      <p:sp>
        <p:nvSpPr>
          <p:cNvPr id="280578"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1A6A0847-16F9-0B44-8DA6-87E191067277}" type="slidenum">
              <a:rPr lang="fr-FR" altLang="x-none" sz="1200" b="0"/>
              <a:pPr algn="r"/>
              <a:t>143</a:t>
            </a:fld>
            <a:endParaRPr lang="fr-FR" altLang="x-none" sz="1200" b="0"/>
          </a:p>
        </p:txBody>
      </p:sp>
      <p:sp>
        <p:nvSpPr>
          <p:cNvPr id="282626" name="Rectangle 2"/>
          <p:cNvSpPr>
            <a:spLocks noGrp="1" noRot="1" noChangeAspect="1" noChangeArrowheads="1" noTextEdit="1"/>
          </p:cNvSpPr>
          <p:nvPr>
            <p:ph type="sldImg"/>
          </p:nvPr>
        </p:nvSpPr>
        <p:spPr>
          <a:xfrm>
            <a:off x="0" y="0"/>
            <a:ext cx="0" cy="0"/>
          </a:xfrm>
          <a:ln/>
        </p:spPr>
      </p:sp>
      <p:sp>
        <p:nvSpPr>
          <p:cNvPr id="282627" name="Rectangle 3"/>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4332154F-EF23-1041-8D44-8F18D37DB8BA}" type="slidenum">
              <a:rPr lang="fr-FR" altLang="x-none" sz="1200" b="0"/>
              <a:pPr algn="r"/>
              <a:t>144</a:t>
            </a:fld>
            <a:endParaRPr lang="fr-FR" altLang="x-none" sz="1200" b="0"/>
          </a:p>
        </p:txBody>
      </p:sp>
      <p:sp>
        <p:nvSpPr>
          <p:cNvPr id="284674" name="Rectangle 2"/>
          <p:cNvSpPr>
            <a:spLocks noGrp="1" noRot="1" noChangeAspect="1" noChangeArrowheads="1" noTextEdit="1"/>
          </p:cNvSpPr>
          <p:nvPr>
            <p:ph type="sldImg"/>
          </p:nvPr>
        </p:nvSpPr>
        <p:spPr>
          <a:xfrm>
            <a:off x="0" y="0"/>
            <a:ext cx="0" cy="0"/>
          </a:xfrm>
          <a:ln/>
        </p:spPr>
      </p:sp>
      <p:sp>
        <p:nvSpPr>
          <p:cNvPr id="284675" name="Rectangle 3"/>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Rot="1" noChangeAspect="1" noChangeArrowheads="1" noTextEdit="1"/>
          </p:cNvSpPr>
          <p:nvPr>
            <p:ph type="sldImg"/>
          </p:nvPr>
        </p:nvSpPr>
        <p:spPr>
          <a:solidFill>
            <a:srgbClr val="FFFFFF"/>
          </a:solidFill>
          <a:ln/>
        </p:spPr>
      </p:sp>
      <p:sp>
        <p:nvSpPr>
          <p:cNvPr id="28672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Rot="1" noChangeAspect="1" noChangeArrowheads="1" noTextEdit="1"/>
          </p:cNvSpPr>
          <p:nvPr>
            <p:ph type="sldImg"/>
          </p:nvPr>
        </p:nvSpPr>
        <p:spPr>
          <a:solidFill>
            <a:srgbClr val="FFFFFF"/>
          </a:solidFill>
          <a:ln/>
        </p:spPr>
      </p:sp>
      <p:sp>
        <p:nvSpPr>
          <p:cNvPr id="288770"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Rot="1" noChangeAspect="1" noChangeArrowheads="1" noTextEdit="1"/>
          </p:cNvSpPr>
          <p:nvPr>
            <p:ph type="sldImg"/>
          </p:nvPr>
        </p:nvSpPr>
        <p:spPr>
          <a:ln/>
        </p:spPr>
      </p:sp>
      <p:sp>
        <p:nvSpPr>
          <p:cNvPr id="2908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4301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9BEBFF2-82F5-924C-8A59-06E874EDF8D4}" type="slidenum">
              <a:rPr lang="fr-FR" altLang="x-none" sz="1200" b="0"/>
              <a:pPr/>
              <a:t>148</a:t>
            </a:fld>
            <a:endParaRPr lang="fr-FR" altLang="x-none" sz="1200" b="0"/>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40873C06-307F-2F4B-8A43-E26AF4C91FA5}" type="slidenum">
              <a:rPr lang="fr-FR" altLang="x-none" sz="1200" b="0"/>
              <a:pPr/>
              <a:t>149</a:t>
            </a:fld>
            <a:endParaRPr lang="fr-FR" altLang="x-none" sz="1200" b="0"/>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8C422BC-90C2-BC46-A495-0BCCCFE32709}" type="slidenum">
              <a:rPr lang="fr-FR" altLang="x-none" sz="1200" b="0"/>
              <a:pPr/>
              <a:t>150</a:t>
            </a:fld>
            <a:endParaRPr lang="fr-FR" altLang="x-none" sz="1200" b="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2C9CC8E-29D6-E646-BE34-CF7B0285A8D8}" type="slidenum">
              <a:rPr lang="fr-FR" altLang="x-none" sz="1200" b="0"/>
              <a:pPr/>
              <a:t>151</a:t>
            </a:fld>
            <a:endParaRPr lang="fr-FR" altLang="x-none" sz="1200" b="0"/>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BD76887C-79A0-0F4E-A904-7B64463480EF}" type="slidenum">
              <a:rPr lang="fr-FR" altLang="x-none" sz="1200" b="0"/>
              <a:pPr/>
              <a:t>152</a:t>
            </a:fld>
            <a:endParaRPr lang="fr-FR" altLang="x-none" sz="1200" b="0"/>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p:cNvSpPr>
            <a:spLocks noGrp="1" noRot="1" noChangeAspect="1" noChangeArrowheads="1" noTextEdit="1"/>
          </p:cNvSpPr>
          <p:nvPr>
            <p:ph type="sldImg"/>
          </p:nvPr>
        </p:nvSpPr>
        <p:spPr>
          <a:ln/>
        </p:spPr>
      </p:sp>
      <p:sp>
        <p:nvSpPr>
          <p:cNvPr id="30310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08BD0A3-00D6-6A4B-A57D-00978C3C849E}" type="slidenum">
              <a:rPr lang="fr-FR" altLang="x-none" sz="1200" b="0"/>
              <a:pPr/>
              <a:t>154</a:t>
            </a:fld>
            <a:endParaRPr lang="fr-FR" altLang="x-none" sz="1200" b="0"/>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9A56F85-A538-8A40-A876-9A2DF074FFE3}" type="slidenum">
              <a:rPr lang="fr-FR" altLang="x-none" sz="1200" b="0"/>
              <a:pPr/>
              <a:t>155</a:t>
            </a:fld>
            <a:endParaRPr lang="fr-FR" altLang="x-none" sz="1200" b="0"/>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2"/>
          <p:cNvSpPr>
            <a:spLocks noGrp="1" noRot="1" noChangeAspect="1" noChangeArrowheads="1" noTextEdit="1"/>
          </p:cNvSpPr>
          <p:nvPr>
            <p:ph type="sldImg"/>
          </p:nvPr>
        </p:nvSpPr>
        <p:spPr>
          <a:ln/>
        </p:spPr>
      </p:sp>
      <p:sp>
        <p:nvSpPr>
          <p:cNvPr id="30925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31129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4505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2"/>
          <p:cNvSpPr>
            <a:spLocks noGrp="1" noRot="1" noChangeAspect="1" noChangeArrowheads="1" noTextEdit="1"/>
          </p:cNvSpPr>
          <p:nvPr>
            <p:ph type="sldImg"/>
          </p:nvPr>
        </p:nvSpPr>
        <p:spPr>
          <a:ln/>
        </p:spPr>
      </p:sp>
      <p:sp>
        <p:nvSpPr>
          <p:cNvPr id="31334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Rot="1" noChangeAspect="1" noChangeArrowheads="1" noTextEdit="1"/>
          </p:cNvSpPr>
          <p:nvPr>
            <p:ph type="sldImg"/>
          </p:nvPr>
        </p:nvSpPr>
        <p:spPr>
          <a:ln/>
        </p:spPr>
      </p:sp>
      <p:sp>
        <p:nvSpPr>
          <p:cNvPr id="31539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31744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2"/>
          <p:cNvSpPr>
            <a:spLocks noGrp="1" noRot="1" noChangeAspect="1" noChangeArrowheads="1" noTextEdit="1"/>
          </p:cNvSpPr>
          <p:nvPr>
            <p:ph type="sldImg"/>
          </p:nvPr>
        </p:nvSpPr>
        <p:spPr>
          <a:ln/>
        </p:spPr>
      </p:sp>
      <p:sp>
        <p:nvSpPr>
          <p:cNvPr id="31949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2"/>
          <p:cNvSpPr>
            <a:spLocks noGrp="1" noRot="1" noChangeAspect="1" noChangeArrowheads="1" noTextEdit="1"/>
          </p:cNvSpPr>
          <p:nvPr>
            <p:ph type="sldImg"/>
          </p:nvPr>
        </p:nvSpPr>
        <p:spPr>
          <a:ln/>
        </p:spPr>
      </p:sp>
      <p:sp>
        <p:nvSpPr>
          <p:cNvPr id="32153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2"/>
          <p:cNvSpPr>
            <a:spLocks noGrp="1" noRot="1" noChangeAspect="1" noChangeArrowheads="1" noTextEdit="1"/>
          </p:cNvSpPr>
          <p:nvPr>
            <p:ph type="sldImg"/>
          </p:nvPr>
        </p:nvSpPr>
        <p:spPr>
          <a:ln/>
        </p:spPr>
      </p:sp>
      <p:sp>
        <p:nvSpPr>
          <p:cNvPr id="32358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ltLang="x-none">
                <a:solidFill>
                  <a:srgbClr val="333333"/>
                </a:solidFill>
                <a:latin typeface="Verdana" charset="0"/>
                <a:ea typeface="ＭＳ Ｐゴシック" charset="-128"/>
              </a:rPr>
              <a:t>The cBioPortal for Cancer Genomics provides </a:t>
            </a:r>
            <a:r>
              <a:rPr lang="en-GB" altLang="x-none" b="1">
                <a:solidFill>
                  <a:srgbClr val="333333"/>
                </a:solidFill>
                <a:ea typeface="ＭＳ Ｐゴシック" charset="-128"/>
              </a:rPr>
              <a:t>visualization</a:t>
            </a:r>
            <a:r>
              <a:rPr lang="en-GB" altLang="x-none">
                <a:solidFill>
                  <a:srgbClr val="333333"/>
                </a:solidFill>
                <a:latin typeface="Verdana" charset="0"/>
                <a:ea typeface="ＭＳ Ｐゴシック" charset="-128"/>
              </a:rPr>
              <a:t>, </a:t>
            </a:r>
            <a:r>
              <a:rPr lang="en-GB" altLang="x-none" b="1">
                <a:solidFill>
                  <a:srgbClr val="333333"/>
                </a:solidFill>
                <a:ea typeface="ＭＳ Ｐゴシック" charset="-128"/>
              </a:rPr>
              <a:t>analysis</a:t>
            </a:r>
            <a:r>
              <a:rPr lang="en-GB" altLang="x-none">
                <a:solidFill>
                  <a:srgbClr val="333333"/>
                </a:solidFill>
                <a:latin typeface="Verdana" charset="0"/>
                <a:ea typeface="ＭＳ Ｐゴシック" charset="-128"/>
              </a:rPr>
              <a:t> and </a:t>
            </a:r>
            <a:r>
              <a:rPr lang="en-GB" altLang="x-none" b="1">
                <a:solidFill>
                  <a:srgbClr val="333333"/>
                </a:solidFill>
                <a:ea typeface="ＭＳ Ｐゴシック" charset="-128"/>
              </a:rPr>
              <a:t>download</a:t>
            </a:r>
            <a:r>
              <a:rPr lang="en-GB" altLang="x-none">
                <a:solidFill>
                  <a:srgbClr val="333333"/>
                </a:solidFill>
                <a:latin typeface="Verdana" charset="0"/>
                <a:ea typeface="ＭＳ Ｐゴシック" charset="-128"/>
              </a:rPr>
              <a:t> of large-scale </a:t>
            </a:r>
            <a:r>
              <a:rPr lang="en-GB" altLang="x-none" b="1">
                <a:solidFill>
                  <a:srgbClr val="333333"/>
                </a:solidFill>
                <a:ea typeface="ＭＳ Ｐゴシック" charset="-128"/>
              </a:rPr>
              <a:t>cancer genomics</a:t>
            </a:r>
            <a:r>
              <a:rPr lang="en-GB" altLang="x-none">
                <a:solidFill>
                  <a:srgbClr val="333333"/>
                </a:solidFill>
                <a:latin typeface="Verdana" charset="0"/>
                <a:ea typeface="ＭＳ Ｐゴシック" charset="-128"/>
              </a:rPr>
              <a:t> data sets.</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32563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1026"/>
          <p:cNvSpPr>
            <a:spLocks noGrp="1" noRot="1" noChangeAspect="1" noChangeArrowheads="1" noTextEdit="1"/>
          </p:cNvSpPr>
          <p:nvPr>
            <p:ph type="sldImg"/>
          </p:nvPr>
        </p:nvSpPr>
        <p:spPr>
          <a:ln/>
        </p:spPr>
      </p:sp>
      <p:sp>
        <p:nvSpPr>
          <p:cNvPr id="327682"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2"/>
          <p:cNvSpPr>
            <a:spLocks noGrp="1" noRot="1" noChangeAspect="1" noChangeArrowheads="1" noTextEdit="1"/>
          </p:cNvSpPr>
          <p:nvPr>
            <p:ph type="sldImg"/>
          </p:nvPr>
        </p:nvSpPr>
        <p:spPr>
          <a:ln/>
        </p:spPr>
      </p:sp>
      <p:sp>
        <p:nvSpPr>
          <p:cNvPr id="32973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2"/>
          <p:cNvSpPr>
            <a:spLocks noGrp="1" noRot="1" noChangeAspect="1" noChangeArrowheads="1" noTextEdit="1"/>
          </p:cNvSpPr>
          <p:nvPr>
            <p:ph type="sldImg"/>
          </p:nvPr>
        </p:nvSpPr>
        <p:spPr>
          <a:ln/>
        </p:spPr>
      </p:sp>
      <p:sp>
        <p:nvSpPr>
          <p:cNvPr id="33177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3943231-7F06-834D-84A9-EB5FC76F17B0}" type="slidenum">
              <a:rPr lang="fr-FR" altLang="x-none" sz="1200" b="0"/>
              <a:pPr/>
              <a:t>21</a:t>
            </a:fld>
            <a:endParaRPr lang="fr-FR" altLang="x-none" sz="1200" b="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Rot="1" noChangeAspect="1" noChangeArrowheads="1" noTextEdit="1"/>
          </p:cNvSpPr>
          <p:nvPr>
            <p:ph type="sldImg"/>
          </p:nvPr>
        </p:nvSpPr>
        <p:spPr>
          <a:ln/>
        </p:spPr>
      </p:sp>
      <p:sp>
        <p:nvSpPr>
          <p:cNvPr id="33382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2671EDB4-5611-B243-92C0-BDE88B8196D3}" type="slidenum">
              <a:rPr lang="fr-FR" altLang="x-none" sz="1200" b="0"/>
              <a:pPr/>
              <a:t>173</a:t>
            </a:fld>
            <a:endParaRPr lang="fr-FR" altLang="x-none" sz="1200" b="0"/>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Rectangle 2"/>
          <p:cNvSpPr>
            <a:spLocks noGrp="1" noRot="1" noChangeAspect="1" noChangeArrowheads="1" noTextEdit="1"/>
          </p:cNvSpPr>
          <p:nvPr>
            <p:ph type="sldImg"/>
          </p:nvPr>
        </p:nvSpPr>
        <p:spPr>
          <a:ln/>
        </p:spPr>
      </p:sp>
      <p:sp>
        <p:nvSpPr>
          <p:cNvPr id="33792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62861C1-9A79-234F-8AD8-9E1ED2084178}" type="slidenum">
              <a:rPr lang="fr-FR" altLang="x-none" sz="1200" b="0"/>
              <a:pPr/>
              <a:t>22</a:t>
            </a:fld>
            <a:endParaRPr lang="fr-FR" altLang="x-none" sz="1200" b="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D45A320-6399-CA4D-AF52-87E3B4166F43}" type="slidenum">
              <a:rPr lang="fr-FR" altLang="x-none" sz="1200" b="0"/>
              <a:pPr/>
              <a:t>25</a:t>
            </a:fld>
            <a:endParaRPr lang="fr-FR" altLang="x-none" sz="1200" b="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26CE263-33E5-F049-AEA7-B77FA01052BA}" type="slidenum">
              <a:rPr lang="fr-FR" altLang="x-none" sz="1200" b="0"/>
              <a:pPr/>
              <a:t>3</a:t>
            </a:fld>
            <a:endParaRPr lang="fr-FR" altLang="x-none" sz="1200" b="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3F5004C-5939-5148-B528-490F57B9B90E}" type="slidenum">
              <a:rPr lang="fr-FR" altLang="x-none" sz="1200" b="0"/>
              <a:pPr/>
              <a:t>26</a:t>
            </a:fld>
            <a:endParaRPr lang="fr-FR" altLang="x-none" sz="1200" b="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B1B84B5-1368-2B47-90D8-2C5761032CA1}" type="slidenum">
              <a:rPr lang="fr-FR" altLang="x-none" sz="1200" b="0"/>
              <a:pPr/>
              <a:t>27</a:t>
            </a:fld>
            <a:endParaRPr lang="fr-FR" altLang="x-none" sz="1200" b="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026"/>
          <p:cNvSpPr>
            <a:spLocks noGrp="1" noRot="1" noChangeAspect="1" noChangeArrowheads="1" noTextEdit="1"/>
          </p:cNvSpPr>
          <p:nvPr>
            <p:ph type="sldImg"/>
          </p:nvPr>
        </p:nvSpPr>
        <p:spPr>
          <a:ln/>
        </p:spPr>
      </p:sp>
      <p:sp>
        <p:nvSpPr>
          <p:cNvPr id="61442"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CE143A7-A001-A143-9CC1-A2606A97EA22}" type="slidenum">
              <a:rPr lang="fr-FR" altLang="x-none" sz="1200" b="0"/>
              <a:pPr/>
              <a:t>29</a:t>
            </a:fld>
            <a:endParaRPr lang="fr-FR" altLang="x-none" sz="1200" b="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22AEA4FF-9237-BB42-A9FF-28899DC32288}" type="slidenum">
              <a:rPr lang="fr-FR" altLang="x-none" sz="1200" b="0"/>
              <a:pPr/>
              <a:t>30</a:t>
            </a:fld>
            <a:endParaRPr lang="fr-FR" altLang="x-none" sz="1200" b="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C2D41EE-12B3-284F-B271-56EB07E55308}" type="slidenum">
              <a:rPr lang="fr-FR" altLang="x-none" sz="1200" b="0"/>
              <a:pPr/>
              <a:t>31</a:t>
            </a:fld>
            <a:endParaRPr lang="fr-FR" altLang="x-none" sz="1200" b="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36B1251-8BCF-2347-9757-1EB8450432C2}" type="slidenum">
              <a:rPr lang="fr-FR" altLang="x-none" sz="1200" b="0"/>
              <a:pPr/>
              <a:t>33</a:t>
            </a:fld>
            <a:endParaRPr lang="fr-FR" altLang="x-none" sz="1200" b="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CB98AEB0-757D-564C-8D93-B0C349B301AD}" type="slidenum">
              <a:rPr lang="fr-FR" altLang="x-none" sz="1200" b="0"/>
              <a:pPr/>
              <a:t>34</a:t>
            </a:fld>
            <a:endParaRPr lang="fr-FR" altLang="x-none" sz="1200" b="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p:spPr>
        <p:txBody>
          <a:bodyPr wrap="none" anchor="ct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endParaRPr lang="x-none" altLang="x-none" b="0"/>
          </a:p>
        </p:txBody>
      </p:sp>
      <p:sp>
        <p:nvSpPr>
          <p:cNvPr id="75779" name="Text Box 3"/>
          <p:cNvSpPr>
            <a:spLocks noGrp="1" noChangeArrowheads="1"/>
          </p:cNvSpPr>
          <p:nvPr>
            <p:ph type="body"/>
          </p:nvPr>
        </p:nvSpPr>
        <p:spPr>
          <a:xfrm>
            <a:off x="1046163" y="4352925"/>
            <a:ext cx="4770437" cy="3478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85725" indent="-85725" defTabSz="457200"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x-none">
                <a:ea typeface="ＭＳ Ｐゴシック" charset="-128"/>
              </a:rPr>
              <a:t>The hybrid nuclear genome of P. sorbitophila. The 14 chromosomes are represented by pairs according to their synteny. Chromosomes A/B and C/D are partly heterozygous, partly homozygous. Chromosomes E/F/I/J and M/N are heterozygous, and G/H and K/L are homozygous. The translocation breakpoint observed between chromosomes E, F, I, and J is represented by crossed chromosomes. Red and blue colors correspond to the proposed Pγ and Pε parental subgenomes, respectively, and hatched boxes to synteny losses between the homeologous chromosomes. Percentages of nucleotide identity between heterozygous regions are also indicated. Position of predicted centromeres (Figure S4) and of the 15 clusters of NUMT loci comprising a total of 24 NUMTs (Table S3) are shown by white dots and pins, respectively. Triangles indicate the positions of selected sequences used in P. farinosa CBS2001 strain (Table S4). The nucleotide identity level observed between P. sorbitophila and P. farinosa for the selected sequences is represented as followed: black triangles for 100% identity, gray for 99% and white for less than 96%. Below each chromosome pair (or at right for the crossed chromosomes) is represented the GC content variation (as shown in Materials and Methods and Figure S5) calculated for genes present at two allelic copies in chromosome pairs. The colors for curves correspond to subgenomes as for chromosomes.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26CE263-33E5-F049-AEA7-B77FA01052BA}" type="slidenum">
              <a:rPr lang="fr-FR" altLang="x-none" sz="1200" b="0"/>
              <a:pPr/>
              <a:t>4</a:t>
            </a:fld>
            <a:endParaRPr lang="fr-FR" altLang="x-none" sz="1200" b="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extLst>
      <p:ext uri="{BB962C8B-B14F-4D97-AF65-F5344CB8AC3E}">
        <p14:creationId xmlns:p14="http://schemas.microsoft.com/office/powerpoint/2010/main" val="1010221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540F2279-FB50-614E-9987-6C94D62EEFCD}" type="slidenum">
              <a:rPr lang="fr-FR" altLang="x-none" sz="1200" b="0"/>
              <a:pPr/>
              <a:t>36</a:t>
            </a:fld>
            <a:endParaRPr lang="fr-FR" altLang="x-none" sz="1200" b="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026"/>
          <p:cNvSpPr>
            <a:spLocks noGrp="1" noRot="1" noChangeAspect="1" noChangeArrowheads="1" noTextEdit="1"/>
          </p:cNvSpPr>
          <p:nvPr>
            <p:ph type="sldImg"/>
          </p:nvPr>
        </p:nvSpPr>
        <p:spPr>
          <a:ln/>
        </p:spPr>
      </p:sp>
      <p:sp>
        <p:nvSpPr>
          <p:cNvPr id="8397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ln/>
        </p:spPr>
      </p:sp>
      <p:sp>
        <p:nvSpPr>
          <p:cNvPr id="860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ln/>
        </p:spPr>
      </p:sp>
      <p:sp>
        <p:nvSpPr>
          <p:cNvPr id="8806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ln/>
        </p:spPr>
      </p:sp>
      <p:sp>
        <p:nvSpPr>
          <p:cNvPr id="9011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noChangeAspect="1" noChangeArrowheads="1" noTextEdit="1"/>
          </p:cNvSpPr>
          <p:nvPr>
            <p:ph type="sldImg"/>
          </p:nvPr>
        </p:nvSpPr>
        <p:spPr>
          <a:ln/>
        </p:spPr>
      </p:sp>
      <p:sp>
        <p:nvSpPr>
          <p:cNvPr id="9216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ln/>
        </p:spPr>
      </p:sp>
      <p:sp>
        <p:nvSpPr>
          <p:cNvPr id="9421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ln/>
        </p:spPr>
      </p:sp>
      <p:sp>
        <p:nvSpPr>
          <p:cNvPr id="9625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err="1"/>
              <a:t>Bioinformatician</a:t>
            </a:r>
            <a:r>
              <a:rPr lang="en-GB" dirty="0"/>
              <a:t> take</a:t>
            </a:r>
            <a:r>
              <a:rPr lang="en-GB" baseline="0" dirty="0"/>
              <a:t> advantages of the available data to perform their research and expect new discoveries.</a:t>
            </a:r>
            <a:endParaRPr lang="en-GB" dirty="0"/>
          </a:p>
        </p:txBody>
      </p:sp>
      <p:sp>
        <p:nvSpPr>
          <p:cNvPr id="4" name="Espace réservé du numéro de diapositive 3"/>
          <p:cNvSpPr>
            <a:spLocks noGrp="1"/>
          </p:cNvSpPr>
          <p:nvPr>
            <p:ph type="sldNum" sz="quarter" idx="10"/>
          </p:nvPr>
        </p:nvSpPr>
        <p:spPr/>
        <p:txBody>
          <a:bodyPr/>
          <a:lstStyle/>
          <a:p>
            <a:pPr>
              <a:defRPr/>
            </a:pPr>
            <a:fld id="{B54AF3D9-0C00-C548-B451-C6D0BD3579AA}" type="slidenum">
              <a:rPr lang="fr-FR" altLang="x-none" smtClean="0"/>
              <a:pPr>
                <a:defRPr/>
              </a:pPr>
              <a:t>5</a:t>
            </a:fld>
            <a:endParaRPr lang="fr-FR" altLang="x-none"/>
          </a:p>
        </p:txBody>
      </p:sp>
    </p:spTree>
    <p:extLst>
      <p:ext uri="{BB962C8B-B14F-4D97-AF65-F5344CB8AC3E}">
        <p14:creationId xmlns:p14="http://schemas.microsoft.com/office/powerpoint/2010/main" val="1471021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Rot="1" noChangeAspect="1" noChangeArrowheads="1" noTextEdit="1"/>
          </p:cNvSpPr>
          <p:nvPr>
            <p:ph type="sldImg"/>
          </p:nvPr>
        </p:nvSpPr>
        <p:spPr>
          <a:ln/>
        </p:spPr>
      </p:sp>
      <p:sp>
        <p:nvSpPr>
          <p:cNvPr id="9933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spect="1" noChangeArrowheads="1" noTextEdit="1"/>
          </p:cNvSpPr>
          <p:nvPr>
            <p:ph type="sldImg"/>
          </p:nvPr>
        </p:nvSpPr>
        <p:spPr>
          <a:ln/>
        </p:spPr>
      </p:sp>
      <p:sp>
        <p:nvSpPr>
          <p:cNvPr id="10137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ltLang="x-none">
                <a:ea typeface="ＭＳ Ｐゴシック" charset="-128"/>
              </a:rPr>
              <a:t>PNCA: Pneumocystis carinii</a:t>
            </a:r>
          </a:p>
          <a:p>
            <a:r>
              <a:rPr lang="en-GB" altLang="x-none">
                <a:ea typeface="ＭＳ Ｐゴシック" charset="-128"/>
              </a:rPr>
              <a:t>CATE Candida tenuis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Rot="1" noChangeAspect="1" noChangeArrowheads="1" noTextEdit="1"/>
          </p:cNvSpPr>
          <p:nvPr>
            <p:ph type="sldImg"/>
          </p:nvPr>
        </p:nvSpPr>
        <p:spPr>
          <a:ln/>
        </p:spPr>
      </p:sp>
      <p:sp>
        <p:nvSpPr>
          <p:cNvPr id="10342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a:ln/>
        </p:spPr>
      </p:sp>
      <p:sp>
        <p:nvSpPr>
          <p:cNvPr id="10547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ln/>
        </p:spPr>
      </p:sp>
      <p:sp>
        <p:nvSpPr>
          <p:cNvPr id="10752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ChangeArrowheads="1" noTextEdit="1"/>
          </p:cNvSpPr>
          <p:nvPr>
            <p:ph type="sldImg"/>
          </p:nvPr>
        </p:nvSpPr>
        <p:spPr>
          <a:ln/>
        </p:spPr>
      </p:sp>
      <p:sp>
        <p:nvSpPr>
          <p:cNvPr id="10957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Rot="1" noChangeAspect="1" noChangeArrowheads="1" noTextEdit="1"/>
          </p:cNvSpPr>
          <p:nvPr>
            <p:ph type="sldImg"/>
          </p:nvPr>
        </p:nvSpPr>
        <p:spPr>
          <a:ln/>
        </p:spPr>
      </p:sp>
      <p:sp>
        <p:nvSpPr>
          <p:cNvPr id="1116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Rot="1" noChangeAspect="1" noChangeArrowheads="1" noTextEdit="1"/>
          </p:cNvSpPr>
          <p:nvPr>
            <p:ph type="sldImg"/>
          </p:nvPr>
        </p:nvSpPr>
        <p:spPr>
          <a:ln/>
        </p:spPr>
      </p:sp>
      <p:sp>
        <p:nvSpPr>
          <p:cNvPr id="11366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Espace réservé de l'image des diapositives 1"/>
          <p:cNvSpPr>
            <a:spLocks noGrp="1" noRot="1" noChangeAspect="1" noTextEdit="1"/>
          </p:cNvSpPr>
          <p:nvPr>
            <p:ph type="sldImg"/>
          </p:nvPr>
        </p:nvSpPr>
        <p:spPr>
          <a:ln/>
        </p:spPr>
      </p:sp>
      <p:sp>
        <p:nvSpPr>
          <p:cNvPr id="119810" name="Espace réservé des commentaires 2"/>
          <p:cNvSpPr>
            <a:spLocks noGrp="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a:lnSpc>
                <a:spcPct val="93000"/>
              </a:lnSpc>
              <a:spcBef>
                <a:spcPct val="0"/>
              </a:spcBef>
            </a:pPr>
            <a:r>
              <a:rPr lang="en-US" altLang="x-none">
                <a:ea typeface="ＭＳ Ｐゴシック" charset="-128"/>
              </a:rPr>
              <a:t>Detecting incidences of HGT. (a) Patchy phyletic distribution, gene of interest is not found in closely related relatives, and orthologs can only be located in distantly related species. (b) Gene of interest located in conserved synteny block and absent from closely related species. May also indicate a gene loss but similarity‐based searches can help validate if it is a potential HGT event or loss. (c) Phylogenetic inference, species gene tree on the right differs from gene tree on the left. Phylogenetic incongruence can be used to detect HGT and also determine the donor species. (d) Codon usage variation, native genes have a preferential codon usage pattern (blue dots); recently transferred genes have yet to ameliorate to their new hosts genome and still display the codon usage pattern of their cognate genome. (e) Variation in GC composition along a chromosome may indicate that alien genetic material has recently been acquired. In this case, the transferred DNA has a GC content lower than the recipient genome.</a:t>
            </a:r>
          </a:p>
          <a:p>
            <a:endParaRPr lang="en-GB" altLang="x-none">
              <a:ea typeface="ＭＳ Ｐゴシック" charset="-128"/>
            </a:endParaRPr>
          </a:p>
          <a:p>
            <a:endParaRPr lang="fr-FR" altLang="x-none">
              <a:ea typeface="ＭＳ Ｐゴシック" charset="-128"/>
            </a:endParaRPr>
          </a:p>
        </p:txBody>
      </p:sp>
      <p:sp>
        <p:nvSpPr>
          <p:cNvPr id="119811" name="Espace réservé du numéro de diapositive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CC26061-0AEE-5643-9F46-884F37D4AB98}" type="slidenum">
              <a:rPr lang="fr-FR" altLang="x-none" sz="1200" b="0"/>
              <a:pPr/>
              <a:t>59</a:t>
            </a:fld>
            <a:endParaRPr lang="fr-FR" altLang="x-none" sz="1200" b="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2185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2390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1026"/>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2595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ChangeArrowheads="1" noTextEdit="1"/>
          </p:cNvSpPr>
          <p:nvPr>
            <p:ph type="sldImg"/>
          </p:nvPr>
        </p:nvSpPr>
        <p:spPr>
          <a:ln/>
        </p:spPr>
      </p:sp>
      <p:sp>
        <p:nvSpPr>
          <p:cNvPr id="12800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3209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3414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ltLang="x-none">
                <a:solidFill>
                  <a:srgbClr val="333333"/>
                </a:solidFill>
                <a:ea typeface="ＭＳ Ｐゴシック" charset="-128"/>
              </a:rPr>
              <a:t>Upper panel ticks indicate gene presence in the 3,315 ML trees in which archaea are monophyletic. Archaeal genomes listed as in </a:t>
            </a:r>
            <a:r>
              <a:rPr lang="en-GB" altLang="x-none">
                <a:solidFill>
                  <a:srgbClr val="286694"/>
                </a:solidFill>
                <a:ea typeface="ＭＳ Ｐゴシック" charset="-128"/>
                <a:hlinkClick r:id="rId3"/>
              </a:rPr>
              <a:t>Fig. 1</a:t>
            </a:r>
            <a:r>
              <a:rPr lang="en-GB" altLang="x-none">
                <a:solidFill>
                  <a:srgbClr val="333333"/>
                </a:solidFill>
                <a:ea typeface="ＭＳ Ｐゴシック" charset="-128"/>
              </a:rPr>
              <a:t>. The lower panel shows the occurrence of homologues among bacterial groups. Gene identifiers including functional annotations are given in </a:t>
            </a:r>
            <a:r>
              <a:rPr lang="en-GB" altLang="x-none">
                <a:solidFill>
                  <a:srgbClr val="286694"/>
                </a:solidFill>
                <a:ea typeface="ＭＳ Ｐゴシック" charset="-128"/>
                <a:hlinkClick r:id="rId4"/>
              </a:rPr>
              <a:t>Supplementary Table 2</a:t>
            </a:r>
            <a:r>
              <a:rPr lang="en-GB" altLang="x-none">
                <a:solidFill>
                  <a:srgbClr val="333333"/>
                </a:solidFill>
                <a:ea typeface="ＭＳ Ｐゴシック" charset="-128"/>
              </a:rPr>
              <a:t>. The number of trees containing taxa specific to each archaeal group (or groups) is indicated at the top. The </a:t>
            </a:r>
            <a:r>
              <a:rPr lang="en-GB" altLang="x-none" i="1">
                <a:solidFill>
                  <a:srgbClr val="333333"/>
                </a:solidFill>
                <a:ea typeface="ＭＳ Ｐゴシック" charset="-128"/>
              </a:rPr>
              <a:t>Methanopyrus kandleri</a:t>
            </a:r>
            <a:r>
              <a:rPr lang="en-GB" altLang="x-none">
                <a:solidFill>
                  <a:srgbClr val="333333"/>
                </a:solidFill>
                <a:ea typeface="ＭＳ Ｐゴシック" charset="-128"/>
              </a:rPr>
              <a:t> branch (dot) subtends all methanogens in the tree. There are 56 genes at the far right that occur in all 13 groups (fully black columns) and were probably present in the prokaryote common ancestor. Bacterial homologues of archaeal protein families were identified as described in </a:t>
            </a:r>
            <a:r>
              <a:rPr lang="en-GB" altLang="x-none">
                <a:solidFill>
                  <a:srgbClr val="286694"/>
                </a:solidFill>
                <a:ea typeface="ＭＳ Ｐゴシック" charset="-128"/>
                <a:hlinkClick r:id="rId3"/>
              </a:rPr>
              <a:t>Fig. 1</a:t>
            </a:r>
            <a:r>
              <a:rPr lang="en-GB" altLang="x-none">
                <a:solidFill>
                  <a:srgbClr val="333333"/>
                </a:solidFill>
                <a:ea typeface="ＭＳ Ｐゴシック" charset="-128"/>
              </a:rPr>
              <a:t> (rBBH and </a:t>
            </a:r>
            <a:r>
              <a:rPr lang="fr-FR" altLang="x-none">
                <a:solidFill>
                  <a:srgbClr val="333333"/>
                </a:solidFill>
                <a:ea typeface="ヒラギノ角ゴ Pro W3" charset="-128"/>
              </a:rPr>
              <a:t>ｳﾊ</a:t>
            </a:r>
            <a:r>
              <a:rPr lang="fr-FR" altLang="ja-JP">
                <a:solidFill>
                  <a:srgbClr val="333333"/>
                </a:solidFill>
                <a:ea typeface="ＭＳ Ｐゴシック" charset="-128"/>
              </a:rPr>
              <a:t>2</a:t>
            </a:r>
            <a:r>
              <a:rPr lang="en-GB" altLang="ja-JP">
                <a:solidFill>
                  <a:srgbClr val="333333"/>
                </a:solidFill>
                <a:ea typeface="ＭＳ Ｐゴシック" charset="-128"/>
              </a:rPr>
              <a:t>5% global identity), yielding 8,779 archaeal families having one or more bacterial homologues. An archaeal reference tree was constructed from a weighted concatenation alignment</a:t>
            </a:r>
            <a:r>
              <a:rPr lang="en-GB" altLang="ja-JP">
                <a:solidFill>
                  <a:srgbClr val="286694"/>
                </a:solidFill>
                <a:ea typeface="ＭＳ Ｐゴシック" charset="-128"/>
                <a:hlinkClick r:id="rId5"/>
              </a:rPr>
              <a:t>29</a:t>
            </a:r>
            <a:r>
              <a:rPr lang="en-GB" altLang="ja-JP">
                <a:solidFill>
                  <a:srgbClr val="333333"/>
                </a:solidFill>
                <a:ea typeface="ＭＳ Ｐゴシック" charset="-128"/>
              </a:rPr>
              <a:t> of 70 archaeal single copy genes using RAxML</a:t>
            </a:r>
            <a:r>
              <a:rPr lang="en-GB" altLang="ja-JP">
                <a:solidFill>
                  <a:srgbClr val="286694"/>
                </a:solidFill>
                <a:ea typeface="ＭＳ Ｐゴシック" charset="-128"/>
                <a:hlinkClick r:id="rId6"/>
              </a:rPr>
              <a:t>30</a:t>
            </a:r>
            <a:r>
              <a:rPr lang="en-GB" altLang="ja-JP">
                <a:solidFill>
                  <a:srgbClr val="333333"/>
                </a:solidFill>
                <a:ea typeface="ＭＳ Ｐゴシック" charset="-128"/>
              </a:rPr>
              <a:t> program. The 70 genes used to construct the unrooted reference tree are </a:t>
            </a:r>
            <a:r>
              <a:rPr lang="en-GB" altLang="ja-JP" i="1">
                <a:solidFill>
                  <a:srgbClr val="333333"/>
                </a:solidFill>
                <a:ea typeface="ＭＳ Ｐゴシック" charset="-128"/>
              </a:rPr>
              <a:t>rpsJ, rpsK, rps15p, rpsQ, rps19e, rpsB, rps28e, rpsD, rps4e, rpsE, rps7, rpsH, rpl, rpl15, rpsC, rplP, rpl18p, rplR, rplK, rplU, rl22, rpl24, rplW, rpl30P, rplC, rpl4lp, rplE, rpl7ae, rplB, rpsM, rpsH, rplF, rpsS, rpsI, rimM, gsp-3, rli, rpoE, rpoA, rpoB, dnaG, recA, drg, yyaF, gcp, hisS, map, metG, trm, pheS, pheT, rio1, ansA, flpA, gate, glyS, rplA, infB, arf1, pth, SecY, proS, rnhB, rfcL, rnz, cca, eif2A, eif5a, eif2G,</a:t>
            </a:r>
            <a:r>
              <a:rPr lang="en-GB" altLang="ja-JP">
                <a:solidFill>
                  <a:srgbClr val="333333"/>
                </a:solidFill>
                <a:ea typeface="ＭＳ Ｐゴシック" charset="-128"/>
              </a:rPr>
              <a:t> and </a:t>
            </a:r>
            <a:r>
              <a:rPr lang="en-GB" altLang="ja-JP" i="1">
                <a:solidFill>
                  <a:srgbClr val="333333"/>
                </a:solidFill>
                <a:ea typeface="ＭＳ Ｐゴシック" charset="-128"/>
              </a:rPr>
              <a:t>valS</a:t>
            </a:r>
            <a:r>
              <a:rPr lang="en-GB" altLang="ja-JP">
                <a:solidFill>
                  <a:srgbClr val="333333"/>
                </a:solidFill>
                <a:ea typeface="ＭＳ Ｐゴシック" charset="-128"/>
              </a:rPr>
              <a:t>.</a:t>
            </a:r>
            <a:endParaRPr lang="en-GB" altLang="x-none">
              <a:solidFill>
                <a:srgbClr val="333333"/>
              </a:solidFill>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1026"/>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3619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1026"/>
          <p:cNvSpPr>
            <a:spLocks noGrp="1" noRot="1" noChangeAspect="1" noChangeArrowheads="1" noTextEdit="1"/>
          </p:cNvSpPr>
          <p:nvPr>
            <p:ph type="sldImg"/>
          </p:nvPr>
        </p:nvSpPr>
        <p:spPr>
          <a:ln/>
        </p:spPr>
      </p:sp>
      <p:sp>
        <p:nvSpPr>
          <p:cNvPr id="138242"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1026"/>
          <p:cNvSpPr>
            <a:spLocks noGrp="1" noRot="1" noChangeAspect="1" noChangeArrowheads="1" noTextEdit="1"/>
          </p:cNvSpPr>
          <p:nvPr>
            <p:ph type="sldImg"/>
          </p:nvPr>
        </p:nvSpPr>
        <p:spPr>
          <a:ln/>
        </p:spPr>
      </p:sp>
      <p:sp>
        <p:nvSpPr>
          <p:cNvPr id="14029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026"/>
          <p:cNvSpPr>
            <a:spLocks noGrp="1" noRot="1" noChangeAspect="1" noChangeArrowheads="1" noTextEdit="1"/>
          </p:cNvSpPr>
          <p:nvPr>
            <p:ph type="sldImg"/>
          </p:nvPr>
        </p:nvSpPr>
        <p:spPr>
          <a:ln/>
        </p:spPr>
      </p:sp>
      <p:sp>
        <p:nvSpPr>
          <p:cNvPr id="142338"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4438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2457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4643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Rot="1" noChangeAspect="1" noChangeArrowheads="1" noTextEdit="1"/>
          </p:cNvSpPr>
          <p:nvPr>
            <p:ph type="sldImg"/>
          </p:nvPr>
        </p:nvSpPr>
        <p:spPr>
          <a:ln/>
        </p:spPr>
      </p:sp>
      <p:sp>
        <p:nvSpPr>
          <p:cNvPr id="14848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ltLang="x-none" b="1">
                <a:ea typeface="ＭＳ Ｐゴシック" charset="-128"/>
              </a:rPr>
              <a:t>Figure 2</a:t>
            </a:r>
            <a:r>
              <a:rPr lang="fr-FR" altLang="x-none">
                <a:ea typeface="ＭＳ Ｐゴシック" charset="-128"/>
              </a:rPr>
              <a:t> </a:t>
            </a:r>
            <a:r>
              <a:rPr lang="en-GB" altLang="x-none">
                <a:ea typeface="ＭＳ Ｐゴシック" charset="-128"/>
              </a:rPr>
              <a:t> Schematic phylogeny demonstrating ancestry of 22 prokaryotic-derived horizontal gene transfers (HGTs) present in </a:t>
            </a:r>
            <a:r>
              <a:rPr lang="en-GB" altLang="x-none" i="1">
                <a:ea typeface="ＭＳ Ｐゴシック" charset="-128"/>
              </a:rPr>
              <a:t>Saccharomyces cerevisiae</a:t>
            </a:r>
            <a:r>
              <a:rPr lang="en-GB" altLang="x-none">
                <a:ea typeface="ＭＳ Ｐゴシック" charset="-128"/>
              </a:rPr>
              <a:t> strains. Red arrows point to the likely points of acquisition of these HGTs, given available taxon sampling and accounting for secondary loss. Increased genome sampling may demonstrate deeper ancestries for these HGTs. The tree topologies are based on published multigene phylogenies (</a:t>
            </a:r>
            <a:r>
              <a:rPr lang="en-GB" altLang="x-none">
                <a:solidFill>
                  <a:srgbClr val="6B8CA5"/>
                </a:solidFill>
                <a:ea typeface="ＭＳ Ｐゴシック" charset="-128"/>
                <a:hlinkClick r:id="rId3"/>
              </a:rPr>
              <a:t>51</a:t>
            </a:r>
            <a:r>
              <a:rPr lang="en-GB" altLang="x-none">
                <a:ea typeface="ＭＳ Ｐゴシック" charset="-128"/>
              </a:rPr>
              <a:t>). The figure is adapted from Reference </a:t>
            </a:r>
            <a:r>
              <a:rPr lang="en-GB" altLang="x-none">
                <a:solidFill>
                  <a:srgbClr val="6B8CA5"/>
                </a:solidFill>
                <a:ea typeface="ＭＳ Ｐゴシック" charset="-128"/>
                <a:hlinkClick r:id="rId4"/>
              </a:rPr>
              <a:t>147</a:t>
            </a:r>
            <a:r>
              <a:rPr lang="en-GB" altLang="x-none">
                <a:ea typeface="ＭＳ Ｐゴシック" charset="-128"/>
              </a:rPr>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Rot="1" noChangeAspect="1" noChangeArrowheads="1" noTextEdit="1"/>
          </p:cNvSpPr>
          <p:nvPr>
            <p:ph type="sldImg"/>
          </p:nvPr>
        </p:nvSpPr>
        <p:spPr>
          <a:ln/>
        </p:spPr>
      </p:sp>
      <p:sp>
        <p:nvSpPr>
          <p:cNvPr id="15053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Rot="1" noChangeAspect="1" noChangeArrowheads="1" noTextEdit="1"/>
          </p:cNvSpPr>
          <p:nvPr>
            <p:ph type="sldImg"/>
          </p:nvPr>
        </p:nvSpPr>
        <p:spPr>
          <a:ln/>
        </p:spPr>
      </p:sp>
      <p:sp>
        <p:nvSpPr>
          <p:cNvPr id="15257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Rot="1" noChangeAspect="1" noChangeArrowheads="1" noTextEdit="1"/>
          </p:cNvSpPr>
          <p:nvPr>
            <p:ph type="sldImg"/>
          </p:nvPr>
        </p:nvSpPr>
        <p:spPr>
          <a:ln/>
        </p:spPr>
      </p:sp>
      <p:sp>
        <p:nvSpPr>
          <p:cNvPr id="15462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Rot="1" noChangeAspect="1" noChangeArrowheads="1" noTextEdit="1"/>
          </p:cNvSpPr>
          <p:nvPr>
            <p:ph type="sldImg"/>
          </p:nvPr>
        </p:nvSpPr>
        <p:spPr>
          <a:ln/>
        </p:spPr>
      </p:sp>
      <p:sp>
        <p:nvSpPr>
          <p:cNvPr id="15667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Rot="1" noChangeAspect="1" noChangeArrowheads="1" noTextEdit="1"/>
          </p:cNvSpPr>
          <p:nvPr>
            <p:ph type="sldImg"/>
          </p:nvPr>
        </p:nvSpPr>
        <p:spPr>
          <a:ln/>
        </p:spPr>
      </p:sp>
      <p:sp>
        <p:nvSpPr>
          <p:cNvPr id="15872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Rot="1" noChangeAspect="1" noChangeArrowheads="1" noTextEdit="1"/>
          </p:cNvSpPr>
          <p:nvPr>
            <p:ph type="sldImg"/>
          </p:nvPr>
        </p:nvSpPr>
        <p:spPr>
          <a:ln/>
        </p:spPr>
      </p:sp>
      <p:sp>
        <p:nvSpPr>
          <p:cNvPr id="16077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Rot="1" noChangeAspect="1" noChangeArrowheads="1" noTextEdit="1"/>
          </p:cNvSpPr>
          <p:nvPr>
            <p:ph type="sldImg"/>
          </p:nvPr>
        </p:nvSpPr>
        <p:spPr>
          <a:ln/>
        </p:spPr>
      </p:sp>
      <p:sp>
        <p:nvSpPr>
          <p:cNvPr id="1628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noRot="1" noChangeAspect="1" noChangeArrowheads="1" noTextEdit="1"/>
          </p:cNvSpPr>
          <p:nvPr>
            <p:ph type="sldImg"/>
          </p:nvPr>
        </p:nvSpPr>
        <p:spPr>
          <a:ln/>
        </p:spPr>
      </p:sp>
      <p:sp>
        <p:nvSpPr>
          <p:cNvPr id="16486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3072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noRot="1" noChangeAspect="1" noChangeArrowheads="1" noTextEdit="1"/>
          </p:cNvSpPr>
          <p:nvPr>
            <p:ph type="sldImg"/>
          </p:nvPr>
        </p:nvSpPr>
        <p:spPr>
          <a:ln/>
        </p:spPr>
      </p:sp>
      <p:sp>
        <p:nvSpPr>
          <p:cNvPr id="16691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26FC3B0-237D-CC44-A71D-A1DAE0AEBC48}" type="slidenum">
              <a:rPr lang="fr-FR" altLang="x-none" sz="1200" b="0"/>
              <a:pPr/>
              <a:t>85</a:t>
            </a:fld>
            <a:endParaRPr lang="fr-FR" altLang="x-none" sz="1200" b="0"/>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9027B53-E011-2348-834A-AFC6936775A2}" type="slidenum">
              <a:rPr lang="fr-FR" altLang="x-none" sz="1200" b="0"/>
              <a:pPr/>
              <a:t>86</a:t>
            </a:fld>
            <a:endParaRPr lang="fr-FR" altLang="x-none" sz="1200" b="0"/>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Rot="1" noChangeAspect="1" noChangeArrowheads="1" noTextEdit="1"/>
          </p:cNvSpPr>
          <p:nvPr>
            <p:ph type="sldImg"/>
          </p:nvPr>
        </p:nvSpPr>
        <p:spPr>
          <a:ln/>
        </p:spPr>
      </p:sp>
      <p:sp>
        <p:nvSpPr>
          <p:cNvPr id="17305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103B20D-3226-2E48-A2F2-AF8404990815}" type="slidenum">
              <a:rPr lang="fr-FR" altLang="x-none" sz="1200" b="0"/>
              <a:pPr/>
              <a:t>88</a:t>
            </a:fld>
            <a:endParaRPr lang="fr-FR" altLang="x-none" sz="1200" b="0"/>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Rot="1" noChangeAspect="1" noChangeArrowheads="1" noTextEdit="1"/>
          </p:cNvSpPr>
          <p:nvPr>
            <p:ph type="sldImg"/>
          </p:nvPr>
        </p:nvSpPr>
        <p:spPr>
          <a:ln/>
        </p:spPr>
      </p:sp>
      <p:sp>
        <p:nvSpPr>
          <p:cNvPr id="17715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Rot="1" noChangeAspect="1" noChangeArrowheads="1" noTextEdit="1"/>
          </p:cNvSpPr>
          <p:nvPr>
            <p:ph type="sldImg"/>
          </p:nvPr>
        </p:nvSpPr>
        <p:spPr>
          <a:solidFill>
            <a:srgbClr val="FFFFFF"/>
          </a:solidFill>
          <a:ln/>
        </p:spPr>
      </p:sp>
      <p:sp>
        <p:nvSpPr>
          <p:cNvPr id="17920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Rot="1" noChangeAspect="1" noChangeArrowheads="1" noTextEdit="1"/>
          </p:cNvSpPr>
          <p:nvPr>
            <p:ph type="sldImg"/>
          </p:nvPr>
        </p:nvSpPr>
        <p:spPr>
          <a:solidFill>
            <a:srgbClr val="FFFFFF"/>
          </a:solidFill>
          <a:ln/>
        </p:spPr>
      </p:sp>
      <p:sp>
        <p:nvSpPr>
          <p:cNvPr id="181250"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Rot="1" noChangeAspect="1" noChangeArrowheads="1" noTextEdit="1"/>
          </p:cNvSpPr>
          <p:nvPr>
            <p:ph type="sldImg"/>
          </p:nvPr>
        </p:nvSpPr>
        <p:spPr>
          <a:solidFill>
            <a:srgbClr val="FFFFFF"/>
          </a:solidFill>
          <a:ln/>
        </p:spPr>
      </p:sp>
      <p:sp>
        <p:nvSpPr>
          <p:cNvPr id="183298"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Grp="1" noRot="1" noChangeAspect="1" noChangeArrowheads="1" noTextEdit="1"/>
          </p:cNvSpPr>
          <p:nvPr>
            <p:ph type="sldImg"/>
          </p:nvPr>
        </p:nvSpPr>
        <p:spPr>
          <a:solidFill>
            <a:srgbClr val="FFFFFF"/>
          </a:solidFill>
          <a:ln/>
        </p:spPr>
      </p:sp>
      <p:sp>
        <p:nvSpPr>
          <p:cNvPr id="187394"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3277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Rot="1" noChangeAspect="1" noChangeArrowheads="1" noTextEdit="1"/>
          </p:cNvSpPr>
          <p:nvPr>
            <p:ph type="sldImg"/>
          </p:nvPr>
        </p:nvSpPr>
        <p:spPr>
          <a:solidFill>
            <a:srgbClr val="FFFFFF"/>
          </a:solidFill>
          <a:ln/>
        </p:spPr>
      </p:sp>
      <p:sp>
        <p:nvSpPr>
          <p:cNvPr id="18944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Rot="1" noChangeAspect="1" noChangeArrowheads="1" noTextEdit="1"/>
          </p:cNvSpPr>
          <p:nvPr>
            <p:ph type="sldImg"/>
          </p:nvPr>
        </p:nvSpPr>
        <p:spPr>
          <a:solidFill>
            <a:srgbClr val="FFFFFF"/>
          </a:solidFill>
          <a:ln/>
        </p:spPr>
      </p:sp>
      <p:sp>
        <p:nvSpPr>
          <p:cNvPr id="191490"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Rot="1" noChangeAspect="1" noChangeArrowheads="1" noTextEdit="1"/>
          </p:cNvSpPr>
          <p:nvPr>
            <p:ph type="sldImg"/>
          </p:nvPr>
        </p:nvSpPr>
        <p:spPr>
          <a:solidFill>
            <a:srgbClr val="FFFFFF"/>
          </a:solidFill>
          <a:ln/>
        </p:spPr>
      </p:sp>
      <p:sp>
        <p:nvSpPr>
          <p:cNvPr id="193538"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a:spLocks noGrp="1" noRot="1" noChangeAspect="1" noChangeArrowheads="1" noTextEdit="1"/>
          </p:cNvSpPr>
          <p:nvPr>
            <p:ph type="sldImg"/>
          </p:nvPr>
        </p:nvSpPr>
        <p:spPr>
          <a:solidFill>
            <a:srgbClr val="FFFFFF"/>
          </a:solidFill>
          <a:ln/>
        </p:spPr>
      </p:sp>
      <p:sp>
        <p:nvSpPr>
          <p:cNvPr id="195586"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noRot="1" noChangeAspect="1" noChangeArrowheads="1" noTextEdit="1"/>
          </p:cNvSpPr>
          <p:nvPr>
            <p:ph type="sldImg"/>
          </p:nvPr>
        </p:nvSpPr>
        <p:spPr>
          <a:solidFill>
            <a:srgbClr val="FFFFFF"/>
          </a:solidFill>
          <a:ln/>
        </p:spPr>
      </p:sp>
      <p:sp>
        <p:nvSpPr>
          <p:cNvPr id="197634"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Rot="1" noChangeAspect="1" noChangeArrowheads="1" noTextEdit="1"/>
          </p:cNvSpPr>
          <p:nvPr>
            <p:ph type="sldImg"/>
          </p:nvPr>
        </p:nvSpPr>
        <p:spPr>
          <a:solidFill>
            <a:srgbClr val="FFFFFF"/>
          </a:solidFill>
          <a:ln/>
        </p:spPr>
      </p:sp>
      <p:sp>
        <p:nvSpPr>
          <p:cNvPr id="19968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p:cNvSpPr>
            <a:spLocks noGrp="1" noRot="1" noChangeAspect="1" noChangeArrowheads="1" noTextEdit="1"/>
          </p:cNvSpPr>
          <p:nvPr>
            <p:ph type="sldImg"/>
          </p:nvPr>
        </p:nvSpPr>
        <p:spPr>
          <a:solidFill>
            <a:srgbClr val="FFFFFF"/>
          </a:solidFill>
          <a:ln/>
        </p:spPr>
      </p:sp>
      <p:sp>
        <p:nvSpPr>
          <p:cNvPr id="201730"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p:cNvSpPr>
            <a:spLocks noGrp="1" noRot="1" noChangeAspect="1" noChangeArrowheads="1" noTextEdit="1"/>
          </p:cNvSpPr>
          <p:nvPr>
            <p:ph type="sldImg"/>
          </p:nvPr>
        </p:nvSpPr>
        <p:spPr>
          <a:ln/>
        </p:spPr>
      </p:sp>
      <p:sp>
        <p:nvSpPr>
          <p:cNvPr id="20377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noRot="1" noChangeAspect="1" noChangeArrowheads="1" noTextEdit="1"/>
          </p:cNvSpPr>
          <p:nvPr>
            <p:ph type="sldImg"/>
          </p:nvPr>
        </p:nvSpPr>
        <p:spPr>
          <a:ln/>
        </p:spPr>
      </p:sp>
      <p:sp>
        <p:nvSpPr>
          <p:cNvPr id="20582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Rot="1" noChangeAspect="1" noChangeArrowheads="1" noTextEdit="1"/>
          </p:cNvSpPr>
          <p:nvPr>
            <p:ph type="sldImg"/>
          </p:nvPr>
        </p:nvSpPr>
        <p:spPr>
          <a:solidFill>
            <a:srgbClr val="FFFFFF"/>
          </a:solidFill>
          <a:ln/>
        </p:spPr>
      </p:sp>
      <p:sp>
        <p:nvSpPr>
          <p:cNvPr id="207874"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348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Rot="1" noChangeAspect="1" noChangeArrowheads="1" noTextEdit="1"/>
          </p:cNvSpPr>
          <p:nvPr>
            <p:ph type="sldImg"/>
          </p:nvPr>
        </p:nvSpPr>
        <p:spPr>
          <a:solidFill>
            <a:srgbClr val="FFFFFF"/>
          </a:solidFill>
          <a:ln/>
        </p:spPr>
      </p:sp>
      <p:sp>
        <p:nvSpPr>
          <p:cNvPr id="20992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Rot="1" noChangeAspect="1" noChangeArrowheads="1" noTextEdit="1"/>
          </p:cNvSpPr>
          <p:nvPr>
            <p:ph type="sldImg"/>
          </p:nvPr>
        </p:nvSpPr>
        <p:spPr>
          <a:solidFill>
            <a:srgbClr val="FFFFFF"/>
          </a:solidFill>
          <a:ln/>
        </p:spPr>
      </p:sp>
      <p:sp>
        <p:nvSpPr>
          <p:cNvPr id="211970"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Rot="1" noChangeAspect="1" noChangeArrowheads="1" noTextEdit="1"/>
          </p:cNvSpPr>
          <p:nvPr>
            <p:ph type="sldImg"/>
          </p:nvPr>
        </p:nvSpPr>
        <p:spPr>
          <a:solidFill>
            <a:srgbClr val="FFFFFF"/>
          </a:solidFill>
          <a:ln/>
        </p:spPr>
      </p:sp>
      <p:sp>
        <p:nvSpPr>
          <p:cNvPr id="214018"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Espace réservé de l'image des diapositives 1"/>
          <p:cNvSpPr>
            <a:spLocks noGrp="1" noRot="1" noChangeAspect="1" noTextEdit="1"/>
          </p:cNvSpPr>
          <p:nvPr>
            <p:ph type="sldImg"/>
          </p:nvPr>
        </p:nvSpPr>
        <p:spPr>
          <a:xfrm>
            <a:off x="0" y="0"/>
            <a:ext cx="0" cy="0"/>
          </a:xfrm>
          <a:ln/>
        </p:spPr>
      </p:sp>
      <p:sp>
        <p:nvSpPr>
          <p:cNvPr id="216066" name="Espace réservé des commentaires 2"/>
          <p:cNvSpPr>
            <a:spLocks noGrp="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ltLang="x-none">
              <a:ea typeface="ＭＳ Ｐゴシック" charset="-128"/>
            </a:endParaRPr>
          </a:p>
        </p:txBody>
      </p:sp>
      <p:sp>
        <p:nvSpPr>
          <p:cNvPr id="216067" name="Espace réservé du numéro de diapositive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A03CEE3B-7AE9-114F-ADB9-8CF2D725A751}" type="slidenum">
              <a:rPr lang="fr-FR" altLang="x-none" sz="1200" b="0"/>
              <a:pPr algn="r"/>
              <a:t>108</a:t>
            </a:fld>
            <a:endParaRPr lang="fr-FR" altLang="x-none" sz="1200" b="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p:cNvSpPr>
            <a:spLocks noGrp="1" noRot="1" noChangeAspect="1" noChangeArrowheads="1" noTextEdit="1"/>
          </p:cNvSpPr>
          <p:nvPr>
            <p:ph type="sldImg"/>
          </p:nvPr>
        </p:nvSpPr>
        <p:spPr>
          <a:solidFill>
            <a:srgbClr val="FFFFFF"/>
          </a:solidFill>
          <a:ln/>
        </p:spPr>
      </p:sp>
      <p:sp>
        <p:nvSpPr>
          <p:cNvPr id="218114"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Rot="1" noChangeAspect="1" noChangeArrowheads="1" noTextEdit="1"/>
          </p:cNvSpPr>
          <p:nvPr>
            <p:ph type="sldImg"/>
          </p:nvPr>
        </p:nvSpPr>
        <p:spPr>
          <a:ln/>
        </p:spPr>
      </p:sp>
      <p:sp>
        <p:nvSpPr>
          <p:cNvPr id="22016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026"/>
          <p:cNvSpPr>
            <a:spLocks noGrp="1" noRot="1" noChangeAspect="1" noChangeArrowheads="1" noTextEdit="1"/>
          </p:cNvSpPr>
          <p:nvPr>
            <p:ph type="sldImg"/>
          </p:nvPr>
        </p:nvSpPr>
        <p:spPr>
          <a:ln/>
        </p:spPr>
      </p:sp>
      <p:sp>
        <p:nvSpPr>
          <p:cNvPr id="22221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1026"/>
          <p:cNvSpPr>
            <a:spLocks noGrp="1" noRot="1" noChangeAspect="1" noChangeArrowheads="1" noTextEdit="1"/>
          </p:cNvSpPr>
          <p:nvPr>
            <p:ph type="sldImg"/>
          </p:nvPr>
        </p:nvSpPr>
        <p:spPr>
          <a:ln/>
        </p:spPr>
      </p:sp>
      <p:sp>
        <p:nvSpPr>
          <p:cNvPr id="224258"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1026"/>
          <p:cNvSpPr>
            <a:spLocks noGrp="1" noRot="1" noChangeAspect="1" noChangeArrowheads="1" noTextEdit="1"/>
          </p:cNvSpPr>
          <p:nvPr>
            <p:ph type="sldImg"/>
          </p:nvPr>
        </p:nvSpPr>
        <p:spPr>
          <a:ln/>
        </p:spPr>
      </p:sp>
      <p:sp>
        <p:nvSpPr>
          <p:cNvPr id="226306"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Rot="1" noChangeAspect="1" noChangeArrowheads="1" noTextEdit="1"/>
          </p:cNvSpPr>
          <p:nvPr>
            <p:ph type="sldImg"/>
          </p:nvPr>
        </p:nvSpPr>
        <p:spPr>
          <a:solidFill>
            <a:srgbClr val="FFFFFF"/>
          </a:solidFill>
          <a:ln/>
        </p:spPr>
      </p:sp>
      <p:sp>
        <p:nvSpPr>
          <p:cNvPr id="228354"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GB"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0C3EFB13-F0F4-9849-AAEC-DF692CE9E954}" type="slidenum">
              <a:rPr lang="fr-FR" altLang="x-none"/>
              <a:pPr>
                <a:defRPr/>
              </a:pPr>
              <a:t>‹N°›</a:t>
            </a:fld>
            <a:endParaRPr lang="fr-FR" altLang="x-none"/>
          </a:p>
        </p:txBody>
      </p:sp>
    </p:spTree>
    <p:extLst>
      <p:ext uri="{BB962C8B-B14F-4D97-AF65-F5344CB8AC3E}">
        <p14:creationId xmlns:p14="http://schemas.microsoft.com/office/powerpoint/2010/main" val="1167948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3B03F93B-706B-AD4E-A392-629B491367D1}" type="slidenum">
              <a:rPr lang="fr-FR" altLang="x-none"/>
              <a:pPr>
                <a:defRPr/>
              </a:pPr>
              <a:t>‹N°›</a:t>
            </a:fld>
            <a:endParaRPr lang="fr-FR" altLang="x-none"/>
          </a:p>
        </p:txBody>
      </p:sp>
    </p:spTree>
    <p:extLst>
      <p:ext uri="{BB962C8B-B14F-4D97-AF65-F5344CB8AC3E}">
        <p14:creationId xmlns:p14="http://schemas.microsoft.com/office/powerpoint/2010/main" val="149396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609600"/>
            <a:ext cx="1943100" cy="54864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685800" y="609600"/>
            <a:ext cx="5676900" cy="5486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65B8CF89-E5D0-D548-97EF-1D29235DCEB1}" type="slidenum">
              <a:rPr lang="fr-FR" altLang="x-none"/>
              <a:pPr>
                <a:defRPr/>
              </a:pPr>
              <a:t>‹N°›</a:t>
            </a:fld>
            <a:endParaRPr lang="fr-FR" altLang="x-none"/>
          </a:p>
        </p:txBody>
      </p:sp>
    </p:spTree>
    <p:extLst>
      <p:ext uri="{BB962C8B-B14F-4D97-AF65-F5344CB8AC3E}">
        <p14:creationId xmlns:p14="http://schemas.microsoft.com/office/powerpoint/2010/main" val="49850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06605305-B8E8-4048-ACDD-68C058FA23A8}" type="slidenum">
              <a:rPr lang="fr-FR" altLang="x-none"/>
              <a:pPr>
                <a:defRPr/>
              </a:pPr>
              <a:t>‹N°›</a:t>
            </a:fld>
            <a:endParaRPr lang="fr-FR" altLang="x-none"/>
          </a:p>
        </p:txBody>
      </p:sp>
    </p:spTree>
    <p:extLst>
      <p:ext uri="{BB962C8B-B14F-4D97-AF65-F5344CB8AC3E}">
        <p14:creationId xmlns:p14="http://schemas.microsoft.com/office/powerpoint/2010/main" val="170567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ED40CB65-4944-E444-911A-72507421355C}" type="slidenum">
              <a:rPr lang="fr-FR" altLang="x-none"/>
              <a:pPr>
                <a:defRPr/>
              </a:pPr>
              <a:t>‹N°›</a:t>
            </a:fld>
            <a:endParaRPr lang="fr-FR" altLang="x-none"/>
          </a:p>
        </p:txBody>
      </p:sp>
    </p:spTree>
    <p:extLst>
      <p:ext uri="{BB962C8B-B14F-4D97-AF65-F5344CB8AC3E}">
        <p14:creationId xmlns:p14="http://schemas.microsoft.com/office/powerpoint/2010/main" val="44583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77AC94D4-39BE-5E47-B833-C1D2AFA76600}" type="slidenum">
              <a:rPr lang="fr-FR" altLang="x-none"/>
              <a:pPr>
                <a:defRPr/>
              </a:pPr>
              <a:t>‹N°›</a:t>
            </a:fld>
            <a:endParaRPr lang="fr-FR" altLang="x-none"/>
          </a:p>
        </p:txBody>
      </p:sp>
    </p:spTree>
    <p:extLst>
      <p:ext uri="{BB962C8B-B14F-4D97-AF65-F5344CB8AC3E}">
        <p14:creationId xmlns:p14="http://schemas.microsoft.com/office/powerpoint/2010/main" val="509307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A04F39B9-AFE8-2A4D-8793-0702CE5FD10C}" type="slidenum">
              <a:rPr lang="fr-FR" altLang="x-none"/>
              <a:pPr>
                <a:defRPr/>
              </a:pPr>
              <a:t>‹N°›</a:t>
            </a:fld>
            <a:endParaRPr lang="fr-FR" altLang="x-none"/>
          </a:p>
        </p:txBody>
      </p:sp>
    </p:spTree>
    <p:extLst>
      <p:ext uri="{BB962C8B-B14F-4D97-AF65-F5344CB8AC3E}">
        <p14:creationId xmlns:p14="http://schemas.microsoft.com/office/powerpoint/2010/main" val="5360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2029D53E-A6C1-4D46-8991-640CC41CC3E7}" type="slidenum">
              <a:rPr lang="fr-FR" altLang="x-none"/>
              <a:pPr>
                <a:defRPr/>
              </a:pPr>
              <a:t>‹N°›</a:t>
            </a:fld>
            <a:endParaRPr lang="fr-FR" altLang="x-none"/>
          </a:p>
        </p:txBody>
      </p:sp>
    </p:spTree>
    <p:extLst>
      <p:ext uri="{BB962C8B-B14F-4D97-AF65-F5344CB8AC3E}">
        <p14:creationId xmlns:p14="http://schemas.microsoft.com/office/powerpoint/2010/main" val="1132460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2708E829-850D-654C-BFF5-0136BA32780D}" type="slidenum">
              <a:rPr lang="fr-FR" altLang="x-none"/>
              <a:pPr>
                <a:defRPr/>
              </a:pPr>
              <a:t>‹N°›</a:t>
            </a:fld>
            <a:endParaRPr lang="fr-FR" altLang="x-none"/>
          </a:p>
        </p:txBody>
      </p:sp>
    </p:spTree>
    <p:extLst>
      <p:ext uri="{BB962C8B-B14F-4D97-AF65-F5344CB8AC3E}">
        <p14:creationId xmlns:p14="http://schemas.microsoft.com/office/powerpoint/2010/main" val="118967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3BF778BB-B77A-9D48-B6D0-B4C476DC0687}" type="slidenum">
              <a:rPr lang="fr-FR" altLang="x-none"/>
              <a:pPr>
                <a:defRPr/>
              </a:pPr>
              <a:t>‹N°›</a:t>
            </a:fld>
            <a:endParaRPr lang="fr-FR" altLang="x-none"/>
          </a:p>
        </p:txBody>
      </p:sp>
    </p:spTree>
    <p:extLst>
      <p:ext uri="{BB962C8B-B14F-4D97-AF65-F5344CB8AC3E}">
        <p14:creationId xmlns:p14="http://schemas.microsoft.com/office/powerpoint/2010/main" val="183698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ED252881-A520-CD4F-9686-58CB99AB51D3}" type="slidenum">
              <a:rPr lang="fr-FR" altLang="x-none"/>
              <a:pPr>
                <a:defRPr/>
              </a:pPr>
              <a:t>‹N°›</a:t>
            </a:fld>
            <a:endParaRPr lang="fr-FR" altLang="x-none"/>
          </a:p>
        </p:txBody>
      </p:sp>
    </p:spTree>
    <p:extLst>
      <p:ext uri="{BB962C8B-B14F-4D97-AF65-F5344CB8AC3E}">
        <p14:creationId xmlns:p14="http://schemas.microsoft.com/office/powerpoint/2010/main" val="1493293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FR" altLang="x-none"/>
              <a:t>Cliquez et modifiez le titre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FR" altLang="x-none"/>
              <a:t>Cliquez pour modifier les styles du texte du masque</a:t>
            </a:r>
          </a:p>
          <a:p>
            <a:pPr lvl="1"/>
            <a:r>
              <a:rPr lang="fr-FR" altLang="x-none"/>
              <a:t>Deuxième niveau</a:t>
            </a:r>
          </a:p>
          <a:p>
            <a:pPr lvl="2"/>
            <a:r>
              <a:rPr lang="fr-FR" altLang="x-none"/>
              <a:t>Troisième niveau</a:t>
            </a:r>
          </a:p>
          <a:p>
            <a:pPr lvl="3"/>
            <a:r>
              <a:rPr lang="fr-FR" altLang="x-none"/>
              <a:t>Quatrième niveau</a:t>
            </a:r>
          </a:p>
          <a:p>
            <a:pPr lvl="4"/>
            <a:r>
              <a:rPr lang="fr-FR" altLang="x-none"/>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defRPr sz="1400" b="0">
                <a:ea typeface="ＭＳ Ｐゴシック" charset="0"/>
              </a:defRPr>
            </a:lvl1pPr>
          </a:lstStyle>
          <a:p>
            <a:pPr>
              <a:defRPr/>
            </a:pPr>
            <a:endParaRPr lang="fr-F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lgn="ctr">
              <a:defRPr sz="1400" b="0">
                <a:ea typeface="ＭＳ Ｐゴシック" charset="0"/>
              </a:defRPr>
            </a:lvl1pPr>
          </a:lstStyle>
          <a:p>
            <a:pPr>
              <a:defRPr/>
            </a:pPr>
            <a:endParaRPr lang="fr-F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lgn="r">
              <a:defRPr sz="1400" b="0"/>
            </a:lvl1pPr>
          </a:lstStyle>
          <a:p>
            <a:pPr>
              <a:defRPr/>
            </a:pPr>
            <a:fld id="{67D9ED98-5D15-8546-A993-8B19F6AA2341}" type="slidenum">
              <a:rPr lang="fr-FR" altLang="x-none"/>
              <a:pPr>
                <a:defRPr/>
              </a:pPr>
              <a:t>‹N°›</a:t>
            </a:fld>
            <a:endParaRPr lang="fr-FR"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ekaia@pasteur.f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59.png"/><Relationship Id="rId4" Type="http://schemas.openxmlformats.org/officeDocument/2006/relationships/oleObject" Target="../embeddings/oleObject28.bin"/></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http://micans.org/mcl/" TargetMode="External"/><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hyperlink" Target="http://micans.org/mcl/ani/mcl-animation.html"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63.emf"/><Relationship Id="rId4" Type="http://schemas.openxmlformats.org/officeDocument/2006/relationships/oleObject" Target="../embeddings/oleObject29.bin"/></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65.png"/><Relationship Id="rId4" Type="http://schemas.openxmlformats.org/officeDocument/2006/relationships/package" Target="../embeddings/Document_Microsoft_Word.docx"/></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67.png"/><Relationship Id="rId4" Type="http://schemas.openxmlformats.org/officeDocument/2006/relationships/oleObject" Target="../embeddings/oleObject30.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32.bin"/><Relationship Id="rId5" Type="http://schemas.openxmlformats.org/officeDocument/2006/relationships/image" Target="../media/image73.png"/><Relationship Id="rId4" Type="http://schemas.openxmlformats.org/officeDocument/2006/relationships/oleObject" Target="../embeddings/oleObject31.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75.png"/><Relationship Id="rId4" Type="http://schemas.openxmlformats.org/officeDocument/2006/relationships/oleObject" Target="../embeddings/oleObject33.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76.emf"/><Relationship Id="rId4" Type="http://schemas.openxmlformats.org/officeDocument/2006/relationships/oleObject" Target="../embeddings/oleObject34.bin"/></Relationships>
</file>

<file path=ppt/slides/_rels/slide1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image" Target="../media/image85.emf"/><Relationship Id="rId4" Type="http://schemas.openxmlformats.org/officeDocument/2006/relationships/oleObject" Target="../embeddings/oleObject35.bin"/></Relationships>
</file>

<file path=ppt/slides/_rels/slide13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tekaia@pasteur.fr"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99.png"/><Relationship Id="rId4" Type="http://schemas.openxmlformats.org/officeDocument/2006/relationships/oleObject" Target="../embeddings/oleObject36.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1.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0.emf"/><Relationship Id="rId4" Type="http://schemas.openxmlformats.org/officeDocument/2006/relationships/oleObject" Target="../embeddings/oleObject5.bin"/></Relationships>
</file>

<file path=ppt/slides/_rels/slide1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141.xml"/><Relationship Id="rId7"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oleObject" Target="../embeddings/oleObject37.bin"/></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hyperlink" Target="http://www.ncbi.nlm.nih.gov/pubmed/23962721" TargetMode="External"/><Relationship Id="rId5" Type="http://schemas.openxmlformats.org/officeDocument/2006/relationships/image" Target="../media/image104.emf"/><Relationship Id="rId4" Type="http://schemas.openxmlformats.org/officeDocument/2006/relationships/oleObject" Target="../embeddings/oleObject38.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hyperlink" Target="http://www.onekp.org" TargetMode="External"/><Relationship Id="rId5" Type="http://schemas.openxmlformats.org/officeDocument/2006/relationships/image" Target="../media/image105.emf"/><Relationship Id="rId4" Type="http://schemas.openxmlformats.org/officeDocument/2006/relationships/oleObject" Target="../embeddings/oleObject39.bin"/></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hyperlink" Target="https://www.ncbi.nlm.nih.gov/pubmed/23543670" TargetMode="External"/><Relationship Id="rId2" Type="http://schemas.openxmlformats.org/officeDocument/2006/relationships/hyperlink" Target="https://www.ncbi.nlm.nih.gov/pubmed/22056699" TargetMode="External"/><Relationship Id="rId1" Type="http://schemas.openxmlformats.org/officeDocument/2006/relationships/slideLayout" Target="../slideLayouts/slideLayout7.xml"/><Relationship Id="rId5" Type="http://schemas.openxmlformats.org/officeDocument/2006/relationships/hyperlink" Target="https://www.ncbi.nlm.nih.gov/pubmed/27279736" TargetMode="External"/><Relationship Id="rId4" Type="http://schemas.openxmlformats.org/officeDocument/2006/relationships/hyperlink" Target="https://www.ncbi.nlm.nih.gov/pubmed/26966373"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png"/><Relationship Id="rId4"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2.emf"/><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33.xml"/><Relationship Id="rId7"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23.emf"/><Relationship Id="rId4" Type="http://schemas.openxmlformats.org/officeDocument/2006/relationships/oleObject" Target="../embeddings/oleObject9.bin"/><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7.e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26.emf"/><Relationship Id="rId4"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28.emf"/><Relationship Id="rId4" Type="http://schemas.openxmlformats.org/officeDocument/2006/relationships/oleObject" Target="../embeddings/oleObject14.bin"/></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1.png"/><Relationship Id="rId4" Type="http://schemas.openxmlformats.org/officeDocument/2006/relationships/oleObject" Target="../embeddings/oleObject16.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33.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8.bin"/><Relationship Id="rId5" Type="http://schemas.openxmlformats.org/officeDocument/2006/relationships/image" Target="../media/image32.png"/><Relationship Id="rId4" Type="http://schemas.openxmlformats.org/officeDocument/2006/relationships/oleObject" Target="../embeddings/oleObject17.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35.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20.bin"/><Relationship Id="rId5" Type="http://schemas.openxmlformats.org/officeDocument/2006/relationships/image" Target="../media/image34.png"/><Relationship Id="rId4" Type="http://schemas.openxmlformats.org/officeDocument/2006/relationships/oleObject" Target="../embeddings/oleObject19.bin"/></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enomesonline.org/gold.cg"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6.png"/><Relationship Id="rId4" Type="http://schemas.openxmlformats.org/officeDocument/2006/relationships/oleObject" Target="../embeddings/oleObject21.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23.bin"/><Relationship Id="rId5" Type="http://schemas.openxmlformats.org/officeDocument/2006/relationships/image" Target="../media/image37.png"/><Relationship Id="rId4" Type="http://schemas.openxmlformats.org/officeDocument/2006/relationships/oleObject" Target="../embeddings/oleObject22.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9.png"/><Relationship Id="rId4" Type="http://schemas.openxmlformats.org/officeDocument/2006/relationships/oleObject" Target="../embeddings/oleObject24.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onlinelibrary.wiley.com/doi/10.1111/j.1574-6968.2011.02465.x/full#fml2465-fig-0001" TargetMode="External"/><Relationship Id="rId4" Type="http://schemas.openxmlformats.org/officeDocument/2006/relationships/hyperlink" Target="http://onlinelibrary.wiley.com/doi/10.1111/fml.2012.329.issue-1/issuetoc"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46.emf"/></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file:////science/journal/09609822/21/4"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57.emf"/><Relationship Id="rId5" Type="http://schemas.openxmlformats.org/officeDocument/2006/relationships/oleObject" Target="../embeddings/oleObject27.bin"/><Relationship Id="rId4" Type="http://schemas.openxmlformats.org/officeDocument/2006/relationships/hyperlink" Target="http://nar.oxfordjournals.org/content/44/D1/D610.abstract?etoc" TargetMode="Externa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www.ncbi.nlm.nih.gov/pubmed/10782117"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dirty="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dirty="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dirty="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dirty="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dirty="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dirty="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dirty="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dirty="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dirty="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dirty="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dirty="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dirty="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dirty="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dirty="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dirty="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dirty="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dirty="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dirty="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dirty="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dirty="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dirty="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dirty="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dirty="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dirty="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dirty="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dirty="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dirty="0">
                <a:solidFill>
                  <a:srgbClr val="CCCCCC"/>
                </a:solidFill>
                <a:latin typeface="Courier" charset="0"/>
                <a:ea typeface="ＭＳ 明朝" charset="-128"/>
              </a:rPr>
              <a:t>AATAATAATTAATAAAAGGGGTAAAATATGAATTTTACAATTGAAAGAGATATACGTTCAGTTAACCGGA</a:t>
            </a:r>
          </a:p>
        </p:txBody>
      </p:sp>
      <p:sp>
        <p:nvSpPr>
          <p:cNvPr id="15362" name="Text Box 5"/>
          <p:cNvSpPr txBox="1">
            <a:spLocks noChangeArrowheads="1"/>
          </p:cNvSpPr>
          <p:nvPr/>
        </p:nvSpPr>
        <p:spPr bwMode="auto">
          <a:xfrm>
            <a:off x="0" y="2482850"/>
            <a:ext cx="9144000" cy="701675"/>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dirty="0">
                <a:solidFill>
                  <a:srgbClr val="070AF2"/>
                </a:solidFill>
              </a:rPr>
              <a:t>Large-scale Genome Analyses</a:t>
            </a:r>
            <a:endParaRPr lang="en-GB" altLang="x-none" sz="4000" dirty="0">
              <a:solidFill>
                <a:srgbClr val="070AF2"/>
              </a:solidFill>
              <a:latin typeface="Times New Roman" charset="0"/>
            </a:endParaRPr>
          </a:p>
        </p:txBody>
      </p:sp>
      <p:sp>
        <p:nvSpPr>
          <p:cNvPr id="15363" name="Rectangle 6"/>
          <p:cNvSpPr>
            <a:spLocks noChangeArrowheads="1"/>
          </p:cNvSpPr>
          <p:nvPr/>
        </p:nvSpPr>
        <p:spPr bwMode="auto">
          <a:xfrm>
            <a:off x="3043093" y="4038600"/>
            <a:ext cx="2846677" cy="830997"/>
          </a:xfrm>
          <a:prstGeom prst="rect">
            <a:avLst/>
          </a:prstGeom>
          <a:solidFill>
            <a:srgbClr val="FFFF00"/>
          </a:solidFill>
          <a:ln>
            <a:noFill/>
          </a:ln>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400" dirty="0" err="1">
                <a:latin typeface="Helvetica" charset="0"/>
              </a:rPr>
              <a:t>Fredj</a:t>
            </a:r>
            <a:r>
              <a:rPr lang="en-GB" altLang="x-none" sz="2400" dirty="0">
                <a:latin typeface="Helvetica" charset="0"/>
              </a:rPr>
              <a:t> </a:t>
            </a:r>
            <a:r>
              <a:rPr lang="en-GB" altLang="x-none" sz="2400" dirty="0" err="1">
                <a:latin typeface="Helvetica" charset="0"/>
              </a:rPr>
              <a:t>Tekaia</a:t>
            </a:r>
            <a:endParaRPr lang="en-GB" altLang="x-none" sz="2400" dirty="0">
              <a:latin typeface="Helvetica" charset="0"/>
            </a:endParaRPr>
          </a:p>
          <a:p>
            <a:pPr algn="ctr">
              <a:spcBef>
                <a:spcPct val="0"/>
              </a:spcBef>
              <a:buFontTx/>
              <a:buNone/>
            </a:pPr>
            <a:r>
              <a:rPr lang="en-GB" altLang="x-none" sz="2400" dirty="0">
                <a:latin typeface="Helvetica" charset="0"/>
              </a:rPr>
              <a:t> </a:t>
            </a:r>
            <a:r>
              <a:rPr lang="en-GB" altLang="x-none" sz="2400" dirty="0">
                <a:latin typeface="Helvetica" charset="0"/>
                <a:hlinkClick r:id="rId3"/>
              </a:rPr>
              <a:t>tekaia@pasteur.fr</a:t>
            </a:r>
            <a:endParaRPr lang="en-GB" altLang="x-none" sz="2400" dirty="0">
              <a:latin typeface="Helvetica" charset="0"/>
            </a:endParaRPr>
          </a:p>
        </p:txBody>
      </p:sp>
      <p:pic>
        <p:nvPicPr>
          <p:cNvPr id="15365"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152400"/>
            <a:ext cx="144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4"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76200"/>
            <a:ext cx="2209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5367" name="Image 3" descr="aacomp_F1F2_2006.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52400"/>
            <a:ext cx="3124200"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8"/>
          <p:cNvSpPr>
            <a:spLocks noChangeArrowheads="1"/>
          </p:cNvSpPr>
          <p:nvPr/>
        </p:nvSpPr>
        <p:spPr bwMode="auto">
          <a:xfrm>
            <a:off x="0" y="6008688"/>
            <a:ext cx="9108504" cy="962086"/>
          </a:xfrm>
          <a:prstGeom prst="rect">
            <a:avLst/>
          </a:prstGeom>
          <a:solidFill>
            <a:schemeClr val="bg1"/>
          </a:solidFill>
          <a:ln w="28575">
            <a:solidFill>
              <a:srgbClr val="FF0000"/>
            </a:solidFill>
            <a:miter lim="800000"/>
            <a:headEnd/>
            <a:tailEnd/>
          </a:ln>
          <a:effectLst>
            <a:outerShdw blurRad="63500" dist="107763" dir="2700000" algn="ctr" rotWithShape="0">
              <a:srgbClr val="B3B3B3"/>
            </a:outerShdw>
          </a:effectLst>
        </p:spPr>
        <p:txBody>
          <a:bodyPr/>
          <a:lstStyle>
            <a:lvl1pPr marL="342900" indent="-342900">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a:spcBef>
                <a:spcPct val="20000"/>
              </a:spcBef>
              <a:defRPr/>
            </a:pPr>
            <a:r>
              <a:rPr lang="en-GB" altLang="x-none" sz="2000" dirty="0">
                <a:solidFill>
                  <a:srgbClr val="001AFB"/>
                </a:solidFill>
              </a:rPr>
              <a:t>Bioinformatics and Genome Analyses</a:t>
            </a:r>
          </a:p>
          <a:p>
            <a:pPr algn="ctr">
              <a:spcBef>
                <a:spcPct val="20000"/>
              </a:spcBef>
              <a:defRPr/>
            </a:pPr>
            <a:r>
              <a:rPr lang="en-GB" altLang="x-none" sz="2000" dirty="0" err="1">
                <a:solidFill>
                  <a:srgbClr val="001AFB"/>
                </a:solidFill>
              </a:rPr>
              <a:t>Institut</a:t>
            </a:r>
            <a:r>
              <a:rPr lang="en-GB" altLang="x-none" sz="2000" dirty="0">
                <a:solidFill>
                  <a:srgbClr val="001AFB"/>
                </a:solidFill>
              </a:rPr>
              <a:t> Pasteur Tunis, Tunisia. September 18 – December 15,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49" name="Object 2"/>
          <p:cNvGraphicFramePr>
            <a:graphicFrameLocks noChangeAspect="1"/>
          </p:cNvGraphicFramePr>
          <p:nvPr>
            <p:extLst>
              <p:ext uri="{D42A27DB-BD31-4B8C-83A1-F6EECF244321}">
                <p14:modId xmlns:p14="http://schemas.microsoft.com/office/powerpoint/2010/main" val="2824917846"/>
              </p:ext>
            </p:extLst>
          </p:nvPr>
        </p:nvGraphicFramePr>
        <p:xfrm>
          <a:off x="47625" y="1735138"/>
          <a:ext cx="9051925" cy="3387725"/>
        </p:xfrm>
        <a:graphic>
          <a:graphicData uri="http://schemas.openxmlformats.org/presentationml/2006/ole">
            <mc:AlternateContent xmlns:mc="http://schemas.openxmlformats.org/markup-compatibility/2006">
              <mc:Choice xmlns:v="urn:schemas-microsoft-com:vml" Requires="v">
                <p:oleObj spid="_x0000_s27732" name="Document" r:id="rId3" imgW="9042400" imgH="3378200" progId="Word.Document.8">
                  <p:embed/>
                </p:oleObj>
              </mc:Choice>
              <mc:Fallback>
                <p:oleObj name="Document" r:id="rId3" imgW="9042400" imgH="3378200" progId="Word.Document.8">
                  <p:embed/>
                  <p:pic>
                    <p:nvPicPr>
                      <p:cNvPr id="0" name="Object 2"/>
                      <p:cNvPicPr>
                        <a:picLocks noChangeAspect="1" noChangeArrowheads="1"/>
                      </p:cNvPicPr>
                      <p:nvPr/>
                    </p:nvPicPr>
                    <p:blipFill>
                      <a:blip r:embed="rId4"/>
                      <a:srcRect/>
                      <a:stretch>
                        <a:fillRect/>
                      </a:stretch>
                    </p:blipFill>
                    <p:spPr bwMode="auto">
                      <a:xfrm>
                        <a:off x="47625" y="1735138"/>
                        <a:ext cx="9051925" cy="338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7650" name="Text Box 3"/>
          <p:cNvSpPr txBox="1">
            <a:spLocks noChangeArrowheads="1"/>
          </p:cNvSpPr>
          <p:nvPr/>
        </p:nvSpPr>
        <p:spPr bwMode="auto">
          <a:xfrm>
            <a:off x="0" y="-27384"/>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21EFD"/>
                </a:solidFill>
              </a:rPr>
              <a:t>Mean Protein Size per Domain</a:t>
            </a:r>
            <a:endParaRPr lang="en-GB" altLang="x-none" sz="2400" dirty="0"/>
          </a:p>
        </p:txBody>
      </p:sp>
      <p:sp>
        <p:nvSpPr>
          <p:cNvPr id="4" name="ZoneTexte 3"/>
          <p:cNvSpPr txBox="1"/>
          <p:nvPr/>
        </p:nvSpPr>
        <p:spPr>
          <a:xfrm>
            <a:off x="0" y="6423719"/>
            <a:ext cx="5868144" cy="400110"/>
          </a:xfrm>
          <a:prstGeom prst="rect">
            <a:avLst/>
          </a:prstGeom>
          <a:noFill/>
        </p:spPr>
        <p:txBody>
          <a:bodyPr wrap="square" rtlCol="0">
            <a:spAutoFit/>
          </a:bodyPr>
          <a:lstStyle/>
          <a:p>
            <a:r>
              <a:rPr lang="en-GB" sz="2000" dirty="0" err="1">
                <a:solidFill>
                  <a:srgbClr val="070AF2"/>
                </a:solidFill>
              </a:rPr>
              <a:t>Tekaia</a:t>
            </a:r>
            <a:r>
              <a:rPr lang="en-GB" sz="2000" dirty="0">
                <a:solidFill>
                  <a:srgbClr val="070AF2"/>
                </a:solidFill>
              </a:rPr>
              <a:t> F. 2017. Unpublished results.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ZoneTexte 1"/>
          <p:cNvSpPr txBox="1">
            <a:spLocks noChangeArrowheads="1"/>
          </p:cNvSpPr>
          <p:nvPr/>
        </p:nvSpPr>
        <p:spPr bwMode="auto">
          <a:xfrm>
            <a:off x="250825" y="1341438"/>
            <a:ext cx="864235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FF0000"/>
                </a:solidFill>
              </a:rPr>
              <a:t>•</a:t>
            </a:r>
            <a:r>
              <a:rPr lang="en-GB" altLang="x-none" sz="4000">
                <a:solidFill>
                  <a:srgbClr val="3366FF"/>
                </a:solidFill>
              </a:rPr>
              <a:t> </a:t>
            </a:r>
            <a:r>
              <a:rPr lang="en-GB" altLang="x-none" sz="3600">
                <a:solidFill>
                  <a:srgbClr val="FF0000"/>
                </a:solidFill>
              </a:rPr>
              <a:t>Out-paralogs</a:t>
            </a:r>
            <a:r>
              <a:rPr lang="en-GB" altLang="x-none" sz="3600">
                <a:solidFill>
                  <a:srgbClr val="3366FF"/>
                </a:solidFill>
              </a:rPr>
              <a:t> </a:t>
            </a:r>
            <a:r>
              <a:rPr lang="en-GB" altLang="x-none" sz="3600">
                <a:solidFill>
                  <a:srgbClr val="021EFD"/>
                </a:solidFill>
              </a:rPr>
              <a:t>are also sometimes referred to as</a:t>
            </a:r>
            <a:r>
              <a:rPr lang="en-GB" altLang="x-none" sz="3600">
                <a:solidFill>
                  <a:srgbClr val="3366FF"/>
                </a:solidFill>
              </a:rPr>
              <a:t> </a:t>
            </a:r>
            <a:r>
              <a:rPr lang="en-GB" altLang="x-none" sz="3600">
                <a:solidFill>
                  <a:srgbClr val="FF0000"/>
                </a:solidFill>
              </a:rPr>
              <a:t>pseudo-orthologs</a:t>
            </a:r>
            <a:r>
              <a:rPr lang="en-GB" altLang="x-none" sz="4000">
                <a:solidFill>
                  <a:srgbClr val="FF0000"/>
                </a:solidFill>
              </a:rPr>
              <a:t> </a:t>
            </a:r>
            <a:endParaRPr lang="fr-FR" altLang="x-none" sz="4000">
              <a:solidFill>
                <a:srgbClr val="FF0000"/>
              </a:solidFill>
            </a:endParaRPr>
          </a:p>
        </p:txBody>
      </p:sp>
      <p:sp>
        <p:nvSpPr>
          <p:cNvPr id="198658" name="ZoneTexte 2"/>
          <p:cNvSpPr txBox="1">
            <a:spLocks noChangeArrowheads="1"/>
          </p:cNvSpPr>
          <p:nvPr/>
        </p:nvSpPr>
        <p:spPr bwMode="auto">
          <a:xfrm>
            <a:off x="0" y="-2738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dirty="0">
                <a:solidFill>
                  <a:srgbClr val="0000FF"/>
                </a:solidFill>
              </a:rPr>
              <a:t>As a consequence:</a:t>
            </a:r>
          </a:p>
        </p:txBody>
      </p:sp>
      <p:sp>
        <p:nvSpPr>
          <p:cNvPr id="4" name="ZoneTexte 3"/>
          <p:cNvSpPr txBox="1">
            <a:spLocks noChangeArrowheads="1"/>
          </p:cNvSpPr>
          <p:nvPr/>
        </p:nvSpPr>
        <p:spPr bwMode="auto">
          <a:xfrm>
            <a:off x="179388" y="2924175"/>
            <a:ext cx="8964612"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dirty="0">
                <a:solidFill>
                  <a:srgbClr val="FF0000"/>
                </a:solidFill>
              </a:rPr>
              <a:t>• </a:t>
            </a:r>
            <a:r>
              <a:rPr lang="en-GB" altLang="x-none" sz="3600" dirty="0">
                <a:solidFill>
                  <a:srgbClr val="FF0000"/>
                </a:solidFill>
              </a:rPr>
              <a:t>In-paralogs </a:t>
            </a:r>
            <a:r>
              <a:rPr lang="en-GB" altLang="x-none" sz="3600" dirty="0">
                <a:solidFill>
                  <a:srgbClr val="021EFD"/>
                </a:solidFill>
              </a:rPr>
              <a:t>issued from duplication in         one lineage are themselves</a:t>
            </a:r>
            <a:r>
              <a:rPr lang="en-GB" altLang="x-none" sz="3600" dirty="0">
                <a:solidFill>
                  <a:srgbClr val="3366FF"/>
                </a:solidFill>
              </a:rPr>
              <a:t>                 </a:t>
            </a:r>
            <a:r>
              <a:rPr lang="en-GB" altLang="x-none" sz="3600" dirty="0">
                <a:solidFill>
                  <a:srgbClr val="FF0000"/>
                </a:solidFill>
              </a:rPr>
              <a:t>co-</a:t>
            </a:r>
            <a:r>
              <a:rPr lang="en-GB" altLang="x-none" sz="3600" dirty="0" err="1">
                <a:solidFill>
                  <a:srgbClr val="FF0000"/>
                </a:solidFill>
              </a:rPr>
              <a:t>orthologs</a:t>
            </a:r>
            <a:r>
              <a:rPr lang="en-GB" altLang="x-none" sz="3600" dirty="0">
                <a:solidFill>
                  <a:srgbClr val="FF0000"/>
                </a:solidFill>
              </a:rPr>
              <a:t> </a:t>
            </a:r>
            <a:r>
              <a:rPr lang="en-GB" altLang="x-none" sz="3600" dirty="0">
                <a:solidFill>
                  <a:srgbClr val="021EFD"/>
                </a:solidFill>
              </a:rPr>
              <a:t>to the only copy present in another lineage in which no duplication took place.</a:t>
            </a:r>
            <a:r>
              <a:rPr lang="fr-FR" altLang="x-none" sz="4000" dirty="0"/>
              <a:t> </a:t>
            </a:r>
          </a:p>
        </p:txBody>
      </p:sp>
      <p:sp>
        <p:nvSpPr>
          <p:cNvPr id="198660" name="ZoneTexte 4"/>
          <p:cNvSpPr txBox="1">
            <a:spLocks noChangeArrowheads="1"/>
          </p:cNvSpPr>
          <p:nvPr/>
        </p:nvSpPr>
        <p:spPr bwMode="auto">
          <a:xfrm>
            <a:off x="179388" y="6237288"/>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600" b="0">
                <a:solidFill>
                  <a:srgbClr val="021EFD"/>
                </a:solidFill>
              </a:rPr>
              <a:t>Koonin EV. Orthologs, paralogs, and evolutionary genomics.</a:t>
            </a:r>
            <a:endParaRPr lang="fr-FR" altLang="x-none" sz="1600" b="0">
              <a:solidFill>
                <a:srgbClr val="021EFD"/>
              </a:solidFill>
            </a:endParaRPr>
          </a:p>
          <a:p>
            <a:pPr>
              <a:spcBef>
                <a:spcPct val="0"/>
              </a:spcBef>
              <a:buFontTx/>
              <a:buNone/>
            </a:pPr>
            <a:r>
              <a:rPr lang="en-GB" altLang="x-none" sz="1600" b="0" i="1">
                <a:solidFill>
                  <a:srgbClr val="021EFD"/>
                </a:solidFill>
              </a:rPr>
              <a:t>Annu Rev Genet</a:t>
            </a:r>
            <a:r>
              <a:rPr lang="en-GB" altLang="x-none" sz="1600" b="0">
                <a:solidFill>
                  <a:srgbClr val="021EFD"/>
                </a:solidFill>
              </a:rPr>
              <a:t>. 2005; 39:309-38. Review.</a:t>
            </a:r>
            <a:endParaRPr lang="fr-FR" altLang="x-none" sz="1600" b="0">
              <a:solidFill>
                <a:srgbClr val="021EFD"/>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1800" decel="100000" fill="hold"/>
                                        <p:tgtEl>
                                          <p:spTgt spid="4"/>
                                        </p:tgtEl>
                                        <p:attrNameLst>
                                          <p:attrName>ppt_y</p:attrName>
                                        </p:attrNameLst>
                                      </p:cBhvr>
                                      <p:tavLst>
                                        <p:tav tm="0">
                                          <p:val>
                                            <p:strVal val="#ppt_y+1"/>
                                          </p:val>
                                        </p:tav>
                                        <p:tav tm="100000">
                                          <p:val>
                                            <p:strVal val="#ppt_y-.03"/>
                                          </p:val>
                                        </p:tav>
                                      </p:tavLst>
                                    </p:anim>
                                    <p:anim calcmode="lin" valueType="num">
                                      <p:cBhvr>
                                        <p:cTn id="10" dur="200" accel="100000" fill="hold">
                                          <p:stCondLst>
                                            <p:cond delay="18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ZoneTexte 1"/>
          <p:cNvSpPr txBox="1">
            <a:spLocks noChangeArrowheads="1"/>
          </p:cNvSpPr>
          <p:nvPr/>
        </p:nvSpPr>
        <p:spPr bwMode="auto">
          <a:xfrm>
            <a:off x="0" y="-27384"/>
            <a:ext cx="9144000" cy="119062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000FF"/>
                </a:solidFill>
              </a:rPr>
              <a:t>Specific situations are generated by events of WGD and by HGT</a:t>
            </a:r>
            <a:r>
              <a:rPr lang="fr-FR" altLang="x-none" sz="3600" dirty="0">
                <a:solidFill>
                  <a:srgbClr val="0000FF"/>
                </a:solidFill>
              </a:rPr>
              <a:t>: </a:t>
            </a:r>
          </a:p>
        </p:txBody>
      </p:sp>
      <p:sp>
        <p:nvSpPr>
          <p:cNvPr id="200706" name="ZoneTexte 2"/>
          <p:cNvSpPr txBox="1">
            <a:spLocks noChangeArrowheads="1"/>
          </p:cNvSpPr>
          <p:nvPr/>
        </p:nvSpPr>
        <p:spPr bwMode="auto">
          <a:xfrm>
            <a:off x="107950" y="2349500"/>
            <a:ext cx="87122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FF0000"/>
                </a:solidFill>
              </a:rPr>
              <a:t>• </a:t>
            </a:r>
            <a:r>
              <a:rPr lang="en-GB" altLang="x-none" sz="3600">
                <a:solidFill>
                  <a:srgbClr val="FF0000"/>
                </a:solidFill>
              </a:rPr>
              <a:t>Ohnologs </a:t>
            </a:r>
            <a:r>
              <a:rPr lang="en-GB" altLang="x-none" sz="3600">
                <a:solidFill>
                  <a:srgbClr val="021EFD"/>
                </a:solidFill>
              </a:rPr>
              <a:t>are pairs of in-paralogs left after a WGD</a:t>
            </a:r>
            <a:r>
              <a:rPr lang="fr-FR" altLang="x-none" sz="4000">
                <a:solidFill>
                  <a:srgbClr val="021EFD"/>
                </a:solidFill>
              </a:rPr>
              <a:t> </a:t>
            </a:r>
          </a:p>
        </p:txBody>
      </p:sp>
      <p:sp>
        <p:nvSpPr>
          <p:cNvPr id="4" name="ZoneTexte 3"/>
          <p:cNvSpPr txBox="1">
            <a:spLocks noChangeArrowheads="1"/>
          </p:cNvSpPr>
          <p:nvPr/>
        </p:nvSpPr>
        <p:spPr bwMode="auto">
          <a:xfrm>
            <a:off x="250825" y="3933825"/>
            <a:ext cx="889317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FF0000"/>
                </a:solidFill>
              </a:rPr>
              <a:t>• </a:t>
            </a:r>
            <a:r>
              <a:rPr lang="en-GB" altLang="x-none" sz="3600">
                <a:solidFill>
                  <a:srgbClr val="FF0000"/>
                </a:solidFill>
              </a:rPr>
              <a:t>Xenologs </a:t>
            </a:r>
            <a:r>
              <a:rPr lang="en-GB" altLang="x-none" sz="3600">
                <a:solidFill>
                  <a:srgbClr val="021EFD"/>
                </a:solidFill>
              </a:rPr>
              <a:t>are genes that appear falsely as orthologs because at least one of the pair is acquired via HGT from another species</a:t>
            </a:r>
            <a:r>
              <a:rPr lang="fr-FR" altLang="x-none" sz="4000">
                <a:solidFill>
                  <a:srgbClr val="070AF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800"/>
                                        <p:tgtEl>
                                          <p:spTgt spid="4"/>
                                        </p:tgtEl>
                                      </p:cBhvr>
                                    </p:animEffect>
                                    <p:anim calcmode="lin" valueType="num">
                                      <p:cBhvr>
                                        <p:cTn id="8" dur="1800" fill="hold"/>
                                        <p:tgtEl>
                                          <p:spTgt spid="4"/>
                                        </p:tgtEl>
                                        <p:attrNameLst>
                                          <p:attrName>ppt_x</p:attrName>
                                        </p:attrNameLst>
                                      </p:cBhvr>
                                      <p:tavLst>
                                        <p:tav tm="0">
                                          <p:val>
                                            <p:strVal val="#ppt_x"/>
                                          </p:val>
                                        </p:tav>
                                        <p:tav tm="100000">
                                          <p:val>
                                            <p:strVal val="#ppt_x"/>
                                          </p:val>
                                        </p:tav>
                                      </p:tavLst>
                                    </p:anim>
                                    <p:anim calcmode="lin" valueType="num">
                                      <p:cBhvr>
                                        <p:cTn id="9" dur="1620" decel="100000" fill="hold"/>
                                        <p:tgtEl>
                                          <p:spTgt spid="4"/>
                                        </p:tgtEl>
                                        <p:attrNameLst>
                                          <p:attrName>ppt_y</p:attrName>
                                        </p:attrNameLst>
                                      </p:cBhvr>
                                      <p:tavLst>
                                        <p:tav tm="0">
                                          <p:val>
                                            <p:strVal val="#ppt_y+1"/>
                                          </p:val>
                                        </p:tav>
                                        <p:tav tm="100000">
                                          <p:val>
                                            <p:strVal val="#ppt_y-.03"/>
                                          </p:val>
                                        </p:tav>
                                      </p:tavLst>
                                    </p:anim>
                                    <p:anim calcmode="lin" valueType="num">
                                      <p:cBhvr>
                                        <p:cTn id="10" dur="180" accel="100000" fill="hold">
                                          <p:stCondLst>
                                            <p:cond delay="162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p:cNvSpPr>
            <a:spLocks noChangeArrowheads="1"/>
          </p:cNvSpPr>
          <p:nvPr/>
        </p:nvSpPr>
        <p:spPr bwMode="auto">
          <a:xfrm>
            <a:off x="0" y="-27384"/>
            <a:ext cx="9144000" cy="609600"/>
          </a:xfrm>
          <a:prstGeom prst="rect">
            <a:avLst/>
          </a:prstGeom>
          <a:solidFill>
            <a:srgbClr val="FFFF00"/>
          </a:solidFill>
          <a:ln>
            <a:noFill/>
          </a:ln>
          <a:extLst/>
        </p:spPr>
        <p:txBody>
          <a:bodyPr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a:solidFill>
                  <a:srgbClr val="021EFD"/>
                </a:solidFill>
              </a:rPr>
              <a:t>Microsynteny</a:t>
            </a:r>
            <a:r>
              <a:rPr lang="en-US" altLang="x-none" dirty="0">
                <a:solidFill>
                  <a:srgbClr val="021EFD"/>
                </a:solidFill>
              </a:rPr>
              <a:t> break (gene replacement)</a:t>
            </a:r>
            <a:endParaRPr lang="en-US" altLang="x-none" b="0" dirty="0">
              <a:solidFill>
                <a:srgbClr val="021EFD"/>
              </a:solidFill>
            </a:endParaRPr>
          </a:p>
        </p:txBody>
      </p:sp>
      <p:graphicFrame>
        <p:nvGraphicFramePr>
          <p:cNvPr id="202754" name="Object 4"/>
          <p:cNvGraphicFramePr>
            <a:graphicFrameLocks noChangeAspect="1"/>
          </p:cNvGraphicFramePr>
          <p:nvPr/>
        </p:nvGraphicFramePr>
        <p:xfrm>
          <a:off x="152400" y="1295400"/>
          <a:ext cx="4800600" cy="5291138"/>
        </p:xfrm>
        <a:graphic>
          <a:graphicData uri="http://schemas.openxmlformats.org/presentationml/2006/ole">
            <mc:AlternateContent xmlns:mc="http://schemas.openxmlformats.org/markup-compatibility/2006">
              <mc:Choice xmlns:v="urn:schemas-microsoft-com:vml" Requires="v">
                <p:oleObj spid="_x0000_s202846" name="Designer Drawing" r:id="rId4" imgW="5447619" imgH="8507937" progId="">
                  <p:embed/>
                </p:oleObj>
              </mc:Choice>
              <mc:Fallback>
                <p:oleObj name="Designer Drawing" r:id="rId4" imgW="5447619" imgH="8507937"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295400"/>
                        <a:ext cx="4800600"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2755" name="Rectangle 5"/>
          <p:cNvSpPr>
            <a:spLocks noChangeArrowheads="1"/>
          </p:cNvSpPr>
          <p:nvPr/>
        </p:nvSpPr>
        <p:spPr bwMode="auto">
          <a:xfrm>
            <a:off x="2362200" y="655638"/>
            <a:ext cx="4835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2800">
                <a:latin typeface="Times New Roman" charset="0"/>
              </a:rPr>
              <a:t>Sedoheptulose bisphosphatase</a:t>
            </a:r>
            <a:r>
              <a:rPr lang="en-US" altLang="x-none" sz="2400">
                <a:solidFill>
                  <a:srgbClr val="FFFF99"/>
                </a:solidFill>
                <a:latin typeface="Times New Roman" charset="0"/>
              </a:rPr>
              <a:t> </a:t>
            </a:r>
          </a:p>
        </p:txBody>
      </p:sp>
      <p:sp>
        <p:nvSpPr>
          <p:cNvPr id="202756" name="Text Box 6"/>
          <p:cNvSpPr txBox="1">
            <a:spLocks noChangeArrowheads="1"/>
          </p:cNvSpPr>
          <p:nvPr/>
        </p:nvSpPr>
        <p:spPr bwMode="auto">
          <a:xfrm>
            <a:off x="5105400" y="3429000"/>
            <a:ext cx="3581400" cy="857250"/>
          </a:xfrm>
          <a:prstGeom prst="rect">
            <a:avLst/>
          </a:prstGeom>
          <a:noFill/>
          <a:ln w="349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sz="2400">
                <a:solidFill>
                  <a:srgbClr val="021EFD"/>
                </a:solidFill>
                <a:latin typeface="Times New Roman" charset="0"/>
              </a:rPr>
              <a:t>SBPase only </a:t>
            </a:r>
          </a:p>
          <a:p>
            <a:pPr algn="ctr">
              <a:spcBef>
                <a:spcPct val="0"/>
              </a:spcBef>
              <a:buFontTx/>
              <a:buNone/>
            </a:pPr>
            <a:r>
              <a:rPr lang="en-US" altLang="x-none" sz="2400">
                <a:solidFill>
                  <a:srgbClr val="021EFD"/>
                </a:solidFill>
                <a:latin typeface="Times New Roman" charset="0"/>
              </a:rPr>
              <a:t>in </a:t>
            </a:r>
            <a:r>
              <a:rPr lang="en-US" altLang="x-none" sz="2400" i="1">
                <a:solidFill>
                  <a:srgbClr val="021EFD"/>
                </a:solidFill>
                <a:latin typeface="Times New Roman" charset="0"/>
              </a:rPr>
              <a:t>T. cruzi</a:t>
            </a:r>
            <a:r>
              <a:rPr lang="en-US" altLang="x-none" sz="2400">
                <a:solidFill>
                  <a:srgbClr val="021EFD"/>
                </a:solidFill>
                <a:latin typeface="Times New Roman" charset="0"/>
              </a:rPr>
              <a:t> and </a:t>
            </a:r>
            <a:r>
              <a:rPr lang="en-US" altLang="x-none" sz="2400" i="1">
                <a:solidFill>
                  <a:srgbClr val="021EFD"/>
                </a:solidFill>
                <a:latin typeface="Times New Roman" charset="0"/>
              </a:rPr>
              <a:t>T. brucei</a:t>
            </a:r>
            <a:endParaRPr lang="en-US" altLang="x-none" sz="2400" i="1">
              <a:solidFill>
                <a:srgbClr val="FFFFFF"/>
              </a:solidFill>
              <a:latin typeface="Times New Roman" charset="0"/>
            </a:endParaRPr>
          </a:p>
        </p:txBody>
      </p:sp>
      <p:sp>
        <p:nvSpPr>
          <p:cNvPr id="202757" name="Line 7"/>
          <p:cNvSpPr>
            <a:spLocks noChangeShapeType="1"/>
          </p:cNvSpPr>
          <p:nvPr/>
        </p:nvSpPr>
        <p:spPr bwMode="auto">
          <a:xfrm flipH="1" flipV="1">
            <a:off x="2057400" y="3276600"/>
            <a:ext cx="3048000" cy="533400"/>
          </a:xfrm>
          <a:prstGeom prst="line">
            <a:avLst/>
          </a:prstGeom>
          <a:noFill/>
          <a:ln w="34925">
            <a:solidFill>
              <a:srgbClr val="FF0000"/>
            </a:solidFill>
            <a:round/>
            <a:headEnd/>
            <a:tailEnd type="arrow" w="med" len="med"/>
          </a:ln>
          <a:extLst>
            <a:ext uri="{909E8E84-426E-40DD-AFC4-6F175D3DCCD1}">
              <a14:hiddenFill xmlns:a14="http://schemas.microsoft.com/office/drawing/2010/main">
                <a:noFill/>
              </a14:hiddenFill>
            </a:ext>
          </a:extLst>
        </p:spPr>
        <p:txBody>
          <a:bodyPr anchor="ctr"/>
          <a:lstStyle/>
          <a:p>
            <a:endParaRPr lang="en-GB"/>
          </a:p>
        </p:txBody>
      </p:sp>
      <p:sp>
        <p:nvSpPr>
          <p:cNvPr id="202758" name="Line 10"/>
          <p:cNvSpPr>
            <a:spLocks noChangeShapeType="1"/>
          </p:cNvSpPr>
          <p:nvPr/>
        </p:nvSpPr>
        <p:spPr bwMode="auto">
          <a:xfrm flipH="1">
            <a:off x="2133600" y="3886200"/>
            <a:ext cx="2971800" cy="762000"/>
          </a:xfrm>
          <a:prstGeom prst="line">
            <a:avLst/>
          </a:prstGeom>
          <a:noFill/>
          <a:ln w="34925">
            <a:solidFill>
              <a:srgbClr val="FF0000"/>
            </a:solidFill>
            <a:round/>
            <a:headEnd/>
            <a:tailEnd type="arrow" w="med" len="med"/>
          </a:ln>
          <a:extLst>
            <a:ext uri="{909E8E84-426E-40DD-AFC4-6F175D3DCCD1}">
              <a14:hiddenFill xmlns:a14="http://schemas.microsoft.com/office/drawing/2010/main">
                <a:noFill/>
              </a14:hiddenFill>
            </a:ext>
          </a:extLst>
        </p:spPr>
        <p:txBody>
          <a:bodyPr anchor="ctr"/>
          <a:lstStyle/>
          <a:p>
            <a:endParaRPr lang="en-GB"/>
          </a:p>
        </p:txBody>
      </p:sp>
      <p:sp>
        <p:nvSpPr>
          <p:cNvPr id="202759" name="Line 11"/>
          <p:cNvSpPr>
            <a:spLocks noChangeShapeType="1"/>
          </p:cNvSpPr>
          <p:nvPr/>
        </p:nvSpPr>
        <p:spPr bwMode="auto">
          <a:xfrm flipH="1">
            <a:off x="2286000" y="3962400"/>
            <a:ext cx="2819400" cy="1981200"/>
          </a:xfrm>
          <a:prstGeom prst="line">
            <a:avLst/>
          </a:prstGeom>
          <a:noFill/>
          <a:ln w="34925">
            <a:solidFill>
              <a:srgbClr val="FF0000"/>
            </a:solidFill>
            <a:round/>
            <a:headEnd/>
            <a:tailEnd type="arrow" w="med" len="med"/>
          </a:ln>
          <a:extLst>
            <a:ext uri="{909E8E84-426E-40DD-AFC4-6F175D3DCCD1}">
              <a14:hiddenFill xmlns:a14="http://schemas.microsoft.com/office/drawing/2010/main">
                <a:noFill/>
              </a14:hiddenFill>
            </a:ext>
          </a:extLst>
        </p:spPr>
        <p:txBody>
          <a:bodyPr anchor="ctr"/>
          <a:lstStyle/>
          <a:p>
            <a:endParaRPr lang="en-GB"/>
          </a:p>
        </p:txBody>
      </p:sp>
      <p:sp>
        <p:nvSpPr>
          <p:cNvPr id="202760" name="Text Box 12"/>
          <p:cNvSpPr txBox="1">
            <a:spLocks noChangeArrowheads="1"/>
          </p:cNvSpPr>
          <p:nvPr/>
        </p:nvSpPr>
        <p:spPr bwMode="auto">
          <a:xfrm>
            <a:off x="5410200" y="2133600"/>
            <a:ext cx="3511550" cy="492125"/>
          </a:xfrm>
          <a:prstGeom prst="rect">
            <a:avLst/>
          </a:prstGeom>
          <a:noFill/>
          <a:ln w="349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2400">
                <a:solidFill>
                  <a:srgbClr val="021EFD"/>
                </a:solidFill>
                <a:latin typeface="Times New Roman" charset="0"/>
              </a:rPr>
              <a:t>different gene in </a:t>
            </a:r>
            <a:r>
              <a:rPr lang="en-US" altLang="x-none" sz="2400" i="1">
                <a:solidFill>
                  <a:srgbClr val="021EFD"/>
                </a:solidFill>
                <a:latin typeface="Times New Roman" charset="0"/>
              </a:rPr>
              <a:t>L. major</a:t>
            </a:r>
            <a:endParaRPr lang="en-US" altLang="x-none" sz="2400" i="1">
              <a:solidFill>
                <a:srgbClr val="FFFFFF"/>
              </a:solidFill>
              <a:latin typeface="Times New Roman" charset="0"/>
            </a:endParaRPr>
          </a:p>
        </p:txBody>
      </p:sp>
      <p:sp>
        <p:nvSpPr>
          <p:cNvPr id="202761" name="Line 13"/>
          <p:cNvSpPr>
            <a:spLocks noChangeShapeType="1"/>
          </p:cNvSpPr>
          <p:nvPr/>
        </p:nvSpPr>
        <p:spPr bwMode="auto">
          <a:xfrm flipH="1" flipV="1">
            <a:off x="2133600" y="1905000"/>
            <a:ext cx="3276600" cy="533400"/>
          </a:xfrm>
          <a:prstGeom prst="line">
            <a:avLst/>
          </a:prstGeom>
          <a:noFill/>
          <a:ln w="34925">
            <a:solidFill>
              <a:srgbClr val="FF0000"/>
            </a:solidFill>
            <a:round/>
            <a:headEnd/>
            <a:tailEnd type="arrow" w="med" len="med"/>
          </a:ln>
          <a:extLst>
            <a:ext uri="{909E8E84-426E-40DD-AFC4-6F175D3DCCD1}">
              <a14:hiddenFill xmlns:a14="http://schemas.microsoft.com/office/drawing/2010/main">
                <a:noFill/>
              </a14:hiddenFill>
            </a:ext>
          </a:extLst>
        </p:spPr>
        <p:txBody>
          <a:bodyPr anchor="ctr"/>
          <a:lstStyle/>
          <a:p>
            <a:endParaRPr lang="en-GB"/>
          </a:p>
        </p:txBody>
      </p:sp>
      <p:sp>
        <p:nvSpPr>
          <p:cNvPr id="202762" name="Text Box 12"/>
          <p:cNvSpPr txBox="1">
            <a:spLocks noChangeArrowheads="1"/>
          </p:cNvSpPr>
          <p:nvPr/>
        </p:nvSpPr>
        <p:spPr bwMode="auto">
          <a:xfrm>
            <a:off x="5486400" y="4953000"/>
            <a:ext cx="3200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t>Possible HGT</a:t>
            </a:r>
            <a:endParaRPr lang="en-GB" altLang="x-none" sz="2400" b="0"/>
          </a:p>
        </p:txBody>
      </p:sp>
      <p:sp>
        <p:nvSpPr>
          <p:cNvPr id="202763" name="Text Box 13"/>
          <p:cNvSpPr txBox="1">
            <a:spLocks noChangeArrowheads="1"/>
          </p:cNvSpPr>
          <p:nvPr/>
        </p:nvSpPr>
        <p:spPr bwMode="auto">
          <a:xfrm>
            <a:off x="7010400" y="6400800"/>
            <a:ext cx="213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dirty="0">
                <a:solidFill>
                  <a:srgbClr val="021EFD"/>
                </a:solidFill>
              </a:rPr>
              <a:t>Peter </a:t>
            </a:r>
            <a:r>
              <a:rPr lang="en-GB" altLang="x-none" sz="2000" dirty="0" err="1">
                <a:solidFill>
                  <a:srgbClr val="021EFD"/>
                </a:solidFill>
              </a:rPr>
              <a:t>Myler</a:t>
            </a:r>
            <a:endParaRPr lang="en-GB" altLang="x-none" sz="2000" dirty="0">
              <a:solidFill>
                <a:srgbClr val="021EFD"/>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1" name="Picture 2" descr="Rolland_T_H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0"/>
            <a:ext cx="86868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2" name="Text Box 3"/>
          <p:cNvSpPr txBox="1">
            <a:spLocks noChangeArrowheads="1"/>
          </p:cNvSpPr>
          <p:nvPr/>
        </p:nvSpPr>
        <p:spPr bwMode="auto">
          <a:xfrm>
            <a:off x="0" y="63246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b="0">
                <a:solidFill>
                  <a:srgbClr val="021EFD"/>
                </a:solidFill>
              </a:rPr>
              <a:t>Rolland T, Neuv</a:t>
            </a:r>
            <a:r>
              <a:rPr lang="fr-FR" altLang="x-none" sz="1200" b="0">
                <a:solidFill>
                  <a:srgbClr val="021EFD"/>
                </a:solidFill>
              </a:rPr>
              <a:t>egl</a:t>
            </a:r>
            <a:r>
              <a:rPr lang="en-GB" altLang="x-none" sz="1200" b="0">
                <a:solidFill>
                  <a:srgbClr val="021EFD"/>
                </a:solidFill>
              </a:rPr>
              <a:t>ise C, Sacerdot C, Dujon B (2009) </a:t>
            </a:r>
            <a:r>
              <a:rPr lang="en-GB" altLang="x-none" sz="1200">
                <a:solidFill>
                  <a:srgbClr val="021EFD"/>
                </a:solidFill>
              </a:rPr>
              <a:t>Insertion of Horizontally Transferred Genes within Conserved Syntenic Regions of Yeast Genomes</a:t>
            </a:r>
            <a:r>
              <a:rPr lang="en-GB" altLang="x-none" sz="1200" b="0">
                <a:solidFill>
                  <a:srgbClr val="021EFD"/>
                </a:solidFill>
              </a:rPr>
              <a:t>. PLoS ONE 4(8): e6515.</a:t>
            </a:r>
            <a:endParaRPr lang="en-GB" altLang="x-none" sz="1200" b="0">
              <a:solidFill>
                <a:srgbClr val="333333"/>
              </a:solidFill>
            </a:endParaRPr>
          </a:p>
        </p:txBody>
      </p:sp>
      <p:grpSp>
        <p:nvGrpSpPr>
          <p:cNvPr id="279558" name="Group 6"/>
          <p:cNvGrpSpPr>
            <a:grpSpLocks/>
          </p:cNvGrpSpPr>
          <p:nvPr/>
        </p:nvGrpSpPr>
        <p:grpSpPr bwMode="auto">
          <a:xfrm>
            <a:off x="762000" y="0"/>
            <a:ext cx="1905000" cy="3048000"/>
            <a:chOff x="480" y="0"/>
            <a:chExt cx="1200" cy="1920"/>
          </a:xfrm>
        </p:grpSpPr>
        <p:sp>
          <p:nvSpPr>
            <p:cNvPr id="204813" name="Line 4"/>
            <p:cNvSpPr>
              <a:spLocks noChangeShapeType="1"/>
            </p:cNvSpPr>
            <p:nvPr/>
          </p:nvSpPr>
          <p:spPr bwMode="auto">
            <a:xfrm>
              <a:off x="480" y="0"/>
              <a:ext cx="120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14" name="Line 5"/>
            <p:cNvSpPr>
              <a:spLocks noChangeShapeType="1"/>
            </p:cNvSpPr>
            <p:nvPr/>
          </p:nvSpPr>
          <p:spPr bwMode="auto">
            <a:xfrm>
              <a:off x="480" y="0"/>
              <a:ext cx="912" cy="192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79561" name="Group 9"/>
          <p:cNvGrpSpPr>
            <a:grpSpLocks/>
          </p:cNvGrpSpPr>
          <p:nvPr/>
        </p:nvGrpSpPr>
        <p:grpSpPr bwMode="auto">
          <a:xfrm>
            <a:off x="7543800" y="0"/>
            <a:ext cx="1295400" cy="3048000"/>
            <a:chOff x="4752" y="0"/>
            <a:chExt cx="816" cy="1920"/>
          </a:xfrm>
        </p:grpSpPr>
        <p:sp>
          <p:nvSpPr>
            <p:cNvPr id="204811" name="Line 7"/>
            <p:cNvSpPr>
              <a:spLocks noChangeShapeType="1"/>
            </p:cNvSpPr>
            <p:nvPr/>
          </p:nvSpPr>
          <p:spPr bwMode="auto">
            <a:xfrm flipH="1">
              <a:off x="4848" y="0"/>
              <a:ext cx="720" cy="432"/>
            </a:xfrm>
            <a:prstGeom prst="line">
              <a:avLst/>
            </a:prstGeom>
            <a:noFill/>
            <a:ln w="28575">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12" name="Line 8"/>
            <p:cNvSpPr>
              <a:spLocks noChangeShapeType="1"/>
            </p:cNvSpPr>
            <p:nvPr/>
          </p:nvSpPr>
          <p:spPr bwMode="auto">
            <a:xfrm flipH="1">
              <a:off x="4752" y="0"/>
              <a:ext cx="816" cy="1920"/>
            </a:xfrm>
            <a:prstGeom prst="line">
              <a:avLst/>
            </a:prstGeom>
            <a:noFill/>
            <a:ln w="28575">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79564" name="Group 12"/>
          <p:cNvGrpSpPr>
            <a:grpSpLocks/>
          </p:cNvGrpSpPr>
          <p:nvPr/>
        </p:nvGrpSpPr>
        <p:grpSpPr bwMode="auto">
          <a:xfrm>
            <a:off x="762000" y="1219200"/>
            <a:ext cx="1676400" cy="3733800"/>
            <a:chOff x="480" y="768"/>
            <a:chExt cx="1056" cy="2352"/>
          </a:xfrm>
        </p:grpSpPr>
        <p:sp>
          <p:nvSpPr>
            <p:cNvPr id="204809" name="Line 10"/>
            <p:cNvSpPr>
              <a:spLocks noChangeShapeType="1"/>
            </p:cNvSpPr>
            <p:nvPr/>
          </p:nvSpPr>
          <p:spPr bwMode="auto">
            <a:xfrm>
              <a:off x="480" y="768"/>
              <a:ext cx="1056" cy="384"/>
            </a:xfrm>
            <a:prstGeom prst="line">
              <a:avLst/>
            </a:prstGeom>
            <a:noFill/>
            <a:ln w="28575">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10" name="Line 11"/>
            <p:cNvSpPr>
              <a:spLocks noChangeShapeType="1"/>
            </p:cNvSpPr>
            <p:nvPr/>
          </p:nvSpPr>
          <p:spPr bwMode="auto">
            <a:xfrm>
              <a:off x="480" y="768"/>
              <a:ext cx="624" cy="2352"/>
            </a:xfrm>
            <a:prstGeom prst="line">
              <a:avLst/>
            </a:prstGeom>
            <a:noFill/>
            <a:ln w="28575">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79567" name="Group 15"/>
          <p:cNvGrpSpPr>
            <a:grpSpLocks/>
          </p:cNvGrpSpPr>
          <p:nvPr/>
        </p:nvGrpSpPr>
        <p:grpSpPr bwMode="auto">
          <a:xfrm>
            <a:off x="6781800" y="914400"/>
            <a:ext cx="2133600" cy="4343400"/>
            <a:chOff x="4272" y="576"/>
            <a:chExt cx="1344" cy="2736"/>
          </a:xfrm>
        </p:grpSpPr>
        <p:sp>
          <p:nvSpPr>
            <p:cNvPr id="204807" name="Line 13"/>
            <p:cNvSpPr>
              <a:spLocks noChangeShapeType="1"/>
            </p:cNvSpPr>
            <p:nvPr/>
          </p:nvSpPr>
          <p:spPr bwMode="auto">
            <a:xfrm flipH="1">
              <a:off x="4704" y="576"/>
              <a:ext cx="912" cy="48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08" name="Line 14"/>
            <p:cNvSpPr>
              <a:spLocks noChangeShapeType="1"/>
            </p:cNvSpPr>
            <p:nvPr/>
          </p:nvSpPr>
          <p:spPr bwMode="auto">
            <a:xfrm flipH="1">
              <a:off x="4272" y="576"/>
              <a:ext cx="1344" cy="27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79558"/>
                                        </p:tgtEl>
                                        <p:attrNameLst>
                                          <p:attrName>style.visibility</p:attrName>
                                        </p:attrNameLst>
                                      </p:cBhvr>
                                      <p:to>
                                        <p:strVal val="visible"/>
                                      </p:to>
                                    </p:set>
                                    <p:anim calcmode="lin" valueType="num">
                                      <p:cBhvr additive="base">
                                        <p:cTn id="7" dur="500" fill="hold"/>
                                        <p:tgtEl>
                                          <p:spTgt spid="279558"/>
                                        </p:tgtEl>
                                        <p:attrNameLst>
                                          <p:attrName>ppt_x</p:attrName>
                                        </p:attrNameLst>
                                      </p:cBhvr>
                                      <p:tavLst>
                                        <p:tav tm="0">
                                          <p:val>
                                            <p:strVal val="0-#ppt_w/2"/>
                                          </p:val>
                                        </p:tav>
                                        <p:tav tm="100000">
                                          <p:val>
                                            <p:strVal val="#ppt_x"/>
                                          </p:val>
                                        </p:tav>
                                      </p:tavLst>
                                    </p:anim>
                                    <p:anim calcmode="lin" valueType="num">
                                      <p:cBhvr additive="base">
                                        <p:cTn id="8" dur="500" fill="hold"/>
                                        <p:tgtEl>
                                          <p:spTgt spid="27955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2" fill="hold" nodeType="clickEffect">
                                  <p:stCondLst>
                                    <p:cond delay="0"/>
                                  </p:stCondLst>
                                  <p:childTnLst>
                                    <p:anim calcmode="lin" valueType="num">
                                      <p:cBhvr additive="base">
                                        <p:cTn id="12" dur="500"/>
                                        <p:tgtEl>
                                          <p:spTgt spid="279558"/>
                                        </p:tgtEl>
                                        <p:attrNameLst>
                                          <p:attrName>ppt_x</p:attrName>
                                        </p:attrNameLst>
                                      </p:cBhvr>
                                      <p:tavLst>
                                        <p:tav tm="0">
                                          <p:val>
                                            <p:strVal val="ppt_x"/>
                                          </p:val>
                                        </p:tav>
                                        <p:tav tm="100000">
                                          <p:val>
                                            <p:strVal val="1+ppt_w/2"/>
                                          </p:val>
                                        </p:tav>
                                      </p:tavLst>
                                    </p:anim>
                                    <p:anim calcmode="lin" valueType="num">
                                      <p:cBhvr additive="base">
                                        <p:cTn id="13" dur="500"/>
                                        <p:tgtEl>
                                          <p:spTgt spid="279558"/>
                                        </p:tgtEl>
                                        <p:attrNameLst>
                                          <p:attrName>ppt_y</p:attrName>
                                        </p:attrNameLst>
                                      </p:cBhvr>
                                      <p:tavLst>
                                        <p:tav tm="0">
                                          <p:val>
                                            <p:strVal val="ppt_y"/>
                                          </p:val>
                                        </p:tav>
                                        <p:tav tm="100000">
                                          <p:val>
                                            <p:strVal val="ppt_y"/>
                                          </p:val>
                                        </p:tav>
                                      </p:tavLst>
                                    </p:anim>
                                    <p:set>
                                      <p:cBhvr>
                                        <p:cTn id="14" dur="1" fill="hold">
                                          <p:stCondLst>
                                            <p:cond delay="499"/>
                                          </p:stCondLst>
                                        </p:cTn>
                                        <p:tgtEl>
                                          <p:spTgt spid="279558"/>
                                        </p:tgtEl>
                                        <p:attrNameLst>
                                          <p:attrName>style.visibility</p:attrName>
                                        </p:attrNameLst>
                                      </p:cBhvr>
                                      <p:to>
                                        <p:strVal val="hidden"/>
                                      </p:to>
                                    </p:set>
                                  </p:childTnLst>
                                </p:cTn>
                              </p:par>
                            </p:childTnLst>
                          </p:cTn>
                        </p:par>
                        <p:par>
                          <p:cTn id="15" fill="hold" nodeType="afterGroup">
                            <p:stCondLst>
                              <p:cond delay="500"/>
                            </p:stCondLst>
                            <p:childTnLst>
                              <p:par>
                                <p:cTn id="16" presetID="2" presetClass="entr" presetSubtype="8" fill="hold" nodeType="afterEffect">
                                  <p:stCondLst>
                                    <p:cond delay="0"/>
                                  </p:stCondLst>
                                  <p:childTnLst>
                                    <p:set>
                                      <p:cBhvr>
                                        <p:cTn id="17" dur="1" fill="hold">
                                          <p:stCondLst>
                                            <p:cond delay="0"/>
                                          </p:stCondLst>
                                        </p:cTn>
                                        <p:tgtEl>
                                          <p:spTgt spid="279561"/>
                                        </p:tgtEl>
                                        <p:attrNameLst>
                                          <p:attrName>style.visibility</p:attrName>
                                        </p:attrNameLst>
                                      </p:cBhvr>
                                      <p:to>
                                        <p:strVal val="visible"/>
                                      </p:to>
                                    </p:set>
                                    <p:anim calcmode="lin" valueType="num">
                                      <p:cBhvr additive="base">
                                        <p:cTn id="18" dur="500" fill="hold"/>
                                        <p:tgtEl>
                                          <p:spTgt spid="279561"/>
                                        </p:tgtEl>
                                        <p:attrNameLst>
                                          <p:attrName>ppt_x</p:attrName>
                                        </p:attrNameLst>
                                      </p:cBhvr>
                                      <p:tavLst>
                                        <p:tav tm="0">
                                          <p:val>
                                            <p:strVal val="0-#ppt_w/2"/>
                                          </p:val>
                                        </p:tav>
                                        <p:tav tm="100000">
                                          <p:val>
                                            <p:strVal val="#ppt_x"/>
                                          </p:val>
                                        </p:tav>
                                      </p:tavLst>
                                    </p:anim>
                                    <p:anim calcmode="lin" valueType="num">
                                      <p:cBhvr additive="base">
                                        <p:cTn id="19" dur="500" fill="hold"/>
                                        <p:tgtEl>
                                          <p:spTgt spid="279561"/>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xit" presetSubtype="2" fill="hold" nodeType="clickEffect">
                                  <p:stCondLst>
                                    <p:cond delay="0"/>
                                  </p:stCondLst>
                                  <p:childTnLst>
                                    <p:anim calcmode="lin" valueType="num">
                                      <p:cBhvr additive="base">
                                        <p:cTn id="23" dur="500"/>
                                        <p:tgtEl>
                                          <p:spTgt spid="279561"/>
                                        </p:tgtEl>
                                        <p:attrNameLst>
                                          <p:attrName>ppt_x</p:attrName>
                                        </p:attrNameLst>
                                      </p:cBhvr>
                                      <p:tavLst>
                                        <p:tav tm="0">
                                          <p:val>
                                            <p:strVal val="ppt_x"/>
                                          </p:val>
                                        </p:tav>
                                        <p:tav tm="100000">
                                          <p:val>
                                            <p:strVal val="1+ppt_w/2"/>
                                          </p:val>
                                        </p:tav>
                                      </p:tavLst>
                                    </p:anim>
                                    <p:anim calcmode="lin" valueType="num">
                                      <p:cBhvr additive="base">
                                        <p:cTn id="24" dur="500"/>
                                        <p:tgtEl>
                                          <p:spTgt spid="279561"/>
                                        </p:tgtEl>
                                        <p:attrNameLst>
                                          <p:attrName>ppt_y</p:attrName>
                                        </p:attrNameLst>
                                      </p:cBhvr>
                                      <p:tavLst>
                                        <p:tav tm="0">
                                          <p:val>
                                            <p:strVal val="ppt_y"/>
                                          </p:val>
                                        </p:tav>
                                        <p:tav tm="100000">
                                          <p:val>
                                            <p:strVal val="ppt_y"/>
                                          </p:val>
                                        </p:tav>
                                      </p:tavLst>
                                    </p:anim>
                                    <p:set>
                                      <p:cBhvr>
                                        <p:cTn id="25" dur="1" fill="hold">
                                          <p:stCondLst>
                                            <p:cond delay="499"/>
                                          </p:stCondLst>
                                        </p:cTn>
                                        <p:tgtEl>
                                          <p:spTgt spid="279561"/>
                                        </p:tgtEl>
                                        <p:attrNameLst>
                                          <p:attrName>style.visibility</p:attrName>
                                        </p:attrNameLst>
                                      </p:cBhvr>
                                      <p:to>
                                        <p:strVal val="hidden"/>
                                      </p:to>
                                    </p:set>
                                  </p:childTnLst>
                                </p:cTn>
                              </p:par>
                            </p:childTnLst>
                          </p:cTn>
                        </p:par>
                        <p:par>
                          <p:cTn id="26" fill="hold" nodeType="afterGroup">
                            <p:stCondLst>
                              <p:cond delay="500"/>
                            </p:stCondLst>
                            <p:childTnLst>
                              <p:par>
                                <p:cTn id="27" presetID="2" presetClass="entr" presetSubtype="8" fill="hold" nodeType="afterEffect">
                                  <p:stCondLst>
                                    <p:cond delay="0"/>
                                  </p:stCondLst>
                                  <p:childTnLst>
                                    <p:set>
                                      <p:cBhvr>
                                        <p:cTn id="28" dur="1" fill="hold">
                                          <p:stCondLst>
                                            <p:cond delay="0"/>
                                          </p:stCondLst>
                                        </p:cTn>
                                        <p:tgtEl>
                                          <p:spTgt spid="279564"/>
                                        </p:tgtEl>
                                        <p:attrNameLst>
                                          <p:attrName>style.visibility</p:attrName>
                                        </p:attrNameLst>
                                      </p:cBhvr>
                                      <p:to>
                                        <p:strVal val="visible"/>
                                      </p:to>
                                    </p:set>
                                    <p:anim calcmode="lin" valueType="num">
                                      <p:cBhvr additive="base">
                                        <p:cTn id="29" dur="500" fill="hold"/>
                                        <p:tgtEl>
                                          <p:spTgt spid="279564"/>
                                        </p:tgtEl>
                                        <p:attrNameLst>
                                          <p:attrName>ppt_x</p:attrName>
                                        </p:attrNameLst>
                                      </p:cBhvr>
                                      <p:tavLst>
                                        <p:tav tm="0">
                                          <p:val>
                                            <p:strVal val="0-#ppt_w/2"/>
                                          </p:val>
                                        </p:tav>
                                        <p:tav tm="100000">
                                          <p:val>
                                            <p:strVal val="#ppt_x"/>
                                          </p:val>
                                        </p:tav>
                                      </p:tavLst>
                                    </p:anim>
                                    <p:anim calcmode="lin" valueType="num">
                                      <p:cBhvr additive="base">
                                        <p:cTn id="30" dur="500" fill="hold"/>
                                        <p:tgtEl>
                                          <p:spTgt spid="279564"/>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xit" presetSubtype="2" fill="hold" nodeType="clickEffect">
                                  <p:stCondLst>
                                    <p:cond delay="0"/>
                                  </p:stCondLst>
                                  <p:childTnLst>
                                    <p:anim calcmode="lin" valueType="num">
                                      <p:cBhvr additive="base">
                                        <p:cTn id="34" dur="500"/>
                                        <p:tgtEl>
                                          <p:spTgt spid="279564"/>
                                        </p:tgtEl>
                                        <p:attrNameLst>
                                          <p:attrName>ppt_x</p:attrName>
                                        </p:attrNameLst>
                                      </p:cBhvr>
                                      <p:tavLst>
                                        <p:tav tm="0">
                                          <p:val>
                                            <p:strVal val="ppt_x"/>
                                          </p:val>
                                        </p:tav>
                                        <p:tav tm="100000">
                                          <p:val>
                                            <p:strVal val="1+ppt_w/2"/>
                                          </p:val>
                                        </p:tav>
                                      </p:tavLst>
                                    </p:anim>
                                    <p:anim calcmode="lin" valueType="num">
                                      <p:cBhvr additive="base">
                                        <p:cTn id="35" dur="500"/>
                                        <p:tgtEl>
                                          <p:spTgt spid="279564"/>
                                        </p:tgtEl>
                                        <p:attrNameLst>
                                          <p:attrName>ppt_y</p:attrName>
                                        </p:attrNameLst>
                                      </p:cBhvr>
                                      <p:tavLst>
                                        <p:tav tm="0">
                                          <p:val>
                                            <p:strVal val="ppt_y"/>
                                          </p:val>
                                        </p:tav>
                                        <p:tav tm="100000">
                                          <p:val>
                                            <p:strVal val="ppt_y"/>
                                          </p:val>
                                        </p:tav>
                                      </p:tavLst>
                                    </p:anim>
                                    <p:set>
                                      <p:cBhvr>
                                        <p:cTn id="36" dur="1" fill="hold">
                                          <p:stCondLst>
                                            <p:cond delay="499"/>
                                          </p:stCondLst>
                                        </p:cTn>
                                        <p:tgtEl>
                                          <p:spTgt spid="279564"/>
                                        </p:tgtEl>
                                        <p:attrNameLst>
                                          <p:attrName>style.visibility</p:attrName>
                                        </p:attrNameLst>
                                      </p:cBhvr>
                                      <p:to>
                                        <p:strVal val="hidden"/>
                                      </p:to>
                                    </p:set>
                                  </p:childTnLst>
                                </p:cTn>
                              </p:par>
                            </p:childTnLst>
                          </p:cTn>
                        </p:par>
                        <p:par>
                          <p:cTn id="37" fill="hold" nodeType="afterGroup">
                            <p:stCondLst>
                              <p:cond delay="500"/>
                            </p:stCondLst>
                            <p:childTnLst>
                              <p:par>
                                <p:cTn id="38" presetID="2" presetClass="entr" presetSubtype="8" fill="hold" nodeType="afterEffect">
                                  <p:stCondLst>
                                    <p:cond delay="0"/>
                                  </p:stCondLst>
                                  <p:childTnLst>
                                    <p:set>
                                      <p:cBhvr>
                                        <p:cTn id="39" dur="1" fill="hold">
                                          <p:stCondLst>
                                            <p:cond delay="0"/>
                                          </p:stCondLst>
                                        </p:cTn>
                                        <p:tgtEl>
                                          <p:spTgt spid="279567"/>
                                        </p:tgtEl>
                                        <p:attrNameLst>
                                          <p:attrName>style.visibility</p:attrName>
                                        </p:attrNameLst>
                                      </p:cBhvr>
                                      <p:to>
                                        <p:strVal val="visible"/>
                                      </p:to>
                                    </p:set>
                                    <p:anim calcmode="lin" valueType="num">
                                      <p:cBhvr additive="base">
                                        <p:cTn id="40" dur="500" fill="hold"/>
                                        <p:tgtEl>
                                          <p:spTgt spid="279567"/>
                                        </p:tgtEl>
                                        <p:attrNameLst>
                                          <p:attrName>ppt_x</p:attrName>
                                        </p:attrNameLst>
                                      </p:cBhvr>
                                      <p:tavLst>
                                        <p:tav tm="0">
                                          <p:val>
                                            <p:strVal val="0-#ppt_w/2"/>
                                          </p:val>
                                        </p:tav>
                                        <p:tav tm="100000">
                                          <p:val>
                                            <p:strVal val="#ppt_x"/>
                                          </p:val>
                                        </p:tav>
                                      </p:tavLst>
                                    </p:anim>
                                    <p:anim calcmode="lin" valueType="num">
                                      <p:cBhvr additive="base">
                                        <p:cTn id="41" dur="500" fill="hold"/>
                                        <p:tgtEl>
                                          <p:spTgt spid="279567"/>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xit" presetSubtype="2" fill="hold" nodeType="clickEffect">
                                  <p:stCondLst>
                                    <p:cond delay="0"/>
                                  </p:stCondLst>
                                  <p:childTnLst>
                                    <p:anim calcmode="lin" valueType="num">
                                      <p:cBhvr additive="base">
                                        <p:cTn id="45" dur="500"/>
                                        <p:tgtEl>
                                          <p:spTgt spid="279567"/>
                                        </p:tgtEl>
                                        <p:attrNameLst>
                                          <p:attrName>ppt_x</p:attrName>
                                        </p:attrNameLst>
                                      </p:cBhvr>
                                      <p:tavLst>
                                        <p:tav tm="0">
                                          <p:val>
                                            <p:strVal val="ppt_x"/>
                                          </p:val>
                                        </p:tav>
                                        <p:tav tm="100000">
                                          <p:val>
                                            <p:strVal val="1+ppt_w/2"/>
                                          </p:val>
                                        </p:tav>
                                      </p:tavLst>
                                    </p:anim>
                                    <p:anim calcmode="lin" valueType="num">
                                      <p:cBhvr additive="base">
                                        <p:cTn id="46" dur="500"/>
                                        <p:tgtEl>
                                          <p:spTgt spid="279567"/>
                                        </p:tgtEl>
                                        <p:attrNameLst>
                                          <p:attrName>ppt_y</p:attrName>
                                        </p:attrNameLst>
                                      </p:cBhvr>
                                      <p:tavLst>
                                        <p:tav tm="0">
                                          <p:val>
                                            <p:strVal val="ppt_y"/>
                                          </p:val>
                                        </p:tav>
                                        <p:tav tm="100000">
                                          <p:val>
                                            <p:strVal val="ppt_y"/>
                                          </p:val>
                                        </p:tav>
                                      </p:tavLst>
                                    </p:anim>
                                    <p:set>
                                      <p:cBhvr>
                                        <p:cTn id="47" dur="1" fill="hold">
                                          <p:stCondLst>
                                            <p:cond delay="499"/>
                                          </p:stCondLst>
                                        </p:cTn>
                                        <p:tgtEl>
                                          <p:spTgt spid="2795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3"/>
          <p:cNvSpPr>
            <a:spLocks noChangeArrowheads="1"/>
          </p:cNvSpPr>
          <p:nvPr/>
        </p:nvSpPr>
        <p:spPr bwMode="auto">
          <a:xfrm>
            <a:off x="179512" y="1973158"/>
            <a:ext cx="896448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dirty="0">
                <a:solidFill>
                  <a:srgbClr val="000000"/>
                </a:solidFill>
                <a:latin typeface="Helvetica" charset="0"/>
              </a:rPr>
              <a:t>In spite of the above difficulties, </a:t>
            </a:r>
            <a:r>
              <a:rPr lang="en-GB" altLang="x-none" sz="2800" dirty="0">
                <a:solidFill>
                  <a:srgbClr val="0717FF"/>
                </a:solidFill>
                <a:latin typeface="Helvetica" charset="0"/>
              </a:rPr>
              <a:t>genome-wide statistical trends show that </a:t>
            </a:r>
            <a:r>
              <a:rPr lang="en-GB" altLang="x-none" sz="2800" dirty="0" err="1">
                <a:solidFill>
                  <a:srgbClr val="0717FF"/>
                </a:solidFill>
                <a:latin typeface="Helvetica" charset="0"/>
              </a:rPr>
              <a:t>orthologs</a:t>
            </a:r>
            <a:r>
              <a:rPr lang="en-GB" altLang="x-none" sz="2800" dirty="0">
                <a:solidFill>
                  <a:srgbClr val="0717FF"/>
                </a:solidFill>
                <a:latin typeface="Helvetica" charset="0"/>
              </a:rPr>
              <a:t> are the most similar genes in different species</a:t>
            </a:r>
            <a:r>
              <a:rPr lang="en-GB" altLang="x-none" sz="2800" dirty="0">
                <a:solidFill>
                  <a:srgbClr val="000000"/>
                </a:solidFill>
                <a:latin typeface="Helvetica" charset="0"/>
              </a:rPr>
              <a:t>, in terms of sequence, structure and function.</a:t>
            </a:r>
            <a:endParaRPr lang="en-GB" altLang="x-none" sz="2800" dirty="0">
              <a:latin typeface="Helvetica"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ZoneTexte 3"/>
          <p:cNvSpPr txBox="1">
            <a:spLocks noChangeArrowheads="1"/>
          </p:cNvSpPr>
          <p:nvPr/>
        </p:nvSpPr>
        <p:spPr bwMode="auto">
          <a:xfrm>
            <a:off x="0" y="2576513"/>
            <a:ext cx="9143999"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dirty="0" err="1">
                <a:solidFill>
                  <a:srgbClr val="0000FF"/>
                </a:solidFill>
              </a:rPr>
              <a:t>Orthologs</a:t>
            </a:r>
            <a:r>
              <a:rPr lang="en-GB" altLang="x-none" sz="4000" dirty="0">
                <a:solidFill>
                  <a:srgbClr val="0000FF"/>
                </a:solidFill>
              </a:rPr>
              <a:t> inference Methods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ZoneTexte 1"/>
          <p:cNvSpPr txBox="1">
            <a:spLocks noChangeArrowheads="1"/>
          </p:cNvSpPr>
          <p:nvPr/>
        </p:nvSpPr>
        <p:spPr bwMode="auto">
          <a:xfrm>
            <a:off x="0" y="-2738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021EFD"/>
                </a:solidFill>
              </a:rPr>
              <a:t>Methods for </a:t>
            </a:r>
            <a:r>
              <a:rPr lang="en-GB" altLang="x-none" sz="4000" dirty="0" err="1">
                <a:solidFill>
                  <a:srgbClr val="021EFD"/>
                </a:solidFill>
              </a:rPr>
              <a:t>orthology</a:t>
            </a:r>
            <a:r>
              <a:rPr lang="en-GB" altLang="x-none" sz="4000" dirty="0">
                <a:solidFill>
                  <a:srgbClr val="021EFD"/>
                </a:solidFill>
              </a:rPr>
              <a:t> detection</a:t>
            </a:r>
            <a:endParaRPr lang="fr-FR" altLang="x-none" sz="4000" b="0" dirty="0">
              <a:solidFill>
                <a:srgbClr val="FF0000"/>
              </a:solidFill>
            </a:endParaRPr>
          </a:p>
        </p:txBody>
      </p:sp>
      <p:sp>
        <p:nvSpPr>
          <p:cNvPr id="210946" name="ZoneTexte 2"/>
          <p:cNvSpPr txBox="1">
            <a:spLocks noChangeArrowheads="1"/>
          </p:cNvSpPr>
          <p:nvPr/>
        </p:nvSpPr>
        <p:spPr bwMode="auto">
          <a:xfrm>
            <a:off x="250825" y="1844675"/>
            <a:ext cx="8424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10947" name="ZoneTexte 3"/>
          <p:cNvSpPr txBox="1">
            <a:spLocks noChangeArrowheads="1"/>
          </p:cNvSpPr>
          <p:nvPr/>
        </p:nvSpPr>
        <p:spPr bwMode="auto">
          <a:xfrm>
            <a:off x="0" y="1196752"/>
            <a:ext cx="91440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dirty="0"/>
              <a:t>Two main approaches to determine orthologous gene classes, based either on:</a:t>
            </a:r>
          </a:p>
          <a:p>
            <a:pPr>
              <a:spcBef>
                <a:spcPct val="0"/>
              </a:spcBef>
              <a:buFontTx/>
              <a:buNone/>
            </a:pPr>
            <a:endParaRPr lang="en-GB" altLang="x-none" sz="4000" dirty="0"/>
          </a:p>
          <a:p>
            <a:pPr>
              <a:spcBef>
                <a:spcPct val="0"/>
              </a:spcBef>
              <a:buFontTx/>
              <a:buNone/>
            </a:pPr>
            <a:r>
              <a:rPr lang="en-GB" altLang="x-none" sz="4000" dirty="0">
                <a:solidFill>
                  <a:srgbClr val="FF0000"/>
                </a:solidFill>
              </a:rPr>
              <a:t>• Sequence similarity</a:t>
            </a:r>
          </a:p>
          <a:p>
            <a:pPr>
              <a:spcBef>
                <a:spcPct val="0"/>
              </a:spcBef>
              <a:buFontTx/>
              <a:buNone/>
            </a:pPr>
            <a:r>
              <a:rPr lang="en-GB" altLang="x-none" sz="4000" dirty="0">
                <a:solidFill>
                  <a:srgbClr val="FF0000"/>
                </a:solidFill>
              </a:rPr>
              <a:t>      </a:t>
            </a:r>
            <a:r>
              <a:rPr lang="en-GB" altLang="x-none" sz="4000" dirty="0"/>
              <a:t>or on </a:t>
            </a:r>
          </a:p>
          <a:p>
            <a:pPr>
              <a:spcBef>
                <a:spcPct val="0"/>
              </a:spcBef>
              <a:buFontTx/>
              <a:buNone/>
            </a:pPr>
            <a:r>
              <a:rPr lang="en-GB" altLang="x-none" sz="4000" dirty="0">
                <a:solidFill>
                  <a:srgbClr val="FF0000"/>
                </a:solidFill>
              </a:rPr>
              <a:t>•</a:t>
            </a:r>
            <a:r>
              <a:rPr lang="en-GB" altLang="x-none" sz="4000" dirty="0"/>
              <a:t> </a:t>
            </a:r>
            <a:r>
              <a:rPr lang="en-GB" altLang="x-none" sz="4000" dirty="0">
                <a:solidFill>
                  <a:srgbClr val="FF0000"/>
                </a:solidFill>
              </a:rPr>
              <a:t>Phylogeny</a:t>
            </a:r>
            <a:r>
              <a:rPr lang="en-GB" altLang="x-none" sz="4000" dirty="0"/>
              <a:t> </a:t>
            </a:r>
            <a:endParaRPr lang="fr-FR" altLang="x-none" sz="4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ZoneTexte 3"/>
          <p:cNvSpPr txBox="1">
            <a:spLocks noChangeArrowheads="1"/>
          </p:cNvSpPr>
          <p:nvPr/>
        </p:nvSpPr>
        <p:spPr bwMode="auto">
          <a:xfrm>
            <a:off x="0" y="-2738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dirty="0">
                <a:solidFill>
                  <a:srgbClr val="0000FF"/>
                </a:solidFill>
              </a:rPr>
              <a:t>Clustering</a:t>
            </a:r>
            <a:r>
              <a:rPr lang="fr-FR" altLang="x-none" sz="4000" dirty="0">
                <a:solidFill>
                  <a:srgbClr val="0000FF"/>
                </a:solidFill>
              </a:rPr>
              <a:t> </a:t>
            </a:r>
            <a:r>
              <a:rPr lang="en-GB" altLang="x-none" sz="4000" dirty="0">
                <a:solidFill>
                  <a:srgbClr val="0000FF"/>
                </a:solidFill>
              </a:rPr>
              <a:t>Methods</a:t>
            </a:r>
          </a:p>
        </p:txBody>
      </p:sp>
      <p:sp>
        <p:nvSpPr>
          <p:cNvPr id="212994" name="ZoneTexte 4"/>
          <p:cNvSpPr txBox="1">
            <a:spLocks noChangeArrowheads="1"/>
          </p:cNvSpPr>
          <p:nvPr/>
        </p:nvSpPr>
        <p:spPr bwMode="auto">
          <a:xfrm>
            <a:off x="250825" y="711027"/>
            <a:ext cx="8713788"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dirty="0"/>
              <a:t>mcl: The Markov Cluster Algorithm</a:t>
            </a:r>
          </a:p>
          <a:p>
            <a:pPr>
              <a:spcBef>
                <a:spcPct val="0"/>
              </a:spcBef>
              <a:buFontTx/>
              <a:buNone/>
            </a:pPr>
            <a:r>
              <a:rPr lang="en-GB" altLang="x-none" dirty="0">
                <a:hlinkClick r:id="rId3"/>
              </a:rPr>
              <a:t>http://micans.org/mcl/</a:t>
            </a:r>
            <a:r>
              <a:rPr lang="en-GB" altLang="x-none" dirty="0"/>
              <a:t> (</a:t>
            </a:r>
            <a:r>
              <a:rPr lang="en-GB" altLang="x-none" dirty="0" err="1"/>
              <a:t>Stijn</a:t>
            </a:r>
            <a:r>
              <a:rPr lang="en-GB" altLang="x-none" dirty="0"/>
              <a:t> Van </a:t>
            </a:r>
            <a:r>
              <a:rPr lang="en-GB" altLang="x-none" dirty="0" err="1"/>
              <a:t>Dongen</a:t>
            </a:r>
            <a:r>
              <a:rPr lang="en-GB" altLang="x-none" dirty="0"/>
              <a:t>)</a:t>
            </a:r>
          </a:p>
          <a:p>
            <a:pPr>
              <a:spcBef>
                <a:spcPct val="0"/>
              </a:spcBef>
              <a:buFontTx/>
              <a:buNone/>
            </a:pPr>
            <a:endParaRPr lang="fr-FR" altLang="x-none" sz="2400" b="0" dirty="0"/>
          </a:p>
        </p:txBody>
      </p:sp>
      <p:pic>
        <p:nvPicPr>
          <p:cNvPr id="4" name="Picture 5" descr="Tribe-MCL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2" y="1767408"/>
            <a:ext cx="867727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1" name="Image 6" descr="mc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557338"/>
            <a:ext cx="7162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2" name="ZoneTexte 7"/>
          <p:cNvSpPr txBox="1">
            <a:spLocks noChangeArrowheads="1"/>
          </p:cNvSpPr>
          <p:nvPr/>
        </p:nvSpPr>
        <p:spPr bwMode="auto">
          <a:xfrm>
            <a:off x="900113" y="692150"/>
            <a:ext cx="6480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3600" dirty="0">
                <a:solidFill>
                  <a:srgbClr val="070AF2"/>
                </a:solidFill>
              </a:rPr>
              <a:t>Inflation index</a:t>
            </a:r>
          </a:p>
        </p:txBody>
      </p:sp>
      <p:sp>
        <p:nvSpPr>
          <p:cNvPr id="215043" name="ZoneTexte 8"/>
          <p:cNvSpPr txBox="1">
            <a:spLocks noChangeArrowheads="1"/>
          </p:cNvSpPr>
          <p:nvPr/>
        </p:nvSpPr>
        <p:spPr bwMode="auto">
          <a:xfrm>
            <a:off x="457200" y="4876800"/>
            <a:ext cx="81359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800" dirty="0">
                <a:hlinkClick r:id="rId4"/>
              </a:rPr>
              <a:t>http://micans.org/mcl/ani/mcl-animation.html</a:t>
            </a:r>
            <a:endParaRPr lang="fr-FR" altLang="x-none" sz="2800" dirty="0"/>
          </a:p>
        </p:txBody>
      </p:sp>
      <p:sp>
        <p:nvSpPr>
          <p:cNvPr id="215044" name="Text Box 5"/>
          <p:cNvSpPr txBox="1">
            <a:spLocks noChangeArrowheads="1"/>
          </p:cNvSpPr>
          <p:nvPr/>
        </p:nvSpPr>
        <p:spPr bwMode="auto">
          <a:xfrm>
            <a:off x="457200" y="4267200"/>
            <a:ext cx="3505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MCL animation:</a:t>
            </a:r>
            <a:endParaRPr lang="en-GB" altLang="x-none" sz="2400" b="0">
              <a:solidFill>
                <a:srgbClr val="FF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ZoneTexte 4"/>
          <p:cNvSpPr txBox="1">
            <a:spLocks noChangeArrowheads="1"/>
          </p:cNvSpPr>
          <p:nvPr/>
        </p:nvSpPr>
        <p:spPr bwMode="auto">
          <a:xfrm>
            <a:off x="395288" y="2524125"/>
            <a:ext cx="874871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070AF2"/>
                </a:solidFill>
              </a:rPr>
              <a:t>Known clustering methods:</a:t>
            </a:r>
          </a:p>
          <a:p>
            <a:pPr>
              <a:spcBef>
                <a:spcPct val="0"/>
              </a:spcBef>
              <a:buFontTx/>
              <a:buNone/>
            </a:pPr>
            <a:r>
              <a:rPr lang="en-GB" altLang="x-none" sz="3600">
                <a:solidFill>
                  <a:srgbClr val="070AF2"/>
                </a:solidFill>
              </a:rPr>
              <a:t>Single-linkage, k-means, partitions,…</a:t>
            </a:r>
          </a:p>
        </p:txBody>
      </p:sp>
      <p:sp>
        <p:nvSpPr>
          <p:cNvPr id="217090" name="ZoneTexte 5"/>
          <p:cNvSpPr txBox="1">
            <a:spLocks noChangeArrowheads="1"/>
          </p:cNvSpPr>
          <p:nvPr/>
        </p:nvSpPr>
        <p:spPr bwMode="auto">
          <a:xfrm>
            <a:off x="755650" y="1731963"/>
            <a:ext cx="7704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FF0000"/>
                </a:solidFill>
              </a:rPr>
              <a:t>Other clustering Methods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Object 2"/>
          <p:cNvGraphicFramePr>
            <a:graphicFrameLocks noChangeAspect="1"/>
          </p:cNvGraphicFramePr>
          <p:nvPr>
            <p:extLst>
              <p:ext uri="{D42A27DB-BD31-4B8C-83A1-F6EECF244321}">
                <p14:modId xmlns:p14="http://schemas.microsoft.com/office/powerpoint/2010/main" val="2945751863"/>
              </p:ext>
            </p:extLst>
          </p:nvPr>
        </p:nvGraphicFramePr>
        <p:xfrm>
          <a:off x="47625" y="2492896"/>
          <a:ext cx="9051925" cy="3387725"/>
        </p:xfrm>
        <a:graphic>
          <a:graphicData uri="http://schemas.openxmlformats.org/presentationml/2006/ole">
            <mc:AlternateContent xmlns:mc="http://schemas.openxmlformats.org/markup-compatibility/2006">
              <mc:Choice xmlns:v="urn:schemas-microsoft-com:vml" Requires="v">
                <p:oleObj spid="_x0000_s28757" name="Document" r:id="rId3" imgW="9042400" imgH="3378200" progId="Word.Document.8">
                  <p:embed/>
                </p:oleObj>
              </mc:Choice>
              <mc:Fallback>
                <p:oleObj name="Document" r:id="rId3" imgW="9042400" imgH="3378200" progId="Word.Document.8">
                  <p:embed/>
                  <p:pic>
                    <p:nvPicPr>
                      <p:cNvPr id="0" name="Object 2"/>
                      <p:cNvPicPr>
                        <a:picLocks noChangeAspect="1" noChangeArrowheads="1"/>
                      </p:cNvPicPr>
                      <p:nvPr/>
                    </p:nvPicPr>
                    <p:blipFill>
                      <a:blip r:embed="rId4"/>
                      <a:srcRect/>
                      <a:stretch>
                        <a:fillRect/>
                      </a:stretch>
                    </p:blipFill>
                    <p:spPr bwMode="auto">
                      <a:xfrm>
                        <a:off x="47625" y="2492896"/>
                        <a:ext cx="9051925" cy="338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8674" name="Text Box 4"/>
          <p:cNvSpPr txBox="1">
            <a:spLocks noChangeArrowheads="1"/>
          </p:cNvSpPr>
          <p:nvPr/>
        </p:nvSpPr>
        <p:spPr bwMode="auto">
          <a:xfrm>
            <a:off x="0" y="-27384"/>
            <a:ext cx="909955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021EFD"/>
                </a:solidFill>
              </a:rPr>
              <a:t>Mean Coding Potential per Domain</a:t>
            </a:r>
            <a:endParaRPr lang="en-GB" altLang="x-none" sz="3600"/>
          </a:p>
        </p:txBody>
      </p:sp>
      <p:sp>
        <p:nvSpPr>
          <p:cNvPr id="28675" name="Text Box 5"/>
          <p:cNvSpPr txBox="1">
            <a:spLocks noChangeArrowheads="1"/>
          </p:cNvSpPr>
          <p:nvPr/>
        </p:nvSpPr>
        <p:spPr bwMode="auto">
          <a:xfrm>
            <a:off x="47625" y="1052736"/>
            <a:ext cx="9051925" cy="1014413"/>
          </a:xfrm>
          <a:prstGeom prst="rect">
            <a:avLst/>
          </a:prstGeom>
          <a:solidFill>
            <a:srgbClr val="99FFFF"/>
          </a:solidFill>
          <a:ln w="9525">
            <a:solidFill>
              <a:schemeClr val="hlink"/>
            </a:solidFill>
            <a:miter lim="800000"/>
            <a:headEnd/>
            <a:tailEnd/>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dirty="0"/>
              <a:t>Coding Potential = Size of coding regions / genome size</a:t>
            </a:r>
          </a:p>
          <a:p>
            <a:pPr>
              <a:spcBef>
                <a:spcPct val="50000"/>
              </a:spcBef>
              <a:buFontTx/>
              <a:buNone/>
            </a:pPr>
            <a:r>
              <a:rPr lang="en-GB" altLang="x-none" sz="2400" dirty="0"/>
              <a:t>                              = percent of coding region.</a:t>
            </a:r>
          </a:p>
        </p:txBody>
      </p:sp>
      <p:sp>
        <p:nvSpPr>
          <p:cNvPr id="5" name="ZoneTexte 4"/>
          <p:cNvSpPr txBox="1"/>
          <p:nvPr/>
        </p:nvSpPr>
        <p:spPr>
          <a:xfrm>
            <a:off x="0" y="6423719"/>
            <a:ext cx="5868144" cy="400110"/>
          </a:xfrm>
          <a:prstGeom prst="rect">
            <a:avLst/>
          </a:prstGeom>
          <a:noFill/>
        </p:spPr>
        <p:txBody>
          <a:bodyPr wrap="square" rtlCol="0">
            <a:spAutoFit/>
          </a:bodyPr>
          <a:lstStyle/>
          <a:p>
            <a:r>
              <a:rPr lang="en-GB" sz="2000" dirty="0" err="1">
                <a:solidFill>
                  <a:srgbClr val="070AF2"/>
                </a:solidFill>
              </a:rPr>
              <a:t>Tekaia</a:t>
            </a:r>
            <a:r>
              <a:rPr lang="en-GB" sz="2000" dirty="0">
                <a:solidFill>
                  <a:srgbClr val="070AF2"/>
                </a:solidFill>
              </a:rPr>
              <a:t> F. 2017. Unpublished results.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9137" name="Text Box 3"/>
          <p:cNvSpPr txBox="1">
            <a:spLocks noChangeArrowheads="1"/>
          </p:cNvSpPr>
          <p:nvPr/>
        </p:nvSpPr>
        <p:spPr bwMode="auto">
          <a:xfrm>
            <a:off x="1066800" y="26670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21EFD"/>
                </a:solidFill>
              </a:rPr>
              <a:t>Partition - mcl clustering</a:t>
            </a:r>
            <a:endParaRPr lang="en-GB" altLang="x-none" sz="2400" b="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1185" name="Group 1026"/>
          <p:cNvGrpSpPr>
            <a:grpSpLocks/>
          </p:cNvGrpSpPr>
          <p:nvPr/>
        </p:nvGrpSpPr>
        <p:grpSpPr bwMode="auto">
          <a:xfrm>
            <a:off x="457200" y="1447800"/>
            <a:ext cx="1393825" cy="2819400"/>
            <a:chOff x="288" y="912"/>
            <a:chExt cx="878" cy="1776"/>
          </a:xfrm>
        </p:grpSpPr>
        <p:sp>
          <p:nvSpPr>
            <p:cNvPr id="221238" name="Rectangle 1027"/>
            <p:cNvSpPr>
              <a:spLocks noChangeArrowheads="1"/>
            </p:cNvSpPr>
            <p:nvPr/>
          </p:nvSpPr>
          <p:spPr bwMode="auto">
            <a:xfrm>
              <a:off x="672" y="91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39" name="Rectangle 1028"/>
            <p:cNvSpPr>
              <a:spLocks noChangeArrowheads="1"/>
            </p:cNvSpPr>
            <p:nvPr/>
          </p:nvSpPr>
          <p:spPr bwMode="auto">
            <a:xfrm>
              <a:off x="898" y="1075"/>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40" name="Rectangle 1029"/>
            <p:cNvSpPr>
              <a:spLocks noChangeArrowheads="1"/>
            </p:cNvSpPr>
            <p:nvPr/>
          </p:nvSpPr>
          <p:spPr bwMode="auto">
            <a:xfrm>
              <a:off x="528" y="126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41" name="Rectangle 1030"/>
            <p:cNvSpPr>
              <a:spLocks noChangeArrowheads="1"/>
            </p:cNvSpPr>
            <p:nvPr/>
          </p:nvSpPr>
          <p:spPr bwMode="auto">
            <a:xfrm>
              <a:off x="768" y="139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42" name="Rectangle 1031"/>
            <p:cNvSpPr>
              <a:spLocks noChangeArrowheads="1"/>
            </p:cNvSpPr>
            <p:nvPr/>
          </p:nvSpPr>
          <p:spPr bwMode="auto">
            <a:xfrm>
              <a:off x="898" y="184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43" name="Rectangle 1032"/>
            <p:cNvSpPr>
              <a:spLocks noChangeArrowheads="1"/>
            </p:cNvSpPr>
            <p:nvPr/>
          </p:nvSpPr>
          <p:spPr bwMode="auto">
            <a:xfrm>
              <a:off x="432" y="1939"/>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44" name="Rectangle 1033"/>
            <p:cNvSpPr>
              <a:spLocks noChangeArrowheads="1"/>
            </p:cNvSpPr>
            <p:nvPr/>
          </p:nvSpPr>
          <p:spPr bwMode="auto">
            <a:xfrm>
              <a:off x="610" y="232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45" name="Rectangle 1034"/>
            <p:cNvSpPr>
              <a:spLocks noChangeArrowheads="1"/>
            </p:cNvSpPr>
            <p:nvPr/>
          </p:nvSpPr>
          <p:spPr bwMode="auto">
            <a:xfrm>
              <a:off x="384" y="1074"/>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1246" name="Rectangle 1035"/>
            <p:cNvSpPr>
              <a:spLocks noChangeArrowheads="1"/>
            </p:cNvSpPr>
            <p:nvPr/>
          </p:nvSpPr>
          <p:spPr bwMode="auto">
            <a:xfrm>
              <a:off x="384" y="222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1247" name="Rectangle 1036"/>
            <p:cNvSpPr>
              <a:spLocks noChangeArrowheads="1"/>
            </p:cNvSpPr>
            <p:nvPr/>
          </p:nvSpPr>
          <p:spPr bwMode="auto">
            <a:xfrm>
              <a:off x="288" y="189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1248" name="Rectangle 1037"/>
            <p:cNvSpPr>
              <a:spLocks noChangeArrowheads="1"/>
            </p:cNvSpPr>
            <p:nvPr/>
          </p:nvSpPr>
          <p:spPr bwMode="auto">
            <a:xfrm>
              <a:off x="912" y="213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1249" name="Rectangle 1038"/>
            <p:cNvSpPr>
              <a:spLocks noChangeArrowheads="1"/>
            </p:cNvSpPr>
            <p:nvPr/>
          </p:nvSpPr>
          <p:spPr bwMode="auto">
            <a:xfrm>
              <a:off x="960" y="150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1250" name="Rectangle 1039"/>
            <p:cNvSpPr>
              <a:spLocks noChangeArrowheads="1"/>
            </p:cNvSpPr>
            <p:nvPr/>
          </p:nvSpPr>
          <p:spPr bwMode="auto">
            <a:xfrm>
              <a:off x="528" y="165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1251" name="Rectangle 1040"/>
            <p:cNvSpPr>
              <a:spLocks noChangeArrowheads="1"/>
            </p:cNvSpPr>
            <p:nvPr/>
          </p:nvSpPr>
          <p:spPr bwMode="auto">
            <a:xfrm>
              <a:off x="336" y="1554"/>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1252" name="Rectangle 1041"/>
            <p:cNvSpPr>
              <a:spLocks noChangeArrowheads="1"/>
            </p:cNvSpPr>
            <p:nvPr/>
          </p:nvSpPr>
          <p:spPr bwMode="auto">
            <a:xfrm>
              <a:off x="672" y="208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grpSp>
      <p:grpSp>
        <p:nvGrpSpPr>
          <p:cNvPr id="221186" name="Group 1043"/>
          <p:cNvGrpSpPr>
            <a:grpSpLocks/>
          </p:cNvGrpSpPr>
          <p:nvPr/>
        </p:nvGrpSpPr>
        <p:grpSpPr bwMode="auto">
          <a:xfrm>
            <a:off x="5257800" y="762000"/>
            <a:ext cx="3657600" cy="4752975"/>
            <a:chOff x="3312" y="1152"/>
            <a:chExt cx="2304" cy="2994"/>
          </a:xfrm>
        </p:grpSpPr>
        <p:grpSp>
          <p:nvGrpSpPr>
            <p:cNvPr id="221190" name="Group 1044"/>
            <p:cNvGrpSpPr>
              <a:grpSpLocks/>
            </p:cNvGrpSpPr>
            <p:nvPr/>
          </p:nvGrpSpPr>
          <p:grpSpPr bwMode="auto">
            <a:xfrm>
              <a:off x="3312" y="1152"/>
              <a:ext cx="2304" cy="2994"/>
              <a:chOff x="144" y="768"/>
              <a:chExt cx="2304" cy="2994"/>
            </a:xfrm>
          </p:grpSpPr>
          <p:sp>
            <p:nvSpPr>
              <p:cNvPr id="221234" name="Oval 1045">
                <a:hlinkClick r:id="rId3" action="ppaction://hlinksldjump"/>
              </p:cNvPr>
              <p:cNvSpPr>
                <a:spLocks noChangeArrowheads="1"/>
              </p:cNvSpPr>
              <p:nvPr/>
            </p:nvSpPr>
            <p:spPr bwMode="auto">
              <a:xfrm>
                <a:off x="144" y="768"/>
                <a:ext cx="2304" cy="2994"/>
              </a:xfrm>
              <a:prstGeom prst="ellipse">
                <a:avLst/>
              </a:prstGeom>
              <a:solidFill>
                <a:schemeClr val="bg1"/>
              </a:solidFill>
              <a:ln w="19050">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GB" altLang="x-none" sz="2400" b="0">
                  <a:solidFill>
                    <a:schemeClr val="bg1"/>
                  </a:solidFill>
                  <a:latin typeface="Times" charset="0"/>
                </a:endParaRPr>
              </a:p>
            </p:txBody>
          </p:sp>
          <p:sp>
            <p:nvSpPr>
              <p:cNvPr id="221235" name="Line 1046"/>
              <p:cNvSpPr>
                <a:spLocks noChangeShapeType="1"/>
              </p:cNvSpPr>
              <p:nvPr/>
            </p:nvSpPr>
            <p:spPr bwMode="auto">
              <a:xfrm>
                <a:off x="1296" y="779"/>
                <a:ext cx="0" cy="1597"/>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36" name="Line 1047"/>
              <p:cNvSpPr>
                <a:spLocks noChangeShapeType="1"/>
              </p:cNvSpPr>
              <p:nvPr/>
            </p:nvSpPr>
            <p:spPr bwMode="auto">
              <a:xfrm>
                <a:off x="1296" y="2376"/>
                <a:ext cx="864" cy="898"/>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37" name="Line 1048"/>
              <p:cNvSpPr>
                <a:spLocks noChangeShapeType="1"/>
              </p:cNvSpPr>
              <p:nvPr/>
            </p:nvSpPr>
            <p:spPr bwMode="auto">
              <a:xfrm flipH="1">
                <a:off x="528" y="2372"/>
                <a:ext cx="768" cy="1002"/>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21191" name="Group 1049"/>
            <p:cNvGrpSpPr>
              <a:grpSpLocks/>
            </p:cNvGrpSpPr>
            <p:nvPr/>
          </p:nvGrpSpPr>
          <p:grpSpPr bwMode="auto">
            <a:xfrm>
              <a:off x="3360" y="1536"/>
              <a:ext cx="2030" cy="2477"/>
              <a:chOff x="3360" y="1536"/>
              <a:chExt cx="2030" cy="2477"/>
            </a:xfrm>
          </p:grpSpPr>
          <p:grpSp>
            <p:nvGrpSpPr>
              <p:cNvPr id="221192" name="Group 1050"/>
              <p:cNvGrpSpPr>
                <a:grpSpLocks/>
              </p:cNvGrpSpPr>
              <p:nvPr/>
            </p:nvGrpSpPr>
            <p:grpSpPr bwMode="auto">
              <a:xfrm>
                <a:off x="3360" y="1536"/>
                <a:ext cx="2030" cy="2477"/>
                <a:chOff x="3360" y="1536"/>
                <a:chExt cx="2030" cy="2477"/>
              </a:xfrm>
            </p:grpSpPr>
            <p:grpSp>
              <p:nvGrpSpPr>
                <p:cNvPr id="221194" name="Group 1051"/>
                <p:cNvGrpSpPr>
                  <a:grpSpLocks/>
                </p:cNvGrpSpPr>
                <p:nvPr/>
              </p:nvGrpSpPr>
              <p:grpSpPr bwMode="auto">
                <a:xfrm>
                  <a:off x="3360" y="1536"/>
                  <a:ext cx="1920" cy="2477"/>
                  <a:chOff x="3360" y="1536"/>
                  <a:chExt cx="1920" cy="2477"/>
                </a:xfrm>
              </p:grpSpPr>
              <p:sp>
                <p:nvSpPr>
                  <p:cNvPr id="221204" name="Rectangle 1052"/>
                  <p:cNvSpPr>
                    <a:spLocks noChangeArrowheads="1"/>
                  </p:cNvSpPr>
                  <p:nvPr/>
                </p:nvSpPr>
                <p:spPr bwMode="auto">
                  <a:xfrm>
                    <a:off x="3360" y="2256"/>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P7.1</a:t>
                    </a:r>
                  </a:p>
                </p:txBody>
              </p:sp>
              <p:grpSp>
                <p:nvGrpSpPr>
                  <p:cNvPr id="221205" name="Group 1053"/>
                  <p:cNvGrpSpPr>
                    <a:grpSpLocks/>
                  </p:cNvGrpSpPr>
                  <p:nvPr/>
                </p:nvGrpSpPr>
                <p:grpSpPr bwMode="auto">
                  <a:xfrm>
                    <a:off x="3600" y="1536"/>
                    <a:ext cx="1680" cy="2477"/>
                    <a:chOff x="3600" y="1536"/>
                    <a:chExt cx="1680" cy="2477"/>
                  </a:xfrm>
                </p:grpSpPr>
                <p:grpSp>
                  <p:nvGrpSpPr>
                    <p:cNvPr id="221206" name="Group 1054"/>
                    <p:cNvGrpSpPr>
                      <a:grpSpLocks/>
                    </p:cNvGrpSpPr>
                    <p:nvPr/>
                  </p:nvGrpSpPr>
                  <p:grpSpPr bwMode="auto">
                    <a:xfrm>
                      <a:off x="3600" y="1536"/>
                      <a:ext cx="672" cy="1776"/>
                      <a:chOff x="432" y="1152"/>
                      <a:chExt cx="672" cy="1776"/>
                    </a:xfrm>
                  </p:grpSpPr>
                  <p:sp>
                    <p:nvSpPr>
                      <p:cNvPr id="221217" name="Line 1055"/>
                      <p:cNvSpPr>
                        <a:spLocks noChangeShapeType="1"/>
                      </p:cNvSpPr>
                      <p:nvPr/>
                    </p:nvSpPr>
                    <p:spPr bwMode="auto">
                      <a:xfrm>
                        <a:off x="624" y="1674"/>
                        <a:ext cx="240" cy="1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18" name="Line 1056"/>
                      <p:cNvSpPr>
                        <a:spLocks noChangeShapeType="1"/>
                      </p:cNvSpPr>
                      <p:nvPr/>
                    </p:nvSpPr>
                    <p:spPr bwMode="auto">
                      <a:xfrm flipV="1">
                        <a:off x="624" y="1478"/>
                        <a:ext cx="384" cy="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221219" name="Group 1057"/>
                      <p:cNvGrpSpPr>
                        <a:grpSpLocks/>
                      </p:cNvGrpSpPr>
                      <p:nvPr/>
                    </p:nvGrpSpPr>
                    <p:grpSpPr bwMode="auto">
                      <a:xfrm>
                        <a:off x="432" y="1152"/>
                        <a:ext cx="672" cy="1776"/>
                        <a:chOff x="432" y="1152"/>
                        <a:chExt cx="672" cy="1776"/>
                      </a:xfrm>
                    </p:grpSpPr>
                    <p:sp>
                      <p:nvSpPr>
                        <p:cNvPr id="221220" name="Line 1058"/>
                        <p:cNvSpPr>
                          <a:spLocks noChangeShapeType="1"/>
                        </p:cNvSpPr>
                        <p:nvPr/>
                      </p:nvSpPr>
                      <p:spPr bwMode="auto">
                        <a:xfrm flipH="1">
                          <a:off x="864" y="1474"/>
                          <a:ext cx="144" cy="3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21" name="Line 1059"/>
                        <p:cNvSpPr>
                          <a:spLocks noChangeShapeType="1"/>
                        </p:cNvSpPr>
                        <p:nvPr/>
                      </p:nvSpPr>
                      <p:spPr bwMode="auto">
                        <a:xfrm>
                          <a:off x="528" y="2325"/>
                          <a:ext cx="192" cy="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22" name="Line 1060"/>
                        <p:cNvSpPr>
                          <a:spLocks noChangeShapeType="1"/>
                        </p:cNvSpPr>
                        <p:nvPr/>
                      </p:nvSpPr>
                      <p:spPr bwMode="auto">
                        <a:xfrm flipH="1">
                          <a:off x="720" y="2225"/>
                          <a:ext cx="288" cy="5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23" name="Line 1061"/>
                        <p:cNvSpPr>
                          <a:spLocks noChangeShapeType="1"/>
                        </p:cNvSpPr>
                        <p:nvPr/>
                      </p:nvSpPr>
                      <p:spPr bwMode="auto">
                        <a:xfrm flipV="1">
                          <a:off x="528" y="2229"/>
                          <a:ext cx="480" cy="1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24" name="Line 1062"/>
                        <p:cNvSpPr>
                          <a:spLocks noChangeShapeType="1"/>
                        </p:cNvSpPr>
                        <p:nvPr/>
                      </p:nvSpPr>
                      <p:spPr bwMode="auto">
                        <a:xfrm flipH="1">
                          <a:off x="624" y="1328"/>
                          <a:ext cx="144" cy="3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25" name="Line 1063"/>
                        <p:cNvSpPr>
                          <a:spLocks noChangeShapeType="1"/>
                        </p:cNvSpPr>
                        <p:nvPr/>
                      </p:nvSpPr>
                      <p:spPr bwMode="auto">
                        <a:xfrm>
                          <a:off x="768" y="1328"/>
                          <a:ext cx="240" cy="1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26" name="Line 1064"/>
                        <p:cNvSpPr>
                          <a:spLocks noChangeShapeType="1"/>
                        </p:cNvSpPr>
                        <p:nvPr/>
                      </p:nvSpPr>
                      <p:spPr bwMode="auto">
                        <a:xfrm>
                          <a:off x="864" y="1824"/>
                          <a:ext cx="144" cy="401"/>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27" name="Rectangle 1065"/>
                        <p:cNvSpPr>
                          <a:spLocks noChangeArrowheads="1"/>
                        </p:cNvSpPr>
                        <p:nvPr/>
                      </p:nvSpPr>
                      <p:spPr bwMode="auto">
                        <a:xfrm>
                          <a:off x="672" y="115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28" name="Rectangle 1066"/>
                        <p:cNvSpPr>
                          <a:spLocks noChangeArrowheads="1"/>
                        </p:cNvSpPr>
                        <p:nvPr/>
                      </p:nvSpPr>
                      <p:spPr bwMode="auto">
                        <a:xfrm>
                          <a:off x="898" y="1315"/>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29" name="Rectangle 1067"/>
                        <p:cNvSpPr>
                          <a:spLocks noChangeArrowheads="1"/>
                        </p:cNvSpPr>
                        <p:nvPr/>
                      </p:nvSpPr>
                      <p:spPr bwMode="auto">
                        <a:xfrm>
                          <a:off x="528" y="150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30" name="Rectangle 1068"/>
                        <p:cNvSpPr>
                          <a:spLocks noChangeArrowheads="1"/>
                        </p:cNvSpPr>
                        <p:nvPr/>
                      </p:nvSpPr>
                      <p:spPr bwMode="auto">
                        <a:xfrm>
                          <a:off x="768" y="163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31" name="Rectangle 1069"/>
                        <p:cNvSpPr>
                          <a:spLocks noChangeArrowheads="1"/>
                        </p:cNvSpPr>
                        <p:nvPr/>
                      </p:nvSpPr>
                      <p:spPr bwMode="auto">
                        <a:xfrm>
                          <a:off x="898" y="208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32" name="Rectangle 1070"/>
                        <p:cNvSpPr>
                          <a:spLocks noChangeArrowheads="1"/>
                        </p:cNvSpPr>
                        <p:nvPr/>
                      </p:nvSpPr>
                      <p:spPr bwMode="auto">
                        <a:xfrm>
                          <a:off x="432" y="2179"/>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1233" name="Rectangle 1071"/>
                        <p:cNvSpPr>
                          <a:spLocks noChangeArrowheads="1"/>
                        </p:cNvSpPr>
                        <p:nvPr/>
                      </p:nvSpPr>
                      <p:spPr bwMode="auto">
                        <a:xfrm>
                          <a:off x="610" y="256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grpSp>
                </p:grpSp>
                <p:grpSp>
                  <p:nvGrpSpPr>
                    <p:cNvPr id="221207" name="Group 1072"/>
                    <p:cNvGrpSpPr>
                      <a:grpSpLocks/>
                    </p:cNvGrpSpPr>
                    <p:nvPr/>
                  </p:nvGrpSpPr>
                  <p:grpSpPr bwMode="auto">
                    <a:xfrm>
                      <a:off x="3936" y="3072"/>
                      <a:ext cx="1344" cy="941"/>
                      <a:chOff x="3936" y="3072"/>
                      <a:chExt cx="1344" cy="941"/>
                    </a:xfrm>
                  </p:grpSpPr>
                  <p:grpSp>
                    <p:nvGrpSpPr>
                      <p:cNvPr id="221208" name="Group 1073"/>
                      <p:cNvGrpSpPr>
                        <a:grpSpLocks/>
                      </p:cNvGrpSpPr>
                      <p:nvPr/>
                    </p:nvGrpSpPr>
                    <p:grpSpPr bwMode="auto">
                      <a:xfrm>
                        <a:off x="4272" y="3072"/>
                        <a:ext cx="1008" cy="941"/>
                        <a:chOff x="4272" y="3072"/>
                        <a:chExt cx="1008" cy="941"/>
                      </a:xfrm>
                    </p:grpSpPr>
                    <p:sp>
                      <p:nvSpPr>
                        <p:cNvPr id="221210" name="Line 1074"/>
                        <p:cNvSpPr>
                          <a:spLocks noChangeShapeType="1"/>
                        </p:cNvSpPr>
                        <p:nvPr/>
                      </p:nvSpPr>
                      <p:spPr bwMode="auto">
                        <a:xfrm flipH="1" flipV="1">
                          <a:off x="4656" y="3264"/>
                          <a:ext cx="96" cy="5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11" name="Rectangle 1075"/>
                        <p:cNvSpPr>
                          <a:spLocks noChangeArrowheads="1"/>
                        </p:cNvSpPr>
                        <p:nvPr/>
                      </p:nvSpPr>
                      <p:spPr bwMode="auto">
                        <a:xfrm>
                          <a:off x="4560" y="307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1212" name="Line 1076"/>
                        <p:cNvSpPr>
                          <a:spLocks noChangeShapeType="1"/>
                        </p:cNvSpPr>
                        <p:nvPr/>
                      </p:nvSpPr>
                      <p:spPr bwMode="auto">
                        <a:xfrm>
                          <a:off x="4368" y="3604"/>
                          <a:ext cx="384" cy="1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13" name="Line 1077"/>
                        <p:cNvSpPr>
                          <a:spLocks noChangeShapeType="1"/>
                        </p:cNvSpPr>
                        <p:nvPr/>
                      </p:nvSpPr>
                      <p:spPr bwMode="auto">
                        <a:xfrm flipV="1">
                          <a:off x="4752" y="3708"/>
                          <a:ext cx="432" cy="1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14" name="Rectangle 1078"/>
                        <p:cNvSpPr>
                          <a:spLocks noChangeArrowheads="1"/>
                        </p:cNvSpPr>
                        <p:nvPr/>
                      </p:nvSpPr>
                      <p:spPr bwMode="auto">
                        <a:xfrm>
                          <a:off x="4272" y="342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1215" name="Rectangle 1079"/>
                        <p:cNvSpPr>
                          <a:spLocks noChangeArrowheads="1"/>
                        </p:cNvSpPr>
                        <p:nvPr/>
                      </p:nvSpPr>
                      <p:spPr bwMode="auto">
                        <a:xfrm>
                          <a:off x="4656" y="364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1216" name="Rectangle 1080"/>
                        <p:cNvSpPr>
                          <a:spLocks noChangeArrowheads="1"/>
                        </p:cNvSpPr>
                        <p:nvPr/>
                      </p:nvSpPr>
                      <p:spPr bwMode="auto">
                        <a:xfrm>
                          <a:off x="5074" y="353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grpSp>
                  <p:sp>
                    <p:nvSpPr>
                      <p:cNvPr id="221209" name="Rectangle 1081"/>
                      <p:cNvSpPr>
                        <a:spLocks noChangeArrowheads="1"/>
                      </p:cNvSpPr>
                      <p:nvPr/>
                    </p:nvSpPr>
                    <p:spPr bwMode="auto">
                      <a:xfrm>
                        <a:off x="3936" y="3696"/>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P4.1</a:t>
                        </a:r>
                      </a:p>
                    </p:txBody>
                  </p:sp>
                </p:grpSp>
              </p:grpSp>
            </p:grpSp>
            <p:grpSp>
              <p:nvGrpSpPr>
                <p:cNvPr id="221195" name="Group 1082"/>
                <p:cNvGrpSpPr>
                  <a:grpSpLocks/>
                </p:cNvGrpSpPr>
                <p:nvPr/>
              </p:nvGrpSpPr>
              <p:grpSpPr bwMode="auto">
                <a:xfrm>
                  <a:off x="4656" y="1920"/>
                  <a:ext cx="734" cy="797"/>
                  <a:chOff x="1488" y="1536"/>
                  <a:chExt cx="734" cy="797"/>
                </a:xfrm>
              </p:grpSpPr>
              <p:sp>
                <p:nvSpPr>
                  <p:cNvPr id="221196" name="Line 1083"/>
                  <p:cNvSpPr>
                    <a:spLocks noChangeShapeType="1"/>
                  </p:cNvSpPr>
                  <p:nvPr/>
                </p:nvSpPr>
                <p:spPr bwMode="auto">
                  <a:xfrm flipV="1">
                    <a:off x="1584" y="1727"/>
                    <a:ext cx="144" cy="399"/>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197" name="Line 1084"/>
                  <p:cNvSpPr>
                    <a:spLocks noChangeShapeType="1"/>
                  </p:cNvSpPr>
                  <p:nvPr/>
                </p:nvSpPr>
                <p:spPr bwMode="auto">
                  <a:xfrm flipV="1">
                    <a:off x="1584" y="2076"/>
                    <a:ext cx="384" cy="50"/>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198" name="Line 1085"/>
                  <p:cNvSpPr>
                    <a:spLocks noChangeShapeType="1"/>
                  </p:cNvSpPr>
                  <p:nvPr/>
                </p:nvSpPr>
                <p:spPr bwMode="auto">
                  <a:xfrm>
                    <a:off x="1729" y="1728"/>
                    <a:ext cx="239" cy="348"/>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199" name="Line 1086"/>
                  <p:cNvSpPr>
                    <a:spLocks noChangeShapeType="1"/>
                  </p:cNvSpPr>
                  <p:nvPr/>
                </p:nvSpPr>
                <p:spPr bwMode="auto">
                  <a:xfrm flipV="1">
                    <a:off x="1968" y="1677"/>
                    <a:ext cx="144" cy="399"/>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200" name="Rectangle 1087"/>
                  <p:cNvSpPr>
                    <a:spLocks noChangeArrowheads="1"/>
                  </p:cNvSpPr>
                  <p:nvPr/>
                </p:nvSpPr>
                <p:spPr bwMode="auto">
                  <a:xfrm>
                    <a:off x="2016" y="153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1201" name="Rectangle 1088"/>
                  <p:cNvSpPr>
                    <a:spLocks noChangeArrowheads="1"/>
                  </p:cNvSpPr>
                  <p:nvPr/>
                </p:nvSpPr>
                <p:spPr bwMode="auto">
                  <a:xfrm>
                    <a:off x="1632" y="1584"/>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1202" name="Rectangle 1089"/>
                  <p:cNvSpPr>
                    <a:spLocks noChangeArrowheads="1"/>
                  </p:cNvSpPr>
                  <p:nvPr/>
                </p:nvSpPr>
                <p:spPr bwMode="auto">
                  <a:xfrm>
                    <a:off x="1858" y="1891"/>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1203" name="Rectangle 1090"/>
                  <p:cNvSpPr>
                    <a:spLocks noChangeArrowheads="1"/>
                  </p:cNvSpPr>
                  <p:nvPr/>
                </p:nvSpPr>
                <p:spPr bwMode="auto">
                  <a:xfrm>
                    <a:off x="1488" y="196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grpSp>
          </p:grpSp>
          <p:sp>
            <p:nvSpPr>
              <p:cNvPr id="221193" name="Rectangle 1091"/>
              <p:cNvSpPr>
                <a:spLocks noChangeArrowheads="1"/>
              </p:cNvSpPr>
              <p:nvPr/>
            </p:nvSpPr>
            <p:spPr bwMode="auto">
              <a:xfrm>
                <a:off x="4615" y="1632"/>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P4.2</a:t>
                </a:r>
              </a:p>
            </p:txBody>
          </p:sp>
        </p:grpSp>
      </p:grpSp>
      <p:sp>
        <p:nvSpPr>
          <p:cNvPr id="221187" name="AutoShape 1092"/>
          <p:cNvSpPr>
            <a:spLocks noChangeArrowheads="1"/>
          </p:cNvSpPr>
          <p:nvPr/>
        </p:nvSpPr>
        <p:spPr bwMode="auto">
          <a:xfrm>
            <a:off x="2743200" y="2667000"/>
            <a:ext cx="1600200" cy="457200"/>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21188" name="Text Box 1093"/>
          <p:cNvSpPr txBox="1">
            <a:spLocks noChangeArrowheads="1"/>
          </p:cNvSpPr>
          <p:nvPr/>
        </p:nvSpPr>
        <p:spPr bwMode="auto">
          <a:xfrm>
            <a:off x="2514600" y="228600"/>
            <a:ext cx="2286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21EFD"/>
                </a:solidFill>
              </a:rPr>
              <a:t>Partition</a:t>
            </a:r>
            <a:endParaRPr lang="en-GB" altLang="x-none" sz="2400" b="0"/>
          </a:p>
        </p:txBody>
      </p:sp>
      <p:sp>
        <p:nvSpPr>
          <p:cNvPr id="221189" name="Text Box 1094"/>
          <p:cNvSpPr txBox="1">
            <a:spLocks noChangeArrowheads="1"/>
          </p:cNvSpPr>
          <p:nvPr/>
        </p:nvSpPr>
        <p:spPr bwMode="auto">
          <a:xfrm>
            <a:off x="76200" y="4343400"/>
            <a:ext cx="335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Set of similar proteins (same colour)</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3233" name="Group 1026"/>
          <p:cNvGrpSpPr>
            <a:grpSpLocks/>
          </p:cNvGrpSpPr>
          <p:nvPr/>
        </p:nvGrpSpPr>
        <p:grpSpPr bwMode="auto">
          <a:xfrm>
            <a:off x="457200" y="1828800"/>
            <a:ext cx="1393825" cy="2819400"/>
            <a:chOff x="288" y="1566"/>
            <a:chExt cx="878" cy="1776"/>
          </a:xfrm>
        </p:grpSpPr>
        <p:sp>
          <p:nvSpPr>
            <p:cNvPr id="223281" name="Rectangle 1027"/>
            <p:cNvSpPr>
              <a:spLocks noChangeArrowheads="1"/>
            </p:cNvSpPr>
            <p:nvPr/>
          </p:nvSpPr>
          <p:spPr bwMode="auto">
            <a:xfrm>
              <a:off x="672" y="156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82" name="Rectangle 1028"/>
            <p:cNvSpPr>
              <a:spLocks noChangeArrowheads="1"/>
            </p:cNvSpPr>
            <p:nvPr/>
          </p:nvSpPr>
          <p:spPr bwMode="auto">
            <a:xfrm>
              <a:off x="898" y="1729"/>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83" name="Rectangle 1029"/>
            <p:cNvSpPr>
              <a:spLocks noChangeArrowheads="1"/>
            </p:cNvSpPr>
            <p:nvPr/>
          </p:nvSpPr>
          <p:spPr bwMode="auto">
            <a:xfrm>
              <a:off x="528" y="192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84" name="Rectangle 1030"/>
            <p:cNvSpPr>
              <a:spLocks noChangeArrowheads="1"/>
            </p:cNvSpPr>
            <p:nvPr/>
          </p:nvSpPr>
          <p:spPr bwMode="auto">
            <a:xfrm>
              <a:off x="768" y="204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85" name="Rectangle 1031"/>
            <p:cNvSpPr>
              <a:spLocks noChangeArrowheads="1"/>
            </p:cNvSpPr>
            <p:nvPr/>
          </p:nvSpPr>
          <p:spPr bwMode="auto">
            <a:xfrm>
              <a:off x="898" y="249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86" name="Rectangle 1032"/>
            <p:cNvSpPr>
              <a:spLocks noChangeArrowheads="1"/>
            </p:cNvSpPr>
            <p:nvPr/>
          </p:nvSpPr>
          <p:spPr bwMode="auto">
            <a:xfrm>
              <a:off x="432" y="259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87" name="Rectangle 1033"/>
            <p:cNvSpPr>
              <a:spLocks noChangeArrowheads="1"/>
            </p:cNvSpPr>
            <p:nvPr/>
          </p:nvSpPr>
          <p:spPr bwMode="auto">
            <a:xfrm>
              <a:off x="610" y="297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88" name="Rectangle 1034"/>
            <p:cNvSpPr>
              <a:spLocks noChangeArrowheads="1"/>
            </p:cNvSpPr>
            <p:nvPr/>
          </p:nvSpPr>
          <p:spPr bwMode="auto">
            <a:xfrm>
              <a:off x="384" y="172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3289" name="Rectangle 1035"/>
            <p:cNvSpPr>
              <a:spLocks noChangeArrowheads="1"/>
            </p:cNvSpPr>
            <p:nvPr/>
          </p:nvSpPr>
          <p:spPr bwMode="auto">
            <a:xfrm>
              <a:off x="384" y="288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3290" name="Rectangle 1036"/>
            <p:cNvSpPr>
              <a:spLocks noChangeArrowheads="1"/>
            </p:cNvSpPr>
            <p:nvPr/>
          </p:nvSpPr>
          <p:spPr bwMode="auto">
            <a:xfrm>
              <a:off x="288" y="2544"/>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3291" name="Rectangle 1037"/>
            <p:cNvSpPr>
              <a:spLocks noChangeArrowheads="1"/>
            </p:cNvSpPr>
            <p:nvPr/>
          </p:nvSpPr>
          <p:spPr bwMode="auto">
            <a:xfrm>
              <a:off x="912" y="2784"/>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3292" name="Rectangle 1038"/>
            <p:cNvSpPr>
              <a:spLocks noChangeArrowheads="1"/>
            </p:cNvSpPr>
            <p:nvPr/>
          </p:nvSpPr>
          <p:spPr bwMode="auto">
            <a:xfrm>
              <a:off x="960" y="216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3293" name="Rectangle 1039"/>
            <p:cNvSpPr>
              <a:spLocks noChangeArrowheads="1"/>
            </p:cNvSpPr>
            <p:nvPr/>
          </p:nvSpPr>
          <p:spPr bwMode="auto">
            <a:xfrm>
              <a:off x="528" y="2304"/>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3294" name="Rectangle 1040"/>
            <p:cNvSpPr>
              <a:spLocks noChangeArrowheads="1"/>
            </p:cNvSpPr>
            <p:nvPr/>
          </p:nvSpPr>
          <p:spPr bwMode="auto">
            <a:xfrm>
              <a:off x="336" y="220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3295" name="Rectangle 1041"/>
            <p:cNvSpPr>
              <a:spLocks noChangeArrowheads="1"/>
            </p:cNvSpPr>
            <p:nvPr/>
          </p:nvSpPr>
          <p:spPr bwMode="auto">
            <a:xfrm>
              <a:off x="672" y="273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grpSp>
      <p:sp>
        <p:nvSpPr>
          <p:cNvPr id="223234" name="AutoShape 1044"/>
          <p:cNvSpPr>
            <a:spLocks noChangeArrowheads="1"/>
          </p:cNvSpPr>
          <p:nvPr/>
        </p:nvSpPr>
        <p:spPr bwMode="auto">
          <a:xfrm>
            <a:off x="2743200" y="3076575"/>
            <a:ext cx="1600200" cy="457200"/>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23235" name="Text Box 1045"/>
          <p:cNvSpPr txBox="1">
            <a:spLocks noChangeArrowheads="1"/>
          </p:cNvSpPr>
          <p:nvPr/>
        </p:nvSpPr>
        <p:spPr bwMode="auto">
          <a:xfrm>
            <a:off x="2057400" y="304800"/>
            <a:ext cx="35814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21EFD"/>
                </a:solidFill>
              </a:rPr>
              <a:t>mcl clustering</a:t>
            </a:r>
            <a:endParaRPr lang="en-GB" altLang="x-none" sz="2400" b="0"/>
          </a:p>
        </p:txBody>
      </p:sp>
      <p:grpSp>
        <p:nvGrpSpPr>
          <p:cNvPr id="223236" name="Group 1046"/>
          <p:cNvGrpSpPr>
            <a:grpSpLocks/>
          </p:cNvGrpSpPr>
          <p:nvPr/>
        </p:nvGrpSpPr>
        <p:grpSpPr bwMode="auto">
          <a:xfrm>
            <a:off x="5257800" y="1143000"/>
            <a:ext cx="3657600" cy="4752975"/>
            <a:chOff x="3312" y="1152"/>
            <a:chExt cx="2304" cy="2994"/>
          </a:xfrm>
        </p:grpSpPr>
        <p:grpSp>
          <p:nvGrpSpPr>
            <p:cNvPr id="223238" name="Group 1047"/>
            <p:cNvGrpSpPr>
              <a:grpSpLocks/>
            </p:cNvGrpSpPr>
            <p:nvPr/>
          </p:nvGrpSpPr>
          <p:grpSpPr bwMode="auto">
            <a:xfrm>
              <a:off x="3312" y="1152"/>
              <a:ext cx="2304" cy="2994"/>
              <a:chOff x="144" y="768"/>
              <a:chExt cx="2304" cy="2994"/>
            </a:xfrm>
          </p:grpSpPr>
          <p:sp>
            <p:nvSpPr>
              <p:cNvPr id="223277" name="Oval 1048">
                <a:hlinkClick r:id="rId3" action="ppaction://hlinksldjump"/>
              </p:cNvPr>
              <p:cNvSpPr>
                <a:spLocks noChangeArrowheads="1"/>
              </p:cNvSpPr>
              <p:nvPr/>
            </p:nvSpPr>
            <p:spPr bwMode="auto">
              <a:xfrm>
                <a:off x="144" y="768"/>
                <a:ext cx="2304" cy="2994"/>
              </a:xfrm>
              <a:prstGeom prst="ellipse">
                <a:avLst/>
              </a:prstGeom>
              <a:solidFill>
                <a:schemeClr val="bg1"/>
              </a:solidFill>
              <a:ln w="19050">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GB" altLang="x-none" sz="2400" b="0">
                  <a:solidFill>
                    <a:schemeClr val="bg1"/>
                  </a:solidFill>
                  <a:latin typeface="Times" charset="0"/>
                </a:endParaRPr>
              </a:p>
            </p:txBody>
          </p:sp>
          <p:sp>
            <p:nvSpPr>
              <p:cNvPr id="223278" name="Line 1049"/>
              <p:cNvSpPr>
                <a:spLocks noChangeShapeType="1"/>
              </p:cNvSpPr>
              <p:nvPr/>
            </p:nvSpPr>
            <p:spPr bwMode="auto">
              <a:xfrm>
                <a:off x="1296" y="779"/>
                <a:ext cx="0" cy="1597"/>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79" name="Line 1050"/>
              <p:cNvSpPr>
                <a:spLocks noChangeShapeType="1"/>
              </p:cNvSpPr>
              <p:nvPr/>
            </p:nvSpPr>
            <p:spPr bwMode="auto">
              <a:xfrm>
                <a:off x="1296" y="2376"/>
                <a:ext cx="864" cy="898"/>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80" name="Line 1051"/>
              <p:cNvSpPr>
                <a:spLocks noChangeShapeType="1"/>
              </p:cNvSpPr>
              <p:nvPr/>
            </p:nvSpPr>
            <p:spPr bwMode="auto">
              <a:xfrm flipH="1">
                <a:off x="528" y="2372"/>
                <a:ext cx="768" cy="1002"/>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23239" name="Group 1052"/>
            <p:cNvGrpSpPr>
              <a:grpSpLocks/>
            </p:cNvGrpSpPr>
            <p:nvPr/>
          </p:nvGrpSpPr>
          <p:grpSpPr bwMode="auto">
            <a:xfrm>
              <a:off x="3696" y="1536"/>
              <a:ext cx="576" cy="845"/>
              <a:chOff x="3696" y="1536"/>
              <a:chExt cx="576" cy="845"/>
            </a:xfrm>
          </p:grpSpPr>
          <p:grpSp>
            <p:nvGrpSpPr>
              <p:cNvPr id="223267" name="Group 1053"/>
              <p:cNvGrpSpPr>
                <a:grpSpLocks/>
              </p:cNvGrpSpPr>
              <p:nvPr/>
            </p:nvGrpSpPr>
            <p:grpSpPr bwMode="auto">
              <a:xfrm>
                <a:off x="3792" y="1712"/>
                <a:ext cx="384" cy="496"/>
                <a:chOff x="3792" y="1712"/>
                <a:chExt cx="384" cy="496"/>
              </a:xfrm>
            </p:grpSpPr>
            <p:sp>
              <p:nvSpPr>
                <p:cNvPr id="223272" name="Line 1054"/>
                <p:cNvSpPr>
                  <a:spLocks noChangeShapeType="1"/>
                </p:cNvSpPr>
                <p:nvPr/>
              </p:nvSpPr>
              <p:spPr bwMode="auto">
                <a:xfrm>
                  <a:off x="3792" y="2058"/>
                  <a:ext cx="240" cy="1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73" name="Line 1055"/>
                <p:cNvSpPr>
                  <a:spLocks noChangeShapeType="1"/>
                </p:cNvSpPr>
                <p:nvPr/>
              </p:nvSpPr>
              <p:spPr bwMode="auto">
                <a:xfrm flipV="1">
                  <a:off x="3792" y="1862"/>
                  <a:ext cx="384" cy="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74" name="Line 1056"/>
                <p:cNvSpPr>
                  <a:spLocks noChangeShapeType="1"/>
                </p:cNvSpPr>
                <p:nvPr/>
              </p:nvSpPr>
              <p:spPr bwMode="auto">
                <a:xfrm flipH="1">
                  <a:off x="4032" y="1858"/>
                  <a:ext cx="144" cy="3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75" name="Line 1057"/>
                <p:cNvSpPr>
                  <a:spLocks noChangeShapeType="1"/>
                </p:cNvSpPr>
                <p:nvPr/>
              </p:nvSpPr>
              <p:spPr bwMode="auto">
                <a:xfrm flipH="1">
                  <a:off x="3792" y="1712"/>
                  <a:ext cx="144" cy="3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76" name="Line 1058"/>
                <p:cNvSpPr>
                  <a:spLocks noChangeShapeType="1"/>
                </p:cNvSpPr>
                <p:nvPr/>
              </p:nvSpPr>
              <p:spPr bwMode="auto">
                <a:xfrm>
                  <a:off x="3936" y="1712"/>
                  <a:ext cx="240" cy="1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223268" name="Rectangle 1059"/>
              <p:cNvSpPr>
                <a:spLocks noChangeArrowheads="1"/>
              </p:cNvSpPr>
              <p:nvPr/>
            </p:nvSpPr>
            <p:spPr bwMode="auto">
              <a:xfrm>
                <a:off x="3840" y="153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69" name="Rectangle 1060"/>
              <p:cNvSpPr>
                <a:spLocks noChangeArrowheads="1"/>
              </p:cNvSpPr>
              <p:nvPr/>
            </p:nvSpPr>
            <p:spPr bwMode="auto">
              <a:xfrm>
                <a:off x="4066" y="1699"/>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70" name="Rectangle 1061"/>
              <p:cNvSpPr>
                <a:spLocks noChangeArrowheads="1"/>
              </p:cNvSpPr>
              <p:nvPr/>
            </p:nvSpPr>
            <p:spPr bwMode="auto">
              <a:xfrm>
                <a:off x="3696" y="1891"/>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71" name="Rectangle 1062"/>
              <p:cNvSpPr>
                <a:spLocks noChangeArrowheads="1"/>
              </p:cNvSpPr>
              <p:nvPr/>
            </p:nvSpPr>
            <p:spPr bwMode="auto">
              <a:xfrm>
                <a:off x="3936" y="201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grpSp>
        <p:grpSp>
          <p:nvGrpSpPr>
            <p:cNvPr id="223240" name="Group 1063"/>
            <p:cNvGrpSpPr>
              <a:grpSpLocks/>
            </p:cNvGrpSpPr>
            <p:nvPr/>
          </p:nvGrpSpPr>
          <p:grpSpPr bwMode="auto">
            <a:xfrm>
              <a:off x="3600" y="2467"/>
              <a:ext cx="672" cy="845"/>
              <a:chOff x="3600" y="2467"/>
              <a:chExt cx="672" cy="845"/>
            </a:xfrm>
          </p:grpSpPr>
          <p:sp>
            <p:nvSpPr>
              <p:cNvPr id="223261" name="Line 1064"/>
              <p:cNvSpPr>
                <a:spLocks noChangeShapeType="1"/>
              </p:cNvSpPr>
              <p:nvPr/>
            </p:nvSpPr>
            <p:spPr bwMode="auto">
              <a:xfrm>
                <a:off x="3696" y="2709"/>
                <a:ext cx="192" cy="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62" name="Line 1065"/>
              <p:cNvSpPr>
                <a:spLocks noChangeShapeType="1"/>
              </p:cNvSpPr>
              <p:nvPr/>
            </p:nvSpPr>
            <p:spPr bwMode="auto">
              <a:xfrm flipH="1">
                <a:off x="3888" y="2609"/>
                <a:ext cx="288" cy="5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63" name="Line 1066"/>
              <p:cNvSpPr>
                <a:spLocks noChangeShapeType="1"/>
              </p:cNvSpPr>
              <p:nvPr/>
            </p:nvSpPr>
            <p:spPr bwMode="auto">
              <a:xfrm flipV="1">
                <a:off x="3696" y="2613"/>
                <a:ext cx="480" cy="1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64" name="Rectangle 1067"/>
              <p:cNvSpPr>
                <a:spLocks noChangeArrowheads="1"/>
              </p:cNvSpPr>
              <p:nvPr/>
            </p:nvSpPr>
            <p:spPr bwMode="auto">
              <a:xfrm>
                <a:off x="4066" y="246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65" name="Rectangle 1068"/>
              <p:cNvSpPr>
                <a:spLocks noChangeArrowheads="1"/>
              </p:cNvSpPr>
              <p:nvPr/>
            </p:nvSpPr>
            <p:spPr bwMode="auto">
              <a:xfrm>
                <a:off x="3600" y="256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3266" name="Rectangle 1069"/>
              <p:cNvSpPr>
                <a:spLocks noChangeArrowheads="1"/>
              </p:cNvSpPr>
              <p:nvPr/>
            </p:nvSpPr>
            <p:spPr bwMode="auto">
              <a:xfrm>
                <a:off x="3778" y="294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grpSp>
        <p:sp>
          <p:nvSpPr>
            <p:cNvPr id="223241" name="Rectangle 1070"/>
            <p:cNvSpPr>
              <a:spLocks noChangeArrowheads="1"/>
            </p:cNvSpPr>
            <p:nvPr/>
          </p:nvSpPr>
          <p:spPr bwMode="auto">
            <a:xfrm>
              <a:off x="4560" y="307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3242" name="Rectangle 1071"/>
            <p:cNvSpPr>
              <a:spLocks noChangeArrowheads="1"/>
            </p:cNvSpPr>
            <p:nvPr/>
          </p:nvSpPr>
          <p:spPr bwMode="auto">
            <a:xfrm>
              <a:off x="4272" y="342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3243" name="Rectangle 1072"/>
            <p:cNvSpPr>
              <a:spLocks noChangeArrowheads="1"/>
            </p:cNvSpPr>
            <p:nvPr/>
          </p:nvSpPr>
          <p:spPr bwMode="auto">
            <a:xfrm>
              <a:off x="4656" y="364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3244" name="Rectangle 1073"/>
            <p:cNvSpPr>
              <a:spLocks noChangeArrowheads="1"/>
            </p:cNvSpPr>
            <p:nvPr/>
          </p:nvSpPr>
          <p:spPr bwMode="auto">
            <a:xfrm>
              <a:off x="5074" y="353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grpSp>
          <p:nvGrpSpPr>
            <p:cNvPr id="223245" name="Group 1074"/>
            <p:cNvGrpSpPr>
              <a:grpSpLocks/>
            </p:cNvGrpSpPr>
            <p:nvPr/>
          </p:nvGrpSpPr>
          <p:grpSpPr bwMode="auto">
            <a:xfrm>
              <a:off x="4656" y="1891"/>
              <a:ext cx="734" cy="797"/>
              <a:chOff x="4656" y="1920"/>
              <a:chExt cx="734" cy="797"/>
            </a:xfrm>
          </p:grpSpPr>
          <p:sp>
            <p:nvSpPr>
              <p:cNvPr id="223254" name="Line 1075"/>
              <p:cNvSpPr>
                <a:spLocks noChangeShapeType="1"/>
              </p:cNvSpPr>
              <p:nvPr/>
            </p:nvSpPr>
            <p:spPr bwMode="auto">
              <a:xfrm flipV="1">
                <a:off x="4752" y="2111"/>
                <a:ext cx="144" cy="399"/>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55" name="Line 1076"/>
              <p:cNvSpPr>
                <a:spLocks noChangeShapeType="1"/>
              </p:cNvSpPr>
              <p:nvPr/>
            </p:nvSpPr>
            <p:spPr bwMode="auto">
              <a:xfrm flipV="1">
                <a:off x="4752" y="2466"/>
                <a:ext cx="336" cy="44"/>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56" name="Line 1077"/>
              <p:cNvSpPr>
                <a:spLocks noChangeShapeType="1"/>
              </p:cNvSpPr>
              <p:nvPr/>
            </p:nvSpPr>
            <p:spPr bwMode="auto">
              <a:xfrm>
                <a:off x="4897" y="2112"/>
                <a:ext cx="231" cy="336"/>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57" name="Rectangle 1078"/>
              <p:cNvSpPr>
                <a:spLocks noChangeArrowheads="1"/>
              </p:cNvSpPr>
              <p:nvPr/>
            </p:nvSpPr>
            <p:spPr bwMode="auto">
              <a:xfrm>
                <a:off x="5184" y="192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3258" name="Rectangle 1079"/>
              <p:cNvSpPr>
                <a:spLocks noChangeArrowheads="1"/>
              </p:cNvSpPr>
              <p:nvPr/>
            </p:nvSpPr>
            <p:spPr bwMode="auto">
              <a:xfrm>
                <a:off x="4800" y="196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3259" name="Rectangle 1080"/>
              <p:cNvSpPr>
                <a:spLocks noChangeArrowheads="1"/>
              </p:cNvSpPr>
              <p:nvPr/>
            </p:nvSpPr>
            <p:spPr bwMode="auto">
              <a:xfrm>
                <a:off x="5026" y="2275"/>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3260" name="Rectangle 1081"/>
              <p:cNvSpPr>
                <a:spLocks noChangeArrowheads="1"/>
              </p:cNvSpPr>
              <p:nvPr/>
            </p:nvSpPr>
            <p:spPr bwMode="auto">
              <a:xfrm>
                <a:off x="4656" y="235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grpSp>
        <p:sp>
          <p:nvSpPr>
            <p:cNvPr id="223246" name="Text Box 1082"/>
            <p:cNvSpPr txBox="1">
              <a:spLocks noChangeArrowheads="1"/>
            </p:cNvSpPr>
            <p:nvPr/>
          </p:nvSpPr>
          <p:spPr bwMode="auto">
            <a:xfrm>
              <a:off x="3840" y="1392"/>
              <a:ext cx="5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C4.1</a:t>
              </a:r>
            </a:p>
          </p:txBody>
        </p:sp>
        <p:sp>
          <p:nvSpPr>
            <p:cNvPr id="223247" name="Rectangle 1083"/>
            <p:cNvSpPr>
              <a:spLocks noChangeArrowheads="1"/>
            </p:cNvSpPr>
            <p:nvPr/>
          </p:nvSpPr>
          <p:spPr bwMode="auto">
            <a:xfrm>
              <a:off x="3456" y="3168"/>
              <a:ext cx="49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chemeClr val="accent2"/>
                  </a:solidFill>
                  <a:latin typeface="Times" charset="0"/>
                </a:rPr>
                <a:t>C3.1</a:t>
              </a:r>
            </a:p>
          </p:txBody>
        </p:sp>
        <p:sp>
          <p:nvSpPr>
            <p:cNvPr id="223248" name="Text Box 1084"/>
            <p:cNvSpPr txBox="1">
              <a:spLocks noChangeArrowheads="1"/>
            </p:cNvSpPr>
            <p:nvPr/>
          </p:nvSpPr>
          <p:spPr bwMode="auto">
            <a:xfrm>
              <a:off x="4464" y="1776"/>
              <a:ext cx="5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chemeClr val="folHlink"/>
                  </a:solidFill>
                  <a:latin typeface="Times" charset="0"/>
                </a:rPr>
                <a:t>C3.2</a:t>
              </a:r>
            </a:p>
          </p:txBody>
        </p:sp>
        <p:sp>
          <p:nvSpPr>
            <p:cNvPr id="223249" name="Rectangle 1085"/>
            <p:cNvSpPr>
              <a:spLocks noChangeArrowheads="1"/>
            </p:cNvSpPr>
            <p:nvPr/>
          </p:nvSpPr>
          <p:spPr bwMode="auto">
            <a:xfrm>
              <a:off x="4992" y="1776"/>
              <a:ext cx="49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chemeClr val="folHlink"/>
                  </a:solidFill>
                  <a:latin typeface="Times" charset="0"/>
                </a:rPr>
                <a:t>C1.1</a:t>
              </a:r>
            </a:p>
          </p:txBody>
        </p:sp>
        <p:sp>
          <p:nvSpPr>
            <p:cNvPr id="223250" name="Rectangle 1086"/>
            <p:cNvSpPr>
              <a:spLocks noChangeArrowheads="1"/>
            </p:cNvSpPr>
            <p:nvPr/>
          </p:nvSpPr>
          <p:spPr bwMode="auto">
            <a:xfrm>
              <a:off x="4176" y="3072"/>
              <a:ext cx="49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996633"/>
                  </a:solidFill>
                  <a:latin typeface="Times" charset="0"/>
                </a:rPr>
                <a:t>C1.2</a:t>
              </a:r>
            </a:p>
          </p:txBody>
        </p:sp>
        <p:sp>
          <p:nvSpPr>
            <p:cNvPr id="223251" name="Rectangle 1087"/>
            <p:cNvSpPr>
              <a:spLocks noChangeArrowheads="1"/>
            </p:cNvSpPr>
            <p:nvPr/>
          </p:nvSpPr>
          <p:spPr bwMode="auto">
            <a:xfrm>
              <a:off x="3873" y="3456"/>
              <a:ext cx="49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996633"/>
                  </a:solidFill>
                  <a:latin typeface="Times" charset="0"/>
                </a:rPr>
                <a:t>C1.3</a:t>
              </a:r>
            </a:p>
          </p:txBody>
        </p:sp>
        <p:sp>
          <p:nvSpPr>
            <p:cNvPr id="223252" name="Rectangle 1088"/>
            <p:cNvSpPr>
              <a:spLocks noChangeArrowheads="1"/>
            </p:cNvSpPr>
            <p:nvPr/>
          </p:nvSpPr>
          <p:spPr bwMode="auto">
            <a:xfrm>
              <a:off x="4176" y="3744"/>
              <a:ext cx="49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996633"/>
                  </a:solidFill>
                  <a:latin typeface="Times" charset="0"/>
                </a:rPr>
                <a:t>C2.1</a:t>
              </a:r>
            </a:p>
          </p:txBody>
        </p:sp>
        <p:sp>
          <p:nvSpPr>
            <p:cNvPr id="223253" name="Rectangle 1089"/>
            <p:cNvSpPr>
              <a:spLocks noChangeArrowheads="1"/>
            </p:cNvSpPr>
            <p:nvPr/>
          </p:nvSpPr>
          <p:spPr bwMode="auto">
            <a:xfrm>
              <a:off x="4656" y="3456"/>
              <a:ext cx="49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996633"/>
                  </a:solidFill>
                  <a:latin typeface="Times" charset="0"/>
                </a:rPr>
                <a:t>C2.1</a:t>
              </a:r>
            </a:p>
          </p:txBody>
        </p:sp>
      </p:grpSp>
      <p:sp>
        <p:nvSpPr>
          <p:cNvPr id="223237" name="Line 1090"/>
          <p:cNvSpPr>
            <a:spLocks noChangeShapeType="1"/>
          </p:cNvSpPr>
          <p:nvPr/>
        </p:nvSpPr>
        <p:spPr bwMode="auto">
          <a:xfrm flipV="1">
            <a:off x="7543800" y="5210175"/>
            <a:ext cx="609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5281" name="Group 1026"/>
          <p:cNvGrpSpPr>
            <a:grpSpLocks/>
          </p:cNvGrpSpPr>
          <p:nvPr/>
        </p:nvGrpSpPr>
        <p:grpSpPr bwMode="auto">
          <a:xfrm>
            <a:off x="4362450" y="685800"/>
            <a:ext cx="4705350" cy="4752975"/>
            <a:chOff x="3120" y="1134"/>
            <a:chExt cx="2964" cy="2994"/>
          </a:xfrm>
        </p:grpSpPr>
        <p:grpSp>
          <p:nvGrpSpPr>
            <p:cNvPr id="225300" name="Group 1027"/>
            <p:cNvGrpSpPr>
              <a:grpSpLocks/>
            </p:cNvGrpSpPr>
            <p:nvPr/>
          </p:nvGrpSpPr>
          <p:grpSpPr bwMode="auto">
            <a:xfrm>
              <a:off x="3312" y="1134"/>
              <a:ext cx="2304" cy="2994"/>
              <a:chOff x="144" y="768"/>
              <a:chExt cx="2304" cy="2994"/>
            </a:xfrm>
          </p:grpSpPr>
          <p:sp>
            <p:nvSpPr>
              <p:cNvPr id="225345" name="Oval 1028">
                <a:hlinkClick r:id="rId3" action="ppaction://hlinksldjump"/>
              </p:cNvPr>
              <p:cNvSpPr>
                <a:spLocks noChangeArrowheads="1"/>
              </p:cNvSpPr>
              <p:nvPr/>
            </p:nvSpPr>
            <p:spPr bwMode="auto">
              <a:xfrm>
                <a:off x="144" y="768"/>
                <a:ext cx="2304" cy="2994"/>
              </a:xfrm>
              <a:prstGeom prst="ellipse">
                <a:avLst/>
              </a:prstGeom>
              <a:solidFill>
                <a:schemeClr val="bg1"/>
              </a:solidFill>
              <a:ln w="19050">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GB" altLang="x-none" sz="2400" b="0">
                  <a:solidFill>
                    <a:schemeClr val="bg1"/>
                  </a:solidFill>
                  <a:latin typeface="Times" charset="0"/>
                </a:endParaRPr>
              </a:p>
            </p:txBody>
          </p:sp>
          <p:sp>
            <p:nvSpPr>
              <p:cNvPr id="225346" name="Line 1029"/>
              <p:cNvSpPr>
                <a:spLocks noChangeShapeType="1"/>
              </p:cNvSpPr>
              <p:nvPr/>
            </p:nvSpPr>
            <p:spPr bwMode="auto">
              <a:xfrm>
                <a:off x="1296" y="779"/>
                <a:ext cx="0" cy="1597"/>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47" name="Line 1030"/>
              <p:cNvSpPr>
                <a:spLocks noChangeShapeType="1"/>
              </p:cNvSpPr>
              <p:nvPr/>
            </p:nvSpPr>
            <p:spPr bwMode="auto">
              <a:xfrm>
                <a:off x="1296" y="2376"/>
                <a:ext cx="864" cy="898"/>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48" name="Line 1031"/>
              <p:cNvSpPr>
                <a:spLocks noChangeShapeType="1"/>
              </p:cNvSpPr>
              <p:nvPr/>
            </p:nvSpPr>
            <p:spPr bwMode="auto">
              <a:xfrm flipH="1">
                <a:off x="528" y="2372"/>
                <a:ext cx="768" cy="1002"/>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25301" name="Group 1032"/>
            <p:cNvGrpSpPr>
              <a:grpSpLocks/>
            </p:cNvGrpSpPr>
            <p:nvPr/>
          </p:nvGrpSpPr>
          <p:grpSpPr bwMode="auto">
            <a:xfrm>
              <a:off x="3696" y="1517"/>
              <a:ext cx="576" cy="845"/>
              <a:chOff x="3696" y="1536"/>
              <a:chExt cx="576" cy="845"/>
            </a:xfrm>
          </p:grpSpPr>
          <p:grpSp>
            <p:nvGrpSpPr>
              <p:cNvPr id="225335" name="Group 1033"/>
              <p:cNvGrpSpPr>
                <a:grpSpLocks/>
              </p:cNvGrpSpPr>
              <p:nvPr/>
            </p:nvGrpSpPr>
            <p:grpSpPr bwMode="auto">
              <a:xfrm>
                <a:off x="3792" y="1712"/>
                <a:ext cx="384" cy="496"/>
                <a:chOff x="3792" y="1712"/>
                <a:chExt cx="384" cy="496"/>
              </a:xfrm>
            </p:grpSpPr>
            <p:sp>
              <p:nvSpPr>
                <p:cNvPr id="225340" name="Line 1034"/>
                <p:cNvSpPr>
                  <a:spLocks noChangeShapeType="1"/>
                </p:cNvSpPr>
                <p:nvPr/>
              </p:nvSpPr>
              <p:spPr bwMode="auto">
                <a:xfrm>
                  <a:off x="3792" y="2058"/>
                  <a:ext cx="240" cy="1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41" name="Line 1035"/>
                <p:cNvSpPr>
                  <a:spLocks noChangeShapeType="1"/>
                </p:cNvSpPr>
                <p:nvPr/>
              </p:nvSpPr>
              <p:spPr bwMode="auto">
                <a:xfrm flipV="1">
                  <a:off x="3792" y="1862"/>
                  <a:ext cx="384" cy="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42" name="Line 1036"/>
                <p:cNvSpPr>
                  <a:spLocks noChangeShapeType="1"/>
                </p:cNvSpPr>
                <p:nvPr/>
              </p:nvSpPr>
              <p:spPr bwMode="auto">
                <a:xfrm flipH="1">
                  <a:off x="4032" y="1858"/>
                  <a:ext cx="144" cy="3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43" name="Line 1037"/>
                <p:cNvSpPr>
                  <a:spLocks noChangeShapeType="1"/>
                </p:cNvSpPr>
                <p:nvPr/>
              </p:nvSpPr>
              <p:spPr bwMode="auto">
                <a:xfrm flipH="1">
                  <a:off x="3792" y="1712"/>
                  <a:ext cx="144" cy="3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44" name="Line 1038"/>
                <p:cNvSpPr>
                  <a:spLocks noChangeShapeType="1"/>
                </p:cNvSpPr>
                <p:nvPr/>
              </p:nvSpPr>
              <p:spPr bwMode="auto">
                <a:xfrm>
                  <a:off x="3936" y="1712"/>
                  <a:ext cx="240" cy="1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225336" name="Rectangle 1039"/>
              <p:cNvSpPr>
                <a:spLocks noChangeArrowheads="1"/>
              </p:cNvSpPr>
              <p:nvPr/>
            </p:nvSpPr>
            <p:spPr bwMode="auto">
              <a:xfrm>
                <a:off x="3840" y="153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latin typeface="Times" charset="0"/>
                  </a:rPr>
                  <a:t>•</a:t>
                </a:r>
                <a:endParaRPr lang="en-GB" altLang="x-none" b="0">
                  <a:solidFill>
                    <a:srgbClr val="FF0000"/>
                  </a:solidFill>
                  <a:latin typeface="Times" charset="0"/>
                </a:endParaRPr>
              </a:p>
            </p:txBody>
          </p:sp>
          <p:sp>
            <p:nvSpPr>
              <p:cNvPr id="225337" name="Rectangle 1040"/>
              <p:cNvSpPr>
                <a:spLocks noChangeArrowheads="1"/>
              </p:cNvSpPr>
              <p:nvPr/>
            </p:nvSpPr>
            <p:spPr bwMode="auto">
              <a:xfrm>
                <a:off x="4066" y="1699"/>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latin typeface="Times" charset="0"/>
                  </a:rPr>
                  <a:t>•</a:t>
                </a:r>
                <a:endParaRPr lang="en-GB" altLang="x-none" b="0">
                  <a:solidFill>
                    <a:srgbClr val="FF0000"/>
                  </a:solidFill>
                  <a:latin typeface="Times" charset="0"/>
                </a:endParaRPr>
              </a:p>
            </p:txBody>
          </p:sp>
          <p:sp>
            <p:nvSpPr>
              <p:cNvPr id="225338" name="Rectangle 1041"/>
              <p:cNvSpPr>
                <a:spLocks noChangeArrowheads="1"/>
              </p:cNvSpPr>
              <p:nvPr/>
            </p:nvSpPr>
            <p:spPr bwMode="auto">
              <a:xfrm>
                <a:off x="3696" y="1891"/>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latin typeface="Times" charset="0"/>
                  </a:rPr>
                  <a:t>•</a:t>
                </a:r>
                <a:endParaRPr lang="en-GB" altLang="x-none" b="0">
                  <a:solidFill>
                    <a:srgbClr val="FF0000"/>
                  </a:solidFill>
                  <a:latin typeface="Times" charset="0"/>
                </a:endParaRPr>
              </a:p>
            </p:txBody>
          </p:sp>
          <p:sp>
            <p:nvSpPr>
              <p:cNvPr id="225339" name="Rectangle 1042"/>
              <p:cNvSpPr>
                <a:spLocks noChangeArrowheads="1"/>
              </p:cNvSpPr>
              <p:nvPr/>
            </p:nvSpPr>
            <p:spPr bwMode="auto">
              <a:xfrm>
                <a:off x="3936" y="201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latin typeface="Times" charset="0"/>
                  </a:rPr>
                  <a:t>•</a:t>
                </a:r>
                <a:endParaRPr lang="en-GB" altLang="x-none" b="0">
                  <a:solidFill>
                    <a:srgbClr val="FF0000"/>
                  </a:solidFill>
                  <a:latin typeface="Times" charset="0"/>
                </a:endParaRPr>
              </a:p>
            </p:txBody>
          </p:sp>
        </p:grpSp>
        <p:grpSp>
          <p:nvGrpSpPr>
            <p:cNvPr id="225302" name="Group 1043"/>
            <p:cNvGrpSpPr>
              <a:grpSpLocks/>
            </p:cNvGrpSpPr>
            <p:nvPr/>
          </p:nvGrpSpPr>
          <p:grpSpPr bwMode="auto">
            <a:xfrm>
              <a:off x="3600" y="1872"/>
              <a:ext cx="1790" cy="2122"/>
              <a:chOff x="3600" y="1873"/>
              <a:chExt cx="1790" cy="2122"/>
            </a:xfrm>
          </p:grpSpPr>
          <p:grpSp>
            <p:nvGrpSpPr>
              <p:cNvPr id="225316" name="Group 1044"/>
              <p:cNvGrpSpPr>
                <a:grpSpLocks/>
              </p:cNvGrpSpPr>
              <p:nvPr/>
            </p:nvGrpSpPr>
            <p:grpSpPr bwMode="auto">
              <a:xfrm>
                <a:off x="3600" y="2449"/>
                <a:ext cx="672" cy="845"/>
                <a:chOff x="3600" y="2467"/>
                <a:chExt cx="672" cy="845"/>
              </a:xfrm>
            </p:grpSpPr>
            <p:sp>
              <p:nvSpPr>
                <p:cNvPr id="225329" name="Line 1045"/>
                <p:cNvSpPr>
                  <a:spLocks noChangeShapeType="1"/>
                </p:cNvSpPr>
                <p:nvPr/>
              </p:nvSpPr>
              <p:spPr bwMode="auto">
                <a:xfrm>
                  <a:off x="3696" y="2709"/>
                  <a:ext cx="192" cy="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30" name="Line 1046"/>
                <p:cNvSpPr>
                  <a:spLocks noChangeShapeType="1"/>
                </p:cNvSpPr>
                <p:nvPr/>
              </p:nvSpPr>
              <p:spPr bwMode="auto">
                <a:xfrm flipH="1">
                  <a:off x="3888" y="2609"/>
                  <a:ext cx="288" cy="5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31" name="Line 1047"/>
                <p:cNvSpPr>
                  <a:spLocks noChangeShapeType="1"/>
                </p:cNvSpPr>
                <p:nvPr/>
              </p:nvSpPr>
              <p:spPr bwMode="auto">
                <a:xfrm flipV="1">
                  <a:off x="3696" y="2613"/>
                  <a:ext cx="480" cy="1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32" name="Rectangle 1048"/>
                <p:cNvSpPr>
                  <a:spLocks noChangeArrowheads="1"/>
                </p:cNvSpPr>
                <p:nvPr/>
              </p:nvSpPr>
              <p:spPr bwMode="auto">
                <a:xfrm>
                  <a:off x="4066" y="246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chemeClr val="accent2"/>
                      </a:solidFill>
                      <a:latin typeface="Times" charset="0"/>
                    </a:rPr>
                    <a:t>•</a:t>
                  </a:r>
                  <a:endParaRPr lang="en-GB" altLang="x-none" b="0">
                    <a:solidFill>
                      <a:srgbClr val="FF0000"/>
                    </a:solidFill>
                    <a:latin typeface="Times" charset="0"/>
                  </a:endParaRPr>
                </a:p>
              </p:txBody>
            </p:sp>
            <p:sp>
              <p:nvSpPr>
                <p:cNvPr id="225333" name="Rectangle 1049"/>
                <p:cNvSpPr>
                  <a:spLocks noChangeArrowheads="1"/>
                </p:cNvSpPr>
                <p:nvPr/>
              </p:nvSpPr>
              <p:spPr bwMode="auto">
                <a:xfrm>
                  <a:off x="3600" y="256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chemeClr val="accent2"/>
                      </a:solidFill>
                      <a:latin typeface="Times" charset="0"/>
                    </a:rPr>
                    <a:t>•</a:t>
                  </a:r>
                  <a:endParaRPr lang="en-GB" altLang="x-none" b="0">
                    <a:solidFill>
                      <a:srgbClr val="FF0000"/>
                    </a:solidFill>
                    <a:latin typeface="Times" charset="0"/>
                  </a:endParaRPr>
                </a:p>
              </p:txBody>
            </p:sp>
            <p:sp>
              <p:nvSpPr>
                <p:cNvPr id="225334" name="Rectangle 1050"/>
                <p:cNvSpPr>
                  <a:spLocks noChangeArrowheads="1"/>
                </p:cNvSpPr>
                <p:nvPr/>
              </p:nvSpPr>
              <p:spPr bwMode="auto">
                <a:xfrm>
                  <a:off x="3778" y="294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chemeClr val="accent2"/>
                      </a:solidFill>
                      <a:latin typeface="Times" charset="0"/>
                    </a:rPr>
                    <a:t>•</a:t>
                  </a:r>
                  <a:endParaRPr lang="en-GB" altLang="x-none" b="0">
                    <a:solidFill>
                      <a:srgbClr val="FF0000"/>
                    </a:solidFill>
                    <a:latin typeface="Times" charset="0"/>
                  </a:endParaRPr>
                </a:p>
              </p:txBody>
            </p:sp>
          </p:grpSp>
          <p:sp>
            <p:nvSpPr>
              <p:cNvPr id="225317" name="Rectangle 1051"/>
              <p:cNvSpPr>
                <a:spLocks noChangeArrowheads="1"/>
              </p:cNvSpPr>
              <p:nvPr/>
            </p:nvSpPr>
            <p:spPr bwMode="auto">
              <a:xfrm>
                <a:off x="4560" y="3054"/>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5318" name="Rectangle 1052"/>
              <p:cNvSpPr>
                <a:spLocks noChangeArrowheads="1"/>
              </p:cNvSpPr>
              <p:nvPr/>
            </p:nvSpPr>
            <p:spPr bwMode="auto">
              <a:xfrm>
                <a:off x="4272" y="3409"/>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5319" name="Rectangle 1053"/>
              <p:cNvSpPr>
                <a:spLocks noChangeArrowheads="1"/>
              </p:cNvSpPr>
              <p:nvPr/>
            </p:nvSpPr>
            <p:spPr bwMode="auto">
              <a:xfrm>
                <a:off x="4656" y="363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FFFF"/>
                    </a:solidFill>
                    <a:latin typeface="Times" charset="0"/>
                  </a:rPr>
                  <a:t>•</a:t>
                </a:r>
                <a:endParaRPr lang="en-GB" altLang="x-none" b="0">
                  <a:solidFill>
                    <a:srgbClr val="FF0000"/>
                  </a:solidFill>
                  <a:latin typeface="Times" charset="0"/>
                </a:endParaRPr>
              </a:p>
            </p:txBody>
          </p:sp>
          <p:sp>
            <p:nvSpPr>
              <p:cNvPr id="225320" name="Rectangle 1054"/>
              <p:cNvSpPr>
                <a:spLocks noChangeArrowheads="1"/>
              </p:cNvSpPr>
              <p:nvPr/>
            </p:nvSpPr>
            <p:spPr bwMode="auto">
              <a:xfrm>
                <a:off x="5074" y="3515"/>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FFFF"/>
                    </a:solidFill>
                    <a:latin typeface="Times" charset="0"/>
                  </a:rPr>
                  <a:t>•</a:t>
                </a:r>
                <a:endParaRPr lang="en-GB" altLang="x-none" b="0">
                  <a:solidFill>
                    <a:srgbClr val="FF0000"/>
                  </a:solidFill>
                  <a:latin typeface="Times" charset="0"/>
                </a:endParaRPr>
              </a:p>
            </p:txBody>
          </p:sp>
          <p:grpSp>
            <p:nvGrpSpPr>
              <p:cNvPr id="225321" name="Group 1055"/>
              <p:cNvGrpSpPr>
                <a:grpSpLocks/>
              </p:cNvGrpSpPr>
              <p:nvPr/>
            </p:nvGrpSpPr>
            <p:grpSpPr bwMode="auto">
              <a:xfrm>
                <a:off x="4656" y="1873"/>
                <a:ext cx="734" cy="797"/>
                <a:chOff x="4656" y="1920"/>
                <a:chExt cx="734" cy="797"/>
              </a:xfrm>
            </p:grpSpPr>
            <p:sp>
              <p:nvSpPr>
                <p:cNvPr id="225322" name="Line 1056"/>
                <p:cNvSpPr>
                  <a:spLocks noChangeShapeType="1"/>
                </p:cNvSpPr>
                <p:nvPr/>
              </p:nvSpPr>
              <p:spPr bwMode="auto">
                <a:xfrm flipV="1">
                  <a:off x="4752" y="2111"/>
                  <a:ext cx="144" cy="399"/>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23" name="Line 1057"/>
                <p:cNvSpPr>
                  <a:spLocks noChangeShapeType="1"/>
                </p:cNvSpPr>
                <p:nvPr/>
              </p:nvSpPr>
              <p:spPr bwMode="auto">
                <a:xfrm flipV="1">
                  <a:off x="4752" y="2466"/>
                  <a:ext cx="336" cy="44"/>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24" name="Line 1058"/>
                <p:cNvSpPr>
                  <a:spLocks noChangeShapeType="1"/>
                </p:cNvSpPr>
                <p:nvPr/>
              </p:nvSpPr>
              <p:spPr bwMode="auto">
                <a:xfrm>
                  <a:off x="4897" y="2112"/>
                  <a:ext cx="231" cy="336"/>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25" name="Rectangle 1059"/>
                <p:cNvSpPr>
                  <a:spLocks noChangeArrowheads="1"/>
                </p:cNvSpPr>
                <p:nvPr/>
              </p:nvSpPr>
              <p:spPr bwMode="auto">
                <a:xfrm>
                  <a:off x="5184" y="192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5326" name="Rectangle 1060"/>
                <p:cNvSpPr>
                  <a:spLocks noChangeArrowheads="1"/>
                </p:cNvSpPr>
                <p:nvPr/>
              </p:nvSpPr>
              <p:spPr bwMode="auto">
                <a:xfrm>
                  <a:off x="4800" y="196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chemeClr val="folHlink"/>
                      </a:solidFill>
                      <a:latin typeface="Times" charset="0"/>
                    </a:rPr>
                    <a:t>•</a:t>
                  </a:r>
                  <a:endParaRPr lang="en-GB" altLang="x-none" b="0">
                    <a:solidFill>
                      <a:srgbClr val="FF0000"/>
                    </a:solidFill>
                    <a:latin typeface="Times" charset="0"/>
                  </a:endParaRPr>
                </a:p>
              </p:txBody>
            </p:sp>
            <p:sp>
              <p:nvSpPr>
                <p:cNvPr id="225327" name="Rectangle 1061"/>
                <p:cNvSpPr>
                  <a:spLocks noChangeArrowheads="1"/>
                </p:cNvSpPr>
                <p:nvPr/>
              </p:nvSpPr>
              <p:spPr bwMode="auto">
                <a:xfrm>
                  <a:off x="5026" y="2275"/>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chemeClr val="folHlink"/>
                      </a:solidFill>
                      <a:latin typeface="Times" charset="0"/>
                    </a:rPr>
                    <a:t>•</a:t>
                  </a:r>
                  <a:endParaRPr lang="en-GB" altLang="x-none" b="0">
                    <a:solidFill>
                      <a:srgbClr val="FF0000"/>
                    </a:solidFill>
                    <a:latin typeface="Times" charset="0"/>
                  </a:endParaRPr>
                </a:p>
              </p:txBody>
            </p:sp>
            <p:sp>
              <p:nvSpPr>
                <p:cNvPr id="225328" name="Rectangle 1062"/>
                <p:cNvSpPr>
                  <a:spLocks noChangeArrowheads="1"/>
                </p:cNvSpPr>
                <p:nvPr/>
              </p:nvSpPr>
              <p:spPr bwMode="auto">
                <a:xfrm>
                  <a:off x="4656" y="235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chemeClr val="folHlink"/>
                      </a:solidFill>
                      <a:latin typeface="Times" charset="0"/>
                    </a:rPr>
                    <a:t>•</a:t>
                  </a:r>
                  <a:endParaRPr lang="en-GB" altLang="x-none" b="0">
                    <a:solidFill>
                      <a:srgbClr val="FF0000"/>
                    </a:solidFill>
                    <a:latin typeface="Times" charset="0"/>
                  </a:endParaRPr>
                </a:p>
              </p:txBody>
            </p:sp>
          </p:grpSp>
        </p:grpSp>
        <p:sp>
          <p:nvSpPr>
            <p:cNvPr id="225303" name="Text Box 1063"/>
            <p:cNvSpPr txBox="1">
              <a:spLocks noChangeArrowheads="1"/>
            </p:cNvSpPr>
            <p:nvPr/>
          </p:nvSpPr>
          <p:spPr bwMode="auto">
            <a:xfrm>
              <a:off x="3408" y="1373"/>
              <a:ext cx="96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P7.1</a:t>
              </a:r>
              <a:r>
                <a:rPr lang="en-GB" altLang="x-none" sz="2400">
                  <a:latin typeface="Times" charset="0"/>
                </a:rPr>
                <a:t>.C4.1</a:t>
              </a:r>
            </a:p>
          </p:txBody>
        </p:sp>
        <p:sp>
          <p:nvSpPr>
            <p:cNvPr id="225304" name="Rectangle 1064"/>
            <p:cNvSpPr>
              <a:spLocks noChangeArrowheads="1"/>
            </p:cNvSpPr>
            <p:nvPr/>
          </p:nvSpPr>
          <p:spPr bwMode="auto">
            <a:xfrm>
              <a:off x="3120" y="3120"/>
              <a:ext cx="90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P7.1</a:t>
              </a:r>
              <a:r>
                <a:rPr lang="en-GB" altLang="x-none" sz="2400">
                  <a:solidFill>
                    <a:srgbClr val="800080"/>
                  </a:solidFill>
                  <a:latin typeface="Times" charset="0"/>
                </a:rPr>
                <a:t>.C3.1</a:t>
              </a:r>
              <a:endParaRPr lang="en-GB" altLang="x-none" sz="2400">
                <a:solidFill>
                  <a:schemeClr val="accent2"/>
                </a:solidFill>
                <a:latin typeface="Times" charset="0"/>
              </a:endParaRPr>
            </a:p>
          </p:txBody>
        </p:sp>
        <p:sp>
          <p:nvSpPr>
            <p:cNvPr id="225305" name="Text Box 1065"/>
            <p:cNvSpPr txBox="1">
              <a:spLocks noChangeArrowheads="1"/>
            </p:cNvSpPr>
            <p:nvPr/>
          </p:nvSpPr>
          <p:spPr bwMode="auto">
            <a:xfrm>
              <a:off x="4416" y="1728"/>
              <a:ext cx="91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P4.2.</a:t>
              </a:r>
              <a:r>
                <a:rPr lang="en-GB" altLang="x-none" sz="2400">
                  <a:solidFill>
                    <a:schemeClr val="folHlink"/>
                  </a:solidFill>
                  <a:latin typeface="Times" charset="0"/>
                </a:rPr>
                <a:t>C3.2</a:t>
              </a:r>
            </a:p>
          </p:txBody>
        </p:sp>
        <p:sp>
          <p:nvSpPr>
            <p:cNvPr id="225306" name="Rectangle 1066"/>
            <p:cNvSpPr>
              <a:spLocks noChangeArrowheads="1"/>
            </p:cNvSpPr>
            <p:nvPr/>
          </p:nvSpPr>
          <p:spPr bwMode="auto">
            <a:xfrm>
              <a:off x="5184" y="2112"/>
              <a:ext cx="90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P4.2</a:t>
              </a:r>
              <a:r>
                <a:rPr lang="en-GB" altLang="x-none" sz="2400">
                  <a:solidFill>
                    <a:srgbClr val="0000FF"/>
                  </a:solidFill>
                  <a:latin typeface="Times" charset="0"/>
                </a:rPr>
                <a:t>.C1.1</a:t>
              </a:r>
              <a:endParaRPr lang="en-GB" altLang="x-none" sz="2400">
                <a:solidFill>
                  <a:schemeClr val="folHlink"/>
                </a:solidFill>
                <a:latin typeface="Times" charset="0"/>
              </a:endParaRPr>
            </a:p>
          </p:txBody>
        </p:sp>
        <p:sp>
          <p:nvSpPr>
            <p:cNvPr id="225307" name="Rectangle 1067"/>
            <p:cNvSpPr>
              <a:spLocks noChangeArrowheads="1"/>
            </p:cNvSpPr>
            <p:nvPr/>
          </p:nvSpPr>
          <p:spPr bwMode="auto">
            <a:xfrm>
              <a:off x="4368" y="2928"/>
              <a:ext cx="90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P4.1</a:t>
              </a:r>
              <a:r>
                <a:rPr lang="en-GB" altLang="x-none" sz="2400">
                  <a:solidFill>
                    <a:srgbClr val="996633"/>
                  </a:solidFill>
                  <a:latin typeface="Times" charset="0"/>
                </a:rPr>
                <a:t>.C1.2</a:t>
              </a:r>
            </a:p>
          </p:txBody>
        </p:sp>
        <p:sp>
          <p:nvSpPr>
            <p:cNvPr id="225308" name="Rectangle 1068"/>
            <p:cNvSpPr>
              <a:spLocks noChangeArrowheads="1"/>
            </p:cNvSpPr>
            <p:nvPr/>
          </p:nvSpPr>
          <p:spPr bwMode="auto">
            <a:xfrm>
              <a:off x="3408" y="3456"/>
              <a:ext cx="90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P4.1</a:t>
              </a:r>
              <a:r>
                <a:rPr lang="en-GB" altLang="x-none" sz="2400">
                  <a:solidFill>
                    <a:srgbClr val="996633"/>
                  </a:solidFill>
                  <a:latin typeface="Times" charset="0"/>
                </a:rPr>
                <a:t>.C1.3</a:t>
              </a:r>
            </a:p>
          </p:txBody>
        </p:sp>
        <p:sp>
          <p:nvSpPr>
            <p:cNvPr id="225309" name="Rectangle 1069"/>
            <p:cNvSpPr>
              <a:spLocks noChangeArrowheads="1"/>
            </p:cNvSpPr>
            <p:nvPr/>
          </p:nvSpPr>
          <p:spPr bwMode="auto">
            <a:xfrm>
              <a:off x="3840" y="3744"/>
              <a:ext cx="90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P4.1</a:t>
              </a:r>
              <a:r>
                <a:rPr lang="en-GB" altLang="x-none" sz="2400">
                  <a:solidFill>
                    <a:srgbClr val="00FFFF"/>
                  </a:solidFill>
                  <a:latin typeface="Times" charset="0"/>
                </a:rPr>
                <a:t>.C2.1</a:t>
              </a:r>
              <a:endParaRPr lang="en-GB" altLang="x-none" sz="2400">
                <a:solidFill>
                  <a:srgbClr val="996633"/>
                </a:solidFill>
                <a:latin typeface="Times" charset="0"/>
              </a:endParaRPr>
            </a:p>
          </p:txBody>
        </p:sp>
        <p:sp>
          <p:nvSpPr>
            <p:cNvPr id="225310" name="Rectangle 1070"/>
            <p:cNvSpPr>
              <a:spLocks noChangeArrowheads="1"/>
            </p:cNvSpPr>
            <p:nvPr/>
          </p:nvSpPr>
          <p:spPr bwMode="auto">
            <a:xfrm>
              <a:off x="4704" y="3840"/>
              <a:ext cx="90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P4.1</a:t>
              </a:r>
              <a:r>
                <a:rPr lang="en-GB" altLang="x-none" sz="2400">
                  <a:solidFill>
                    <a:srgbClr val="00FFFF"/>
                  </a:solidFill>
                  <a:latin typeface="Times" charset="0"/>
                </a:rPr>
                <a:t>.C2.1</a:t>
              </a:r>
              <a:endParaRPr lang="en-GB" altLang="x-none" sz="2400">
                <a:solidFill>
                  <a:srgbClr val="996633"/>
                </a:solidFill>
                <a:latin typeface="Times" charset="0"/>
              </a:endParaRPr>
            </a:p>
          </p:txBody>
        </p:sp>
        <p:sp>
          <p:nvSpPr>
            <p:cNvPr id="225311" name="Line 1071"/>
            <p:cNvSpPr>
              <a:spLocks noChangeShapeType="1"/>
            </p:cNvSpPr>
            <p:nvPr/>
          </p:nvSpPr>
          <p:spPr bwMode="auto">
            <a:xfrm>
              <a:off x="4032" y="2207"/>
              <a:ext cx="144" cy="3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12" name="Line 1072"/>
            <p:cNvSpPr>
              <a:spLocks noChangeShapeType="1"/>
            </p:cNvSpPr>
            <p:nvPr/>
          </p:nvSpPr>
          <p:spPr bwMode="auto">
            <a:xfrm flipH="1">
              <a:off x="5136" y="2064"/>
              <a:ext cx="144"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13" name="Line 1073"/>
            <p:cNvSpPr>
              <a:spLocks noChangeShapeType="1"/>
            </p:cNvSpPr>
            <p:nvPr/>
          </p:nvSpPr>
          <p:spPr bwMode="auto">
            <a:xfrm>
              <a:off x="4368" y="3551"/>
              <a:ext cx="384"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14" name="Line 1074"/>
            <p:cNvSpPr>
              <a:spLocks noChangeShapeType="1"/>
            </p:cNvSpPr>
            <p:nvPr/>
          </p:nvSpPr>
          <p:spPr bwMode="auto">
            <a:xfrm>
              <a:off x="4656" y="3216"/>
              <a:ext cx="96" cy="57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15" name="Line 1075"/>
            <p:cNvSpPr>
              <a:spLocks noChangeShapeType="1"/>
            </p:cNvSpPr>
            <p:nvPr/>
          </p:nvSpPr>
          <p:spPr bwMode="auto">
            <a:xfrm flipV="1">
              <a:off x="4752" y="3696"/>
              <a:ext cx="432" cy="9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25282" name="Group 1076"/>
          <p:cNvGrpSpPr>
            <a:grpSpLocks/>
          </p:cNvGrpSpPr>
          <p:nvPr/>
        </p:nvGrpSpPr>
        <p:grpSpPr bwMode="auto">
          <a:xfrm>
            <a:off x="479425" y="1239838"/>
            <a:ext cx="1393825" cy="2827337"/>
            <a:chOff x="302" y="1560"/>
            <a:chExt cx="878" cy="1781"/>
          </a:xfrm>
        </p:grpSpPr>
        <p:sp>
          <p:nvSpPr>
            <p:cNvPr id="225285" name="Rectangle 1077"/>
            <p:cNvSpPr>
              <a:spLocks noChangeArrowheads="1"/>
            </p:cNvSpPr>
            <p:nvPr/>
          </p:nvSpPr>
          <p:spPr bwMode="auto">
            <a:xfrm>
              <a:off x="686" y="156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5286" name="Rectangle 1078"/>
            <p:cNvSpPr>
              <a:spLocks noChangeArrowheads="1"/>
            </p:cNvSpPr>
            <p:nvPr/>
          </p:nvSpPr>
          <p:spPr bwMode="auto">
            <a:xfrm>
              <a:off x="912" y="1723"/>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5287" name="Rectangle 1079"/>
            <p:cNvSpPr>
              <a:spLocks noChangeArrowheads="1"/>
            </p:cNvSpPr>
            <p:nvPr/>
          </p:nvSpPr>
          <p:spPr bwMode="auto">
            <a:xfrm>
              <a:off x="542" y="1914"/>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5288" name="Rectangle 1080"/>
            <p:cNvSpPr>
              <a:spLocks noChangeArrowheads="1"/>
            </p:cNvSpPr>
            <p:nvPr/>
          </p:nvSpPr>
          <p:spPr bwMode="auto">
            <a:xfrm>
              <a:off x="782" y="204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5289" name="Rectangle 1081"/>
            <p:cNvSpPr>
              <a:spLocks noChangeArrowheads="1"/>
            </p:cNvSpPr>
            <p:nvPr/>
          </p:nvSpPr>
          <p:spPr bwMode="auto">
            <a:xfrm>
              <a:off x="912" y="2491"/>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5290" name="Rectangle 1082"/>
            <p:cNvSpPr>
              <a:spLocks noChangeArrowheads="1"/>
            </p:cNvSpPr>
            <p:nvPr/>
          </p:nvSpPr>
          <p:spPr bwMode="auto">
            <a:xfrm>
              <a:off x="446" y="2587"/>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5291" name="Rectangle 1083"/>
            <p:cNvSpPr>
              <a:spLocks noChangeArrowheads="1"/>
            </p:cNvSpPr>
            <p:nvPr/>
          </p:nvSpPr>
          <p:spPr bwMode="auto">
            <a:xfrm>
              <a:off x="624" y="2976"/>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FF0000"/>
                  </a:solidFill>
                  <a:latin typeface="Times" charset="0"/>
                </a:rPr>
                <a:t>•</a:t>
              </a:r>
            </a:p>
          </p:txBody>
        </p:sp>
        <p:sp>
          <p:nvSpPr>
            <p:cNvPr id="225292" name="Rectangle 1084"/>
            <p:cNvSpPr>
              <a:spLocks noChangeArrowheads="1"/>
            </p:cNvSpPr>
            <p:nvPr/>
          </p:nvSpPr>
          <p:spPr bwMode="auto">
            <a:xfrm>
              <a:off x="398" y="172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5293" name="Rectangle 1085"/>
            <p:cNvSpPr>
              <a:spLocks noChangeArrowheads="1"/>
            </p:cNvSpPr>
            <p:nvPr/>
          </p:nvSpPr>
          <p:spPr bwMode="auto">
            <a:xfrm>
              <a:off x="398" y="288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5294" name="Rectangle 1086"/>
            <p:cNvSpPr>
              <a:spLocks noChangeArrowheads="1"/>
            </p:cNvSpPr>
            <p:nvPr/>
          </p:nvSpPr>
          <p:spPr bwMode="auto">
            <a:xfrm>
              <a:off x="302" y="253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5295" name="Rectangle 1087"/>
            <p:cNvSpPr>
              <a:spLocks noChangeArrowheads="1"/>
            </p:cNvSpPr>
            <p:nvPr/>
          </p:nvSpPr>
          <p:spPr bwMode="auto">
            <a:xfrm>
              <a:off x="926" y="277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996633"/>
                  </a:solidFill>
                  <a:latin typeface="Times" charset="0"/>
                </a:rPr>
                <a:t>•</a:t>
              </a:r>
              <a:endParaRPr lang="en-GB" altLang="x-none" b="0">
                <a:solidFill>
                  <a:srgbClr val="FF0000"/>
                </a:solidFill>
                <a:latin typeface="Times" charset="0"/>
              </a:endParaRPr>
            </a:p>
          </p:txBody>
        </p:sp>
        <p:sp>
          <p:nvSpPr>
            <p:cNvPr id="225296" name="Rectangle 1088"/>
            <p:cNvSpPr>
              <a:spLocks noChangeArrowheads="1"/>
            </p:cNvSpPr>
            <p:nvPr/>
          </p:nvSpPr>
          <p:spPr bwMode="auto">
            <a:xfrm>
              <a:off x="974" y="2154"/>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5297" name="Rectangle 1089"/>
            <p:cNvSpPr>
              <a:spLocks noChangeArrowheads="1"/>
            </p:cNvSpPr>
            <p:nvPr/>
          </p:nvSpPr>
          <p:spPr bwMode="auto">
            <a:xfrm>
              <a:off x="542" y="2298"/>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5298" name="Rectangle 1090"/>
            <p:cNvSpPr>
              <a:spLocks noChangeArrowheads="1"/>
            </p:cNvSpPr>
            <p:nvPr/>
          </p:nvSpPr>
          <p:spPr bwMode="auto">
            <a:xfrm>
              <a:off x="350" y="2202"/>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sp>
          <p:nvSpPr>
            <p:cNvPr id="225299" name="Rectangle 1091"/>
            <p:cNvSpPr>
              <a:spLocks noChangeArrowheads="1"/>
            </p:cNvSpPr>
            <p:nvPr/>
          </p:nvSpPr>
          <p:spPr bwMode="auto">
            <a:xfrm>
              <a:off x="686" y="2730"/>
              <a:ext cx="2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b="0">
                  <a:solidFill>
                    <a:srgbClr val="0000FF"/>
                  </a:solidFill>
                  <a:latin typeface="Times" charset="0"/>
                </a:rPr>
                <a:t>•</a:t>
              </a:r>
              <a:endParaRPr lang="en-GB" altLang="x-none" b="0">
                <a:solidFill>
                  <a:srgbClr val="FF0000"/>
                </a:solidFill>
                <a:latin typeface="Times" charset="0"/>
              </a:endParaRPr>
            </a:p>
          </p:txBody>
        </p:sp>
      </p:grpSp>
      <p:sp>
        <p:nvSpPr>
          <p:cNvPr id="225283" name="AutoShape 1092"/>
          <p:cNvSpPr>
            <a:spLocks noChangeArrowheads="1"/>
          </p:cNvSpPr>
          <p:nvPr/>
        </p:nvSpPr>
        <p:spPr bwMode="auto">
          <a:xfrm>
            <a:off x="2438400" y="2314575"/>
            <a:ext cx="1600200" cy="457200"/>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25284" name="Text Box 1093"/>
          <p:cNvSpPr txBox="1">
            <a:spLocks noChangeArrowheads="1"/>
          </p:cNvSpPr>
          <p:nvPr/>
        </p:nvSpPr>
        <p:spPr bwMode="auto">
          <a:xfrm>
            <a:off x="457200" y="228600"/>
            <a:ext cx="5638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21EFD"/>
                </a:solidFill>
              </a:rPr>
              <a:t>Partition/mcl clustering</a:t>
            </a:r>
            <a:endParaRPr lang="en-GB" altLang="x-none" sz="2400" b="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ZoneTexte 1"/>
          <p:cNvSpPr txBox="1">
            <a:spLocks noChangeArrowheads="1"/>
          </p:cNvSpPr>
          <p:nvPr/>
        </p:nvSpPr>
        <p:spPr bwMode="auto">
          <a:xfrm>
            <a:off x="0" y="-2738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dirty="0">
                <a:solidFill>
                  <a:srgbClr val="021EFD"/>
                </a:solidFill>
              </a:rPr>
              <a:t>Similarity based Approaches</a:t>
            </a:r>
            <a:endParaRPr lang="fr-FR" altLang="x-none" sz="4000" b="0" dirty="0">
              <a:solidFill>
                <a:srgbClr val="021EFD"/>
              </a:solidFill>
            </a:endParaRPr>
          </a:p>
        </p:txBody>
      </p:sp>
      <p:sp>
        <p:nvSpPr>
          <p:cNvPr id="227330" name="ZoneTexte 2"/>
          <p:cNvSpPr txBox="1">
            <a:spLocks noChangeArrowheads="1"/>
          </p:cNvSpPr>
          <p:nvPr/>
        </p:nvSpPr>
        <p:spPr bwMode="auto">
          <a:xfrm>
            <a:off x="179388" y="762000"/>
            <a:ext cx="87852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t>• Rely on genome comparisons and clustering of highly similar genes to identify orthologous groups</a:t>
            </a:r>
            <a:r>
              <a:rPr lang="fr-FR" altLang="x-none" sz="3600"/>
              <a:t> </a:t>
            </a:r>
          </a:p>
        </p:txBody>
      </p:sp>
      <p:graphicFrame>
        <p:nvGraphicFramePr>
          <p:cNvPr id="227331" name="Object 4"/>
          <p:cNvGraphicFramePr>
            <a:graphicFrameLocks noChangeAspect="1"/>
          </p:cNvGraphicFramePr>
          <p:nvPr/>
        </p:nvGraphicFramePr>
        <p:xfrm>
          <a:off x="107950" y="2565400"/>
          <a:ext cx="9036050" cy="4292600"/>
        </p:xfrm>
        <a:graphic>
          <a:graphicData uri="http://schemas.openxmlformats.org/presentationml/2006/ole">
            <mc:AlternateContent xmlns:mc="http://schemas.openxmlformats.org/markup-compatibility/2006">
              <mc:Choice xmlns:v="urn:schemas-microsoft-com:vml" Requires="v">
                <p:oleObj spid="_x0000_s227414" name="Document" r:id="rId4" imgW="9029700" imgH="3746500" progId="Word.Document.8">
                  <p:embed/>
                </p:oleObj>
              </mc:Choice>
              <mc:Fallback>
                <p:oleObj name="Document" r:id="rId4" imgW="9029700" imgH="374650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2565400"/>
                        <a:ext cx="903605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9377" name="Picture 4" descr="Snapshot 2012-04-24 22-59-20.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47713"/>
            <a:ext cx="91440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78" name="ZoneTexte 4"/>
          <p:cNvSpPr txBox="1">
            <a:spLocks noChangeArrowheads="1"/>
          </p:cNvSpPr>
          <p:nvPr/>
        </p:nvSpPr>
        <p:spPr bwMode="auto">
          <a:xfrm>
            <a:off x="827088" y="260350"/>
            <a:ext cx="7921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FF0000"/>
                </a:solidFill>
              </a:rPr>
              <a:t>Similarity based Approaches</a:t>
            </a:r>
          </a:p>
        </p:txBody>
      </p:sp>
      <p:sp>
        <p:nvSpPr>
          <p:cNvPr id="229379" name="Rectangle 5"/>
          <p:cNvSpPr>
            <a:spLocks noChangeArrowheads="1"/>
          </p:cNvSpPr>
          <p:nvPr/>
        </p:nvSpPr>
        <p:spPr bwMode="auto">
          <a:xfrm>
            <a:off x="250825" y="6402388"/>
            <a:ext cx="8893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600">
                <a:solidFill>
                  <a:srgbClr val="070AF2"/>
                </a:solidFill>
              </a:rPr>
              <a:t>Kristensen et al. 2011. BRIEFINGS IN BIOINFORMATICS. VOL 12. NO 5. 379-391</a:t>
            </a:r>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1425" name="Objet 1"/>
          <p:cNvGraphicFramePr>
            <a:graphicFrameLocks noChangeAspect="1"/>
          </p:cNvGraphicFramePr>
          <p:nvPr/>
        </p:nvGraphicFramePr>
        <p:xfrm>
          <a:off x="127000" y="2376488"/>
          <a:ext cx="9029700" cy="4508500"/>
        </p:xfrm>
        <a:graphic>
          <a:graphicData uri="http://schemas.openxmlformats.org/presentationml/2006/ole">
            <mc:AlternateContent xmlns:mc="http://schemas.openxmlformats.org/markup-compatibility/2006">
              <mc:Choice xmlns:v="urn:schemas-microsoft-com:vml" Requires="v">
                <p:oleObj spid="_x0000_s231510" name="Document" r:id="rId4" imgW="9029368" imgH="4508334" progId="Word.Document.12">
                  <p:embed/>
                </p:oleObj>
              </mc:Choice>
              <mc:Fallback>
                <p:oleObj name="Document" r:id="rId4" imgW="9029368" imgH="4508334" progId="Word.Document.12">
                  <p:embed/>
                  <p:pic>
                    <p:nvPicPr>
                      <p:cNvPr id="0" name="Obje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2376488"/>
                        <a:ext cx="90297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1426" name="ZoneTexte 2"/>
          <p:cNvSpPr txBox="1">
            <a:spLocks noChangeArrowheads="1"/>
          </p:cNvSpPr>
          <p:nvPr/>
        </p:nvSpPr>
        <p:spPr bwMode="auto">
          <a:xfrm>
            <a:off x="179388" y="836613"/>
            <a:ext cx="871378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use candidate gene families determined by similarity and then rely on the reconciliation of the phylogeny of these genes with their corresponding species phylogeny to determine the subset of orthologs</a:t>
            </a:r>
            <a:r>
              <a:rPr lang="fr-FR" altLang="x-none" sz="2400" b="0"/>
              <a:t> </a:t>
            </a:r>
          </a:p>
        </p:txBody>
      </p:sp>
      <p:sp>
        <p:nvSpPr>
          <p:cNvPr id="231427" name="ZoneTexte 3"/>
          <p:cNvSpPr txBox="1">
            <a:spLocks noChangeArrowheads="1"/>
          </p:cNvSpPr>
          <p:nvPr/>
        </p:nvSpPr>
        <p:spPr bwMode="auto">
          <a:xfrm>
            <a:off x="0" y="-2738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dirty="0">
                <a:solidFill>
                  <a:srgbClr val="021EFD"/>
                </a:solidFill>
              </a:rPr>
              <a:t>Phylogeny-based approaches</a:t>
            </a:r>
            <a:endParaRPr lang="fr-FR" altLang="x-none" sz="4000" dirty="0">
              <a:solidFill>
                <a:srgbClr val="021EFD"/>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473" name="Picture 4" descr="Snapshot 2012-04-24 22-54-54.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573088"/>
            <a:ext cx="9013825" cy="587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74" name="ZoneTexte 4"/>
          <p:cNvSpPr txBox="1">
            <a:spLocks noChangeArrowheads="1"/>
          </p:cNvSpPr>
          <p:nvPr/>
        </p:nvSpPr>
        <p:spPr bwMode="auto">
          <a:xfrm>
            <a:off x="395288" y="6381750"/>
            <a:ext cx="8640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600">
                <a:solidFill>
                  <a:srgbClr val="070AF2"/>
                </a:solidFill>
              </a:rPr>
              <a:t>Kristensen et al. 2011. BRIEFINGS IN BIOINFORMATICS. VOL 12. NO 5. 379-391</a:t>
            </a:r>
          </a:p>
        </p:txBody>
      </p:sp>
      <p:sp>
        <p:nvSpPr>
          <p:cNvPr id="233475" name="ZoneTexte 5"/>
          <p:cNvSpPr txBox="1">
            <a:spLocks noChangeArrowheads="1"/>
          </p:cNvSpPr>
          <p:nvPr/>
        </p:nvSpPr>
        <p:spPr bwMode="auto">
          <a:xfrm>
            <a:off x="827088" y="188913"/>
            <a:ext cx="7705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800">
                <a:solidFill>
                  <a:srgbClr val="FF0000"/>
                </a:solidFill>
              </a:rPr>
              <a:t>Phylogenomy based methods</a:t>
            </a:r>
          </a:p>
        </p:txBody>
      </p:sp>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21" name="ZoneTexte 1"/>
          <p:cNvSpPr txBox="1">
            <a:spLocks noChangeArrowheads="1"/>
          </p:cNvSpPr>
          <p:nvPr/>
        </p:nvSpPr>
        <p:spPr bwMode="auto">
          <a:xfrm>
            <a:off x="539750" y="1125538"/>
            <a:ext cx="74882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FF0000"/>
                </a:solidFill>
              </a:rPr>
              <a:t>Other combination of Methods</a:t>
            </a:r>
          </a:p>
        </p:txBody>
      </p:sp>
      <p:graphicFrame>
        <p:nvGraphicFramePr>
          <p:cNvPr id="235522" name="Object 3"/>
          <p:cNvGraphicFramePr>
            <a:graphicFrameLocks noChangeAspect="1"/>
          </p:cNvGraphicFramePr>
          <p:nvPr/>
        </p:nvGraphicFramePr>
        <p:xfrm>
          <a:off x="117475" y="3148013"/>
          <a:ext cx="9026525" cy="1271587"/>
        </p:xfrm>
        <a:graphic>
          <a:graphicData uri="http://schemas.openxmlformats.org/presentationml/2006/ole">
            <mc:AlternateContent xmlns:mc="http://schemas.openxmlformats.org/markup-compatibility/2006">
              <mc:Choice xmlns:v="urn:schemas-microsoft-com:vml" Requires="v">
                <p:oleObj spid="_x0000_s235604" name="Document" r:id="rId4" imgW="12520635" imgH="1752381" progId="Word.Document.8">
                  <p:embed/>
                </p:oleObj>
              </mc:Choice>
              <mc:Fallback>
                <p:oleObj name="Document" r:id="rId4" imgW="12520635" imgH="1752381"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75" y="3148013"/>
                        <a:ext cx="9026525" cy="127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ZoneTexte 3"/>
          <p:cNvSpPr txBox="1">
            <a:spLocks noChangeArrowheads="1"/>
          </p:cNvSpPr>
          <p:nvPr/>
        </p:nvSpPr>
        <p:spPr bwMode="auto">
          <a:xfrm>
            <a:off x="395288" y="1341438"/>
            <a:ext cx="84248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F0000"/>
                </a:solidFill>
              </a:rPr>
              <a:t>•</a:t>
            </a:r>
            <a:r>
              <a:rPr lang="en-GB" altLang="x-none" sz="3600"/>
              <a:t> </a:t>
            </a:r>
            <a:r>
              <a:rPr lang="en-GB" altLang="x-none" sz="3600">
                <a:solidFill>
                  <a:srgbClr val="0000FF"/>
                </a:solidFill>
              </a:rPr>
              <a:t>Phylogeny based methods fit best for small sets of genomes</a:t>
            </a:r>
          </a:p>
        </p:txBody>
      </p:sp>
      <p:sp>
        <p:nvSpPr>
          <p:cNvPr id="237570" name="ZoneTexte 4"/>
          <p:cNvSpPr txBox="1">
            <a:spLocks noChangeArrowheads="1"/>
          </p:cNvSpPr>
          <p:nvPr/>
        </p:nvSpPr>
        <p:spPr bwMode="auto">
          <a:xfrm>
            <a:off x="539750" y="3716338"/>
            <a:ext cx="81359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F0000"/>
                </a:solidFill>
              </a:rPr>
              <a:t>•</a:t>
            </a:r>
            <a:r>
              <a:rPr lang="en-GB" altLang="x-none" sz="3600"/>
              <a:t> </a:t>
            </a:r>
            <a:r>
              <a:rPr lang="en-GB" altLang="x-none" sz="3600">
                <a:solidFill>
                  <a:srgbClr val="0000FF"/>
                </a:solidFill>
              </a:rPr>
              <a:t>Similarity based methods fit for large genome-data sets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2"/>
          <p:cNvSpPr txBox="1">
            <a:spLocks noChangeArrowheads="1"/>
          </p:cNvSpPr>
          <p:nvPr/>
        </p:nvSpPr>
        <p:spPr bwMode="auto">
          <a:xfrm>
            <a:off x="0" y="14478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x-none" altLang="x-none" sz="2400" b="0"/>
          </a:p>
        </p:txBody>
      </p:sp>
      <p:graphicFrame>
        <p:nvGraphicFramePr>
          <p:cNvPr id="29698" name="Object 2"/>
          <p:cNvGraphicFramePr>
            <a:graphicFrameLocks noChangeAspect="1"/>
          </p:cNvGraphicFramePr>
          <p:nvPr>
            <p:extLst>
              <p:ext uri="{D42A27DB-BD31-4B8C-83A1-F6EECF244321}">
                <p14:modId xmlns:p14="http://schemas.microsoft.com/office/powerpoint/2010/main" val="414573256"/>
              </p:ext>
            </p:extLst>
          </p:nvPr>
        </p:nvGraphicFramePr>
        <p:xfrm>
          <a:off x="22225" y="1600200"/>
          <a:ext cx="9051925" cy="3548063"/>
        </p:xfrm>
        <a:graphic>
          <a:graphicData uri="http://schemas.openxmlformats.org/presentationml/2006/ole">
            <mc:AlternateContent xmlns:mc="http://schemas.openxmlformats.org/markup-compatibility/2006">
              <mc:Choice xmlns:v="urn:schemas-microsoft-com:vml" Requires="v">
                <p:oleObj spid="_x0000_s29781" name="Document" r:id="rId4" imgW="9042400" imgH="3543300" progId="Word.Document.8">
                  <p:embed/>
                </p:oleObj>
              </mc:Choice>
              <mc:Fallback>
                <p:oleObj name="Document" r:id="rId4" imgW="9042400" imgH="3543300" progId="Word.Document.8">
                  <p:embed/>
                  <p:pic>
                    <p:nvPicPr>
                      <p:cNvPr id="0" name="Object 2"/>
                      <p:cNvPicPr>
                        <a:picLocks noChangeAspect="1" noChangeArrowheads="1"/>
                      </p:cNvPicPr>
                      <p:nvPr/>
                    </p:nvPicPr>
                    <p:blipFill>
                      <a:blip r:embed="rId5"/>
                      <a:srcRect/>
                      <a:stretch>
                        <a:fillRect/>
                      </a:stretch>
                    </p:blipFill>
                    <p:spPr bwMode="auto">
                      <a:xfrm>
                        <a:off x="22225" y="1600200"/>
                        <a:ext cx="9051925" cy="354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699" name="Rectangle 3"/>
          <p:cNvSpPr>
            <a:spLocks noChangeArrowheads="1"/>
          </p:cNvSpPr>
          <p:nvPr/>
        </p:nvSpPr>
        <p:spPr bwMode="auto">
          <a:xfrm>
            <a:off x="22225" y="-27384"/>
            <a:ext cx="9121775"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21EFD"/>
                </a:solidFill>
              </a:rPr>
              <a:t>Mean GC composition/Domain</a:t>
            </a:r>
          </a:p>
        </p:txBody>
      </p:sp>
      <p:sp>
        <p:nvSpPr>
          <p:cNvPr id="5" name="ZoneTexte 4"/>
          <p:cNvSpPr txBox="1"/>
          <p:nvPr/>
        </p:nvSpPr>
        <p:spPr>
          <a:xfrm>
            <a:off x="0" y="6423719"/>
            <a:ext cx="5868144" cy="400110"/>
          </a:xfrm>
          <a:prstGeom prst="rect">
            <a:avLst/>
          </a:prstGeom>
          <a:noFill/>
        </p:spPr>
        <p:txBody>
          <a:bodyPr wrap="square" rtlCol="0">
            <a:spAutoFit/>
          </a:bodyPr>
          <a:lstStyle/>
          <a:p>
            <a:r>
              <a:rPr lang="en-GB" sz="2000" dirty="0" err="1">
                <a:solidFill>
                  <a:srgbClr val="070AF2"/>
                </a:solidFill>
              </a:rPr>
              <a:t>Tekaia</a:t>
            </a:r>
            <a:r>
              <a:rPr lang="en-GB" sz="2000" dirty="0">
                <a:solidFill>
                  <a:srgbClr val="070AF2"/>
                </a:solidFill>
              </a:rPr>
              <a:t> F. 2017. Unpublished results.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Text Box 1028"/>
          <p:cNvSpPr txBox="1">
            <a:spLocks noChangeArrowheads="1"/>
          </p:cNvSpPr>
          <p:nvPr/>
        </p:nvSpPr>
        <p:spPr bwMode="auto">
          <a:xfrm>
            <a:off x="0" y="-27384"/>
            <a:ext cx="9144000"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dirty="0" err="1">
                <a:solidFill>
                  <a:srgbClr val="021EFD"/>
                </a:solidFill>
                <a:latin typeface="Helvetica" charset="0"/>
              </a:rPr>
              <a:t>Othology</a:t>
            </a:r>
            <a:r>
              <a:rPr lang="fr-FR" altLang="x-none" dirty="0">
                <a:solidFill>
                  <a:srgbClr val="021EFD"/>
                </a:solidFill>
                <a:latin typeface="Helvetica" charset="0"/>
              </a:rPr>
              <a:t> </a:t>
            </a:r>
            <a:r>
              <a:rPr lang="fr-FR" altLang="x-none" dirty="0" err="1">
                <a:solidFill>
                  <a:srgbClr val="021EFD"/>
                </a:solidFill>
                <a:latin typeface="Helvetica" charset="0"/>
              </a:rPr>
              <a:t>Databases</a:t>
            </a:r>
            <a:endParaRPr lang="fr-FR" altLang="x-none" sz="2400" b="0" dirty="0">
              <a:solidFill>
                <a:srgbClr val="021EFD"/>
              </a:solidFill>
            </a:endParaRPr>
          </a:p>
        </p:txBody>
      </p:sp>
      <p:sp>
        <p:nvSpPr>
          <p:cNvPr id="239618" name="Text Box 1029"/>
          <p:cNvSpPr txBox="1">
            <a:spLocks noChangeArrowheads="1"/>
          </p:cNvSpPr>
          <p:nvPr/>
        </p:nvSpPr>
        <p:spPr bwMode="auto">
          <a:xfrm>
            <a:off x="76200" y="762000"/>
            <a:ext cx="8915400" cy="118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a:latin typeface="Helvetica" charset="0"/>
              </a:rPr>
              <a:t> </a:t>
            </a:r>
            <a:r>
              <a:rPr lang="fr-FR" altLang="x-none">
                <a:solidFill>
                  <a:srgbClr val="0717FF"/>
                </a:solidFill>
                <a:latin typeface="Helvetica" charset="0"/>
              </a:rPr>
              <a:t>COGs </a:t>
            </a:r>
            <a:r>
              <a:rPr lang="fr-FR" altLang="x-none">
                <a:latin typeface="Helvetica" charset="0"/>
              </a:rPr>
              <a:t>(Clusters of Orthologous Groups): </a:t>
            </a:r>
            <a:r>
              <a:rPr lang="fr-FR" altLang="x-none">
                <a:solidFill>
                  <a:srgbClr val="0717FF"/>
                </a:solidFill>
                <a:latin typeface="Helvetica" charset="0"/>
              </a:rPr>
              <a:t>http://www.ncbi.nlm.nih.gov/COG/</a:t>
            </a:r>
            <a:endParaRPr lang="fr-FR" altLang="x-none">
              <a:latin typeface="Helvetica" charset="0"/>
            </a:endParaRPr>
          </a:p>
        </p:txBody>
      </p:sp>
      <p:sp>
        <p:nvSpPr>
          <p:cNvPr id="4" name="Text Box 1030"/>
          <p:cNvSpPr txBox="1">
            <a:spLocks noChangeArrowheads="1"/>
          </p:cNvSpPr>
          <p:nvPr/>
        </p:nvSpPr>
        <p:spPr bwMode="auto">
          <a:xfrm>
            <a:off x="76200" y="2133600"/>
            <a:ext cx="90678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a:latin typeface="Helvetica" charset="0"/>
              </a:rPr>
              <a:t> </a:t>
            </a:r>
            <a:r>
              <a:rPr lang="fr-FR" altLang="x-none">
                <a:solidFill>
                  <a:srgbClr val="0717FF"/>
                </a:solidFill>
                <a:latin typeface="Helvetica" charset="0"/>
              </a:rPr>
              <a:t>eggNOG</a:t>
            </a:r>
            <a:r>
              <a:rPr lang="fr-FR" altLang="x-none">
                <a:latin typeface="Helvetica" charset="0"/>
              </a:rPr>
              <a:t> (evolutionary genealogy of genes: Non-supervised Orthologous Groups):    </a:t>
            </a:r>
            <a:r>
              <a:rPr lang="fr-FR" altLang="x-none">
                <a:solidFill>
                  <a:srgbClr val="0717FF"/>
                </a:solidFill>
                <a:latin typeface="Helvetica" charset="0"/>
              </a:rPr>
              <a:t>http://eggnog.embl.de/version_3.0/</a:t>
            </a:r>
            <a:endParaRPr lang="fr-FR" altLang="x-none" sz="2400" b="0"/>
          </a:p>
        </p:txBody>
      </p:sp>
      <p:sp>
        <p:nvSpPr>
          <p:cNvPr id="5" name="Text Box 1031"/>
          <p:cNvSpPr txBox="1">
            <a:spLocks noChangeArrowheads="1"/>
          </p:cNvSpPr>
          <p:nvPr/>
        </p:nvSpPr>
        <p:spPr bwMode="auto">
          <a:xfrm>
            <a:off x="76200" y="3992563"/>
            <a:ext cx="8991600" cy="1189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a:latin typeface="Helvetica" charset="0"/>
              </a:rPr>
              <a:t> </a:t>
            </a:r>
            <a:r>
              <a:rPr lang="fr-FR" altLang="x-none">
                <a:solidFill>
                  <a:srgbClr val="0717FF"/>
                </a:solidFill>
                <a:latin typeface="Helvetica" charset="0"/>
              </a:rPr>
              <a:t>OMA</a:t>
            </a:r>
            <a:r>
              <a:rPr lang="fr-FR" altLang="x-none">
                <a:latin typeface="Helvetica" charset="0"/>
              </a:rPr>
              <a:t> (Orthologous Matrix):                    </a:t>
            </a:r>
            <a:r>
              <a:rPr lang="fr-FR" altLang="x-none">
                <a:solidFill>
                  <a:srgbClr val="0717FF"/>
                </a:solidFill>
                <a:latin typeface="Helvetica" charset="0"/>
              </a:rPr>
              <a:t>http://omabrowser.org/cgi-bin/gateway.pl</a:t>
            </a:r>
            <a:endParaRPr lang="fr-FR" altLang="x-none">
              <a:latin typeface="Helvetica" charset="0"/>
            </a:endParaRPr>
          </a:p>
        </p:txBody>
      </p:sp>
      <p:sp>
        <p:nvSpPr>
          <p:cNvPr id="6" name="Text Box 1032"/>
          <p:cNvSpPr txBox="1">
            <a:spLocks noChangeArrowheads="1"/>
          </p:cNvSpPr>
          <p:nvPr/>
        </p:nvSpPr>
        <p:spPr bwMode="auto">
          <a:xfrm>
            <a:off x="152400" y="5318125"/>
            <a:ext cx="86868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a:latin typeface="Helvetica" charset="0"/>
              </a:rPr>
              <a:t> </a:t>
            </a:r>
            <a:r>
              <a:rPr lang="fr-FR" altLang="x-none">
                <a:solidFill>
                  <a:srgbClr val="0717FF"/>
                </a:solidFill>
                <a:latin typeface="Helvetica" charset="0"/>
              </a:rPr>
              <a:t>OrthoMCL</a:t>
            </a:r>
            <a:r>
              <a:rPr lang="fr-FR" altLang="x-none">
                <a:latin typeface="Helvetica" charset="0"/>
              </a:rPr>
              <a:t>: </a:t>
            </a:r>
            <a:r>
              <a:rPr lang="fr-FR" altLang="x-none">
                <a:solidFill>
                  <a:srgbClr val="0717FF"/>
                </a:solidFill>
                <a:latin typeface="Helvetica" charset="0"/>
              </a:rPr>
              <a:t>http://orthomcl.org/orthomcl/</a:t>
            </a:r>
            <a:endParaRPr lang="fr-FR" altLang="x-none" sz="2400" b="0"/>
          </a:p>
        </p:txBody>
      </p:sp>
      <p:sp>
        <p:nvSpPr>
          <p:cNvPr id="239622" name="Text Box 1033"/>
          <p:cNvSpPr txBox="1">
            <a:spLocks noChangeArrowheads="1"/>
          </p:cNvSpPr>
          <p:nvPr/>
        </p:nvSpPr>
        <p:spPr bwMode="auto">
          <a:xfrm>
            <a:off x="304800" y="6324600"/>
            <a:ext cx="830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400">
                <a:solidFill>
                  <a:srgbClr val="0717FF"/>
                </a:solidFill>
                <a:latin typeface="Helvetica" charset="0"/>
              </a:rPr>
              <a:t>http://questfororthologs.org/orthology_databases</a:t>
            </a:r>
            <a:endParaRPr lang="fr-FR" altLang="x-none"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665" name="Slide Number Placeholder 3"/>
          <p:cNvSpPr txBox="1">
            <a:spLocks noGrp="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eaLnBrk="1" hangingPunct="1">
              <a:spcBef>
                <a:spcPct val="0"/>
              </a:spcBef>
              <a:buFontTx/>
              <a:buNone/>
            </a:pPr>
            <a:fld id="{4696E553-A250-054A-BED2-BFF1470389E5}" type="slidenum">
              <a:rPr lang="en-US" altLang="x-none" sz="1200" b="0">
                <a:solidFill>
                  <a:srgbClr val="898989"/>
                </a:solidFill>
              </a:rPr>
              <a:pPr algn="r" eaLnBrk="1" hangingPunct="1">
                <a:spcBef>
                  <a:spcPct val="0"/>
                </a:spcBef>
                <a:buFontTx/>
                <a:buNone/>
              </a:pPr>
              <a:t>121</a:t>
            </a:fld>
            <a:endParaRPr lang="en-US" altLang="x-none" sz="1200" b="0">
              <a:solidFill>
                <a:srgbClr val="898989"/>
              </a:solidFill>
            </a:endParaRPr>
          </a:p>
        </p:txBody>
      </p:sp>
      <p:pic>
        <p:nvPicPr>
          <p:cNvPr id="241666" name="Picture 4" descr="Snapshot 2012-05-11 14-45-02.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38" y="152400"/>
            <a:ext cx="39433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67" name="Picture 5" descr="synteny.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4813" y="185738"/>
            <a:ext cx="5207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7" descr="Snapshot 2012-05-11 14-55-59.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63" y="3106738"/>
            <a:ext cx="9144000"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4" name="Picture 6" descr="Snapshot 2012-05-11 14-51-19.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9550" y="260350"/>
            <a:ext cx="8866188"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900"/>
                                        <p:tgtEl>
                                          <p:spTgt spid="4"/>
                                        </p:tgtEl>
                                      </p:cBhvr>
                                    </p:animEffect>
                                    <p:anim calcmode="lin" valueType="num">
                                      <p:cBhvr>
                                        <p:cTn id="8" dur="1900" fill="hold"/>
                                        <p:tgtEl>
                                          <p:spTgt spid="4"/>
                                        </p:tgtEl>
                                        <p:attrNameLst>
                                          <p:attrName>ppt_x</p:attrName>
                                        </p:attrNameLst>
                                      </p:cBhvr>
                                      <p:tavLst>
                                        <p:tav tm="0">
                                          <p:val>
                                            <p:strVal val="#ppt_x"/>
                                          </p:val>
                                        </p:tav>
                                        <p:tav tm="100000">
                                          <p:val>
                                            <p:strVal val="#ppt_x"/>
                                          </p:val>
                                        </p:tav>
                                      </p:tavLst>
                                    </p:anim>
                                    <p:anim calcmode="lin" valueType="num">
                                      <p:cBhvr>
                                        <p:cTn id="9" dur="1710" decel="100000" fill="hold"/>
                                        <p:tgtEl>
                                          <p:spTgt spid="4"/>
                                        </p:tgtEl>
                                        <p:attrNameLst>
                                          <p:attrName>ppt_y</p:attrName>
                                        </p:attrNameLst>
                                      </p:cBhvr>
                                      <p:tavLst>
                                        <p:tav tm="0">
                                          <p:val>
                                            <p:strVal val="#ppt_y+1"/>
                                          </p:val>
                                        </p:tav>
                                        <p:tav tm="100000">
                                          <p:val>
                                            <p:strVal val="#ppt_y-.03"/>
                                          </p:val>
                                        </p:tav>
                                      </p:tavLst>
                                    </p:anim>
                                    <p:anim calcmode="lin" valueType="num">
                                      <p:cBhvr>
                                        <p:cTn id="10" dur="190" accel="100000" fill="hold">
                                          <p:stCondLst>
                                            <p:cond delay="171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Text Box 40"/>
          <p:cNvSpPr txBox="1">
            <a:spLocks noChangeArrowheads="1"/>
          </p:cNvSpPr>
          <p:nvPr/>
        </p:nvSpPr>
        <p:spPr bwMode="auto">
          <a:xfrm>
            <a:off x="0" y="2410842"/>
            <a:ext cx="9144000" cy="9461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dirty="0" err="1">
                <a:solidFill>
                  <a:srgbClr val="0717FF"/>
                </a:solidFill>
                <a:latin typeface="Helvetica" charset="0"/>
              </a:rPr>
              <a:t>SuperPartitions</a:t>
            </a:r>
            <a:r>
              <a:rPr lang="en-GB" altLang="x-none" sz="2800" dirty="0">
                <a:solidFill>
                  <a:srgbClr val="0717FF"/>
                </a:solidFill>
                <a:latin typeface="Helvetica" charset="0"/>
              </a:rPr>
              <a:t> (SPO): detection and classification of </a:t>
            </a:r>
            <a:r>
              <a:rPr lang="en-GB" altLang="x-none" sz="2800" dirty="0" err="1">
                <a:solidFill>
                  <a:srgbClr val="0717FF"/>
                </a:solidFill>
                <a:latin typeface="Helvetica" charset="0"/>
              </a:rPr>
              <a:t>Orthologs</a:t>
            </a:r>
            <a:endParaRPr lang="en-GB" altLang="x-none" sz="2800" dirty="0">
              <a:solidFill>
                <a:srgbClr val="FF0000"/>
              </a:solidFill>
            </a:endParaRPr>
          </a:p>
        </p:txBody>
      </p:sp>
      <p:sp>
        <p:nvSpPr>
          <p:cNvPr id="245762" name="Text Box 80"/>
          <p:cNvSpPr txBox="1">
            <a:spLocks noChangeArrowheads="1"/>
          </p:cNvSpPr>
          <p:nvPr/>
        </p:nvSpPr>
        <p:spPr bwMode="auto">
          <a:xfrm>
            <a:off x="1676400" y="6172200"/>
            <a:ext cx="62484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717FF"/>
                </a:solidFill>
                <a:latin typeface="Verdana" charset="0"/>
              </a:rPr>
              <a:t>Tekaia F &amp; Yeramian E (2012). </a:t>
            </a:r>
            <a:r>
              <a:rPr lang="en-GB" altLang="x-none" sz="1600" i="1">
                <a:solidFill>
                  <a:srgbClr val="0717FF"/>
                </a:solidFill>
                <a:latin typeface="Verdana" charset="0"/>
              </a:rPr>
              <a:t>Gene</a:t>
            </a:r>
            <a:r>
              <a:rPr lang="en-GB" altLang="x-none" sz="1600">
                <a:solidFill>
                  <a:srgbClr val="0717FF"/>
                </a:solidFill>
                <a:latin typeface="Verdana" charset="0"/>
              </a:rPr>
              <a:t>; 492:199-211.</a:t>
            </a:r>
            <a:endParaRPr lang="en-GB" altLang="x-none" sz="1400">
              <a:solidFill>
                <a:srgbClr val="0717FF"/>
              </a:solidFill>
              <a:latin typeface="Verdana"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Text Box 4"/>
          <p:cNvSpPr txBox="1">
            <a:spLocks noChangeArrowheads="1"/>
          </p:cNvSpPr>
          <p:nvPr/>
        </p:nvSpPr>
        <p:spPr bwMode="auto">
          <a:xfrm>
            <a:off x="2590800" y="38100"/>
            <a:ext cx="3962400" cy="406400"/>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000">
                <a:solidFill>
                  <a:srgbClr val="0717FF"/>
                </a:solidFill>
                <a:latin typeface="Helvetica" charset="0"/>
              </a:rPr>
              <a:t>Set of Predicted proteomes</a:t>
            </a:r>
            <a:endParaRPr lang="en-GB" altLang="x-none" sz="2400" b="0"/>
          </a:p>
        </p:txBody>
      </p:sp>
      <p:sp>
        <p:nvSpPr>
          <p:cNvPr id="3" name="Text Box 7"/>
          <p:cNvSpPr txBox="1">
            <a:spLocks noChangeArrowheads="1"/>
          </p:cNvSpPr>
          <p:nvPr/>
        </p:nvSpPr>
        <p:spPr bwMode="auto">
          <a:xfrm>
            <a:off x="228600" y="1495425"/>
            <a:ext cx="4572000" cy="284163"/>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latin typeface="Helvetica" charset="0"/>
              </a:rPr>
              <a:t>Intra-species blastp comparisons (blosum62, -F “mS” -s T)</a:t>
            </a:r>
            <a:endParaRPr lang="en-GB" altLang="x-none" sz="2400" b="0"/>
          </a:p>
        </p:txBody>
      </p:sp>
      <p:sp>
        <p:nvSpPr>
          <p:cNvPr id="4" name="Rectangle 13"/>
          <p:cNvSpPr>
            <a:spLocks noChangeArrowheads="1"/>
          </p:cNvSpPr>
          <p:nvPr/>
        </p:nvSpPr>
        <p:spPr bwMode="auto">
          <a:xfrm>
            <a:off x="5257800" y="1419225"/>
            <a:ext cx="3733800" cy="466725"/>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200">
                <a:solidFill>
                  <a:srgbClr val="000000"/>
                </a:solidFill>
                <a:latin typeface="Helvetica" charset="0"/>
              </a:rPr>
              <a:t>Pair-wise Inter-species blastp comparisons</a:t>
            </a:r>
          </a:p>
          <a:p>
            <a:pPr algn="ctr">
              <a:spcBef>
                <a:spcPct val="0"/>
              </a:spcBef>
              <a:buFontTx/>
              <a:buNone/>
            </a:pPr>
            <a:r>
              <a:rPr lang="en-GB" altLang="x-none" sz="1200">
                <a:solidFill>
                  <a:srgbClr val="000000"/>
                </a:solidFill>
                <a:latin typeface="Helvetica" charset="0"/>
              </a:rPr>
              <a:t>(blosum62, -F “m S” -s T)</a:t>
            </a:r>
            <a:endParaRPr lang="en-GB" altLang="x-none" sz="1200" b="0">
              <a:solidFill>
                <a:srgbClr val="000000"/>
              </a:solidFill>
              <a:latin typeface="Times" charset="0"/>
            </a:endParaRPr>
          </a:p>
        </p:txBody>
      </p:sp>
      <p:grpSp>
        <p:nvGrpSpPr>
          <p:cNvPr id="5" name="Group 49"/>
          <p:cNvGrpSpPr>
            <a:grpSpLocks/>
          </p:cNvGrpSpPr>
          <p:nvPr/>
        </p:nvGrpSpPr>
        <p:grpSpPr bwMode="auto">
          <a:xfrm>
            <a:off x="1219200" y="428625"/>
            <a:ext cx="7467600" cy="757238"/>
            <a:chOff x="768" y="336"/>
            <a:chExt cx="4704" cy="477"/>
          </a:xfrm>
        </p:grpSpPr>
        <p:sp>
          <p:nvSpPr>
            <p:cNvPr id="247863" name="Text Box 5"/>
            <p:cNvSpPr txBox="1">
              <a:spLocks noChangeArrowheads="1"/>
            </p:cNvSpPr>
            <p:nvPr/>
          </p:nvSpPr>
          <p:spPr bwMode="auto">
            <a:xfrm>
              <a:off x="768" y="576"/>
              <a:ext cx="1680" cy="237"/>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800">
                  <a:latin typeface="Helvetica" charset="0"/>
                </a:rPr>
                <a:t>Each proteome</a:t>
              </a:r>
              <a:endParaRPr lang="en-GB" altLang="x-none" sz="2400" b="0"/>
            </a:p>
          </p:txBody>
        </p:sp>
        <p:sp>
          <p:nvSpPr>
            <p:cNvPr id="247864" name="Text Box 6"/>
            <p:cNvSpPr txBox="1">
              <a:spLocks noChangeArrowheads="1"/>
            </p:cNvSpPr>
            <p:nvPr/>
          </p:nvSpPr>
          <p:spPr bwMode="auto">
            <a:xfrm>
              <a:off x="3312" y="576"/>
              <a:ext cx="2160" cy="237"/>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800">
                  <a:latin typeface="Helvetica" charset="0"/>
                </a:rPr>
                <a:t>Each pair of proteomes</a:t>
              </a:r>
              <a:endParaRPr lang="en-GB" altLang="x-none" sz="2400" b="0"/>
            </a:p>
          </p:txBody>
        </p:sp>
        <p:sp>
          <p:nvSpPr>
            <p:cNvPr id="247865" name="Line 24"/>
            <p:cNvSpPr>
              <a:spLocks noChangeShapeType="1"/>
            </p:cNvSpPr>
            <p:nvPr/>
          </p:nvSpPr>
          <p:spPr bwMode="auto">
            <a:xfrm flipH="1">
              <a:off x="1488" y="336"/>
              <a:ext cx="1296" cy="240"/>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7866" name="Line 25"/>
            <p:cNvSpPr>
              <a:spLocks noChangeShapeType="1"/>
            </p:cNvSpPr>
            <p:nvPr/>
          </p:nvSpPr>
          <p:spPr bwMode="auto">
            <a:xfrm>
              <a:off x="2784" y="336"/>
              <a:ext cx="1584" cy="240"/>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0" name="Group 50"/>
          <p:cNvGrpSpPr>
            <a:grpSpLocks/>
          </p:cNvGrpSpPr>
          <p:nvPr/>
        </p:nvGrpSpPr>
        <p:grpSpPr bwMode="auto">
          <a:xfrm>
            <a:off x="228600" y="1190625"/>
            <a:ext cx="4572000" cy="2514600"/>
            <a:chOff x="144" y="816"/>
            <a:chExt cx="2880" cy="1584"/>
          </a:xfrm>
        </p:grpSpPr>
        <p:sp>
          <p:nvSpPr>
            <p:cNvPr id="247861" name="Rectangle 23"/>
            <p:cNvSpPr>
              <a:spLocks noChangeArrowheads="1"/>
            </p:cNvSpPr>
            <p:nvPr/>
          </p:nvSpPr>
          <p:spPr bwMode="auto">
            <a:xfrm>
              <a:off x="144" y="960"/>
              <a:ext cx="2880" cy="1440"/>
            </a:xfrm>
            <a:prstGeom prst="rect">
              <a:avLst/>
            </a:prstGeom>
            <a:noFill/>
            <a:ln w="38100">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47862" name="Line 26"/>
            <p:cNvSpPr>
              <a:spLocks noChangeShapeType="1"/>
            </p:cNvSpPr>
            <p:nvPr/>
          </p:nvSpPr>
          <p:spPr bwMode="auto">
            <a:xfrm>
              <a:off x="1584" y="816"/>
              <a:ext cx="0" cy="144"/>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3" name="Group 51"/>
          <p:cNvGrpSpPr>
            <a:grpSpLocks/>
          </p:cNvGrpSpPr>
          <p:nvPr/>
        </p:nvGrpSpPr>
        <p:grpSpPr bwMode="auto">
          <a:xfrm>
            <a:off x="228600" y="1800225"/>
            <a:ext cx="4572000" cy="588963"/>
            <a:chOff x="144" y="1200"/>
            <a:chExt cx="2880" cy="371"/>
          </a:xfrm>
        </p:grpSpPr>
        <p:sp>
          <p:nvSpPr>
            <p:cNvPr id="247859" name="Text Box 8"/>
            <p:cNvSpPr txBox="1">
              <a:spLocks noChangeArrowheads="1"/>
            </p:cNvSpPr>
            <p:nvPr/>
          </p:nvSpPr>
          <p:spPr bwMode="auto">
            <a:xfrm>
              <a:off x="144" y="1392"/>
              <a:ext cx="2880" cy="179"/>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200">
                  <a:latin typeface="Helvetica" charset="0"/>
                </a:rPr>
                <a:t>Set of intra-species Reciprocal Significant Hit proteins</a:t>
              </a:r>
              <a:endParaRPr lang="en-GB" altLang="x-none" sz="2400" b="0"/>
            </a:p>
          </p:txBody>
        </p:sp>
        <p:sp>
          <p:nvSpPr>
            <p:cNvPr id="247860" name="Line 27"/>
            <p:cNvSpPr>
              <a:spLocks noChangeShapeType="1"/>
            </p:cNvSpPr>
            <p:nvPr/>
          </p:nvSpPr>
          <p:spPr bwMode="auto">
            <a:xfrm>
              <a:off x="1584" y="1200"/>
              <a:ext cx="0" cy="192"/>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 name="Group 52"/>
          <p:cNvGrpSpPr>
            <a:grpSpLocks/>
          </p:cNvGrpSpPr>
          <p:nvPr/>
        </p:nvGrpSpPr>
        <p:grpSpPr bwMode="auto">
          <a:xfrm>
            <a:off x="228600" y="2409825"/>
            <a:ext cx="2286000" cy="588963"/>
            <a:chOff x="144" y="1584"/>
            <a:chExt cx="1440" cy="371"/>
          </a:xfrm>
        </p:grpSpPr>
        <p:sp>
          <p:nvSpPr>
            <p:cNvPr id="247857" name="Text Box 9"/>
            <p:cNvSpPr txBox="1">
              <a:spLocks noChangeArrowheads="1"/>
            </p:cNvSpPr>
            <p:nvPr/>
          </p:nvSpPr>
          <p:spPr bwMode="auto">
            <a:xfrm>
              <a:off x="144" y="1776"/>
              <a:ext cx="1392" cy="179"/>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200">
                  <a:latin typeface="Helvetica" charset="0"/>
                </a:rPr>
                <a:t>Partition clustering: Pn.m</a:t>
              </a:r>
            </a:p>
          </p:txBody>
        </p:sp>
        <p:sp>
          <p:nvSpPr>
            <p:cNvPr id="247858" name="Line 28"/>
            <p:cNvSpPr>
              <a:spLocks noChangeShapeType="1"/>
            </p:cNvSpPr>
            <p:nvPr/>
          </p:nvSpPr>
          <p:spPr bwMode="auto">
            <a:xfrm flipH="1">
              <a:off x="816" y="1584"/>
              <a:ext cx="768" cy="192"/>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9" name="Group 53"/>
          <p:cNvGrpSpPr>
            <a:grpSpLocks/>
          </p:cNvGrpSpPr>
          <p:nvPr/>
        </p:nvGrpSpPr>
        <p:grpSpPr bwMode="auto">
          <a:xfrm>
            <a:off x="2514600" y="2409825"/>
            <a:ext cx="2286000" cy="588963"/>
            <a:chOff x="1584" y="1584"/>
            <a:chExt cx="1440" cy="371"/>
          </a:xfrm>
        </p:grpSpPr>
        <p:sp>
          <p:nvSpPr>
            <p:cNvPr id="247855" name="Text Box 10"/>
            <p:cNvSpPr txBox="1">
              <a:spLocks noChangeArrowheads="1"/>
            </p:cNvSpPr>
            <p:nvPr/>
          </p:nvSpPr>
          <p:spPr bwMode="auto">
            <a:xfrm>
              <a:off x="1824" y="1776"/>
              <a:ext cx="1200" cy="179"/>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200">
                  <a:latin typeface="Helvetica" charset="0"/>
                </a:rPr>
                <a:t>mcl clustering: Cp.q</a:t>
              </a:r>
            </a:p>
          </p:txBody>
        </p:sp>
        <p:sp>
          <p:nvSpPr>
            <p:cNvPr id="247856" name="Line 30"/>
            <p:cNvSpPr>
              <a:spLocks noChangeShapeType="1"/>
            </p:cNvSpPr>
            <p:nvPr/>
          </p:nvSpPr>
          <p:spPr bwMode="auto">
            <a:xfrm>
              <a:off x="1584" y="1584"/>
              <a:ext cx="864" cy="192"/>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2" name="Group 54"/>
          <p:cNvGrpSpPr>
            <a:grpSpLocks/>
          </p:cNvGrpSpPr>
          <p:nvPr/>
        </p:nvGrpSpPr>
        <p:grpSpPr bwMode="auto">
          <a:xfrm>
            <a:off x="228600" y="3019425"/>
            <a:ext cx="4572000" cy="649288"/>
            <a:chOff x="144" y="1968"/>
            <a:chExt cx="2880" cy="409"/>
          </a:xfrm>
        </p:grpSpPr>
        <p:sp>
          <p:nvSpPr>
            <p:cNvPr id="247852" name="Rectangle 12"/>
            <p:cNvSpPr>
              <a:spLocks noChangeArrowheads="1"/>
            </p:cNvSpPr>
            <p:nvPr/>
          </p:nvSpPr>
          <p:spPr bwMode="auto">
            <a:xfrm>
              <a:off x="144" y="2083"/>
              <a:ext cx="2880" cy="294"/>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200">
                  <a:solidFill>
                    <a:srgbClr val="000000"/>
                  </a:solidFill>
                  <a:latin typeface="Helvetica" charset="0"/>
                </a:rPr>
                <a:t>Each protein is assigned to an intra-species class: </a:t>
              </a:r>
            </a:p>
            <a:p>
              <a:pPr algn="ctr">
                <a:spcBef>
                  <a:spcPct val="0"/>
                </a:spcBef>
                <a:buFontTx/>
                <a:buNone/>
              </a:pPr>
              <a:r>
                <a:rPr lang="en-GB" altLang="x-none" sz="1200">
                  <a:solidFill>
                    <a:srgbClr val="000000"/>
                  </a:solidFill>
                  <a:latin typeface="Helvetica" charset="0"/>
                </a:rPr>
                <a:t>Pn.m.Cp.q or singleton</a:t>
              </a:r>
              <a:endParaRPr lang="en-GB" altLang="x-none" sz="1200" b="0">
                <a:solidFill>
                  <a:srgbClr val="000000"/>
                </a:solidFill>
                <a:latin typeface="Times" charset="0"/>
              </a:endParaRPr>
            </a:p>
          </p:txBody>
        </p:sp>
        <p:sp>
          <p:nvSpPr>
            <p:cNvPr id="247853" name="Line 31"/>
            <p:cNvSpPr>
              <a:spLocks noChangeShapeType="1"/>
            </p:cNvSpPr>
            <p:nvPr/>
          </p:nvSpPr>
          <p:spPr bwMode="auto">
            <a:xfrm>
              <a:off x="864" y="1968"/>
              <a:ext cx="528" cy="96"/>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7854" name="Line 33"/>
            <p:cNvSpPr>
              <a:spLocks noChangeShapeType="1"/>
            </p:cNvSpPr>
            <p:nvPr/>
          </p:nvSpPr>
          <p:spPr bwMode="auto">
            <a:xfrm flipH="1">
              <a:off x="1824" y="1968"/>
              <a:ext cx="624" cy="96"/>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26" name="Rectangle 34"/>
          <p:cNvSpPr>
            <a:spLocks noChangeArrowheads="1"/>
          </p:cNvSpPr>
          <p:nvPr/>
        </p:nvSpPr>
        <p:spPr bwMode="auto">
          <a:xfrm>
            <a:off x="228600" y="4010025"/>
            <a:ext cx="8763000" cy="609600"/>
          </a:xfrm>
          <a:prstGeom prst="rect">
            <a:avLst/>
          </a:prstGeom>
          <a:noFill/>
          <a:ln w="38100">
            <a:solidFill>
              <a:srgbClr val="FB0817"/>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grpSp>
        <p:nvGrpSpPr>
          <p:cNvPr id="27" name="Group 56"/>
          <p:cNvGrpSpPr>
            <a:grpSpLocks/>
          </p:cNvGrpSpPr>
          <p:nvPr/>
        </p:nvGrpSpPr>
        <p:grpSpPr bwMode="auto">
          <a:xfrm>
            <a:off x="5257800" y="1876425"/>
            <a:ext cx="3690938" cy="512763"/>
            <a:chOff x="3312" y="1248"/>
            <a:chExt cx="2325" cy="323"/>
          </a:xfrm>
        </p:grpSpPr>
        <p:sp>
          <p:nvSpPr>
            <p:cNvPr id="247850" name="Rectangle 14"/>
            <p:cNvSpPr>
              <a:spLocks noChangeArrowheads="1"/>
            </p:cNvSpPr>
            <p:nvPr/>
          </p:nvSpPr>
          <p:spPr bwMode="auto">
            <a:xfrm>
              <a:off x="3312" y="1392"/>
              <a:ext cx="2325" cy="179"/>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a:solidFill>
                    <a:srgbClr val="000000"/>
                  </a:solidFill>
                  <a:latin typeface="Helvetica" charset="0"/>
                </a:rPr>
                <a:t>Set of RBH proteins between all pairs of species</a:t>
              </a:r>
              <a:endParaRPr lang="en-GB" altLang="x-none" sz="1200" b="0">
                <a:solidFill>
                  <a:srgbClr val="000000"/>
                </a:solidFill>
                <a:latin typeface="Times" charset="0"/>
              </a:endParaRPr>
            </a:p>
          </p:txBody>
        </p:sp>
        <p:sp>
          <p:nvSpPr>
            <p:cNvPr id="247851" name="Line 36"/>
            <p:cNvSpPr>
              <a:spLocks noChangeShapeType="1"/>
            </p:cNvSpPr>
            <p:nvPr/>
          </p:nvSpPr>
          <p:spPr bwMode="auto">
            <a:xfrm>
              <a:off x="4368" y="1248"/>
              <a:ext cx="0" cy="144"/>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0" name="Group 57"/>
          <p:cNvGrpSpPr>
            <a:grpSpLocks/>
          </p:cNvGrpSpPr>
          <p:nvPr/>
        </p:nvGrpSpPr>
        <p:grpSpPr bwMode="auto">
          <a:xfrm>
            <a:off x="6248400" y="2409825"/>
            <a:ext cx="1354138" cy="588963"/>
            <a:chOff x="3936" y="1584"/>
            <a:chExt cx="853" cy="371"/>
          </a:xfrm>
        </p:grpSpPr>
        <p:sp>
          <p:nvSpPr>
            <p:cNvPr id="247848" name="Rectangle 15"/>
            <p:cNvSpPr>
              <a:spLocks noChangeArrowheads="1"/>
            </p:cNvSpPr>
            <p:nvPr/>
          </p:nvSpPr>
          <p:spPr bwMode="auto">
            <a:xfrm>
              <a:off x="3936" y="1776"/>
              <a:ext cx="853" cy="179"/>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a:solidFill>
                    <a:srgbClr val="000000"/>
                  </a:solidFill>
                  <a:latin typeface="Helvetica" charset="0"/>
                </a:rPr>
                <a:t>Partition P</a:t>
              </a:r>
              <a:r>
                <a:rPr lang="en-GB" altLang="x-none" sz="1200" baseline="-25000">
                  <a:solidFill>
                    <a:srgbClr val="000000"/>
                  </a:solidFill>
                  <a:latin typeface="Helvetica" charset="0"/>
                </a:rPr>
                <a:t>RBH</a:t>
              </a:r>
              <a:r>
                <a:rPr lang="en-GB" altLang="x-none" sz="1200">
                  <a:solidFill>
                    <a:srgbClr val="000000"/>
                  </a:solidFill>
                  <a:latin typeface="Helvetica" charset="0"/>
                </a:rPr>
                <a:t>l.o</a:t>
              </a:r>
              <a:endParaRPr lang="en-GB" altLang="x-none" sz="1200" b="0">
                <a:solidFill>
                  <a:srgbClr val="000000"/>
                </a:solidFill>
                <a:latin typeface="Times" charset="0"/>
              </a:endParaRPr>
            </a:p>
          </p:txBody>
        </p:sp>
        <p:sp>
          <p:nvSpPr>
            <p:cNvPr id="247849" name="Line 37"/>
            <p:cNvSpPr>
              <a:spLocks noChangeShapeType="1"/>
            </p:cNvSpPr>
            <p:nvPr/>
          </p:nvSpPr>
          <p:spPr bwMode="auto">
            <a:xfrm>
              <a:off x="4368" y="1584"/>
              <a:ext cx="0" cy="192"/>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3" name="Group 58"/>
          <p:cNvGrpSpPr>
            <a:grpSpLocks/>
          </p:cNvGrpSpPr>
          <p:nvPr/>
        </p:nvGrpSpPr>
        <p:grpSpPr bwMode="auto">
          <a:xfrm>
            <a:off x="5478463" y="3019425"/>
            <a:ext cx="3284537" cy="542925"/>
            <a:chOff x="3451" y="1968"/>
            <a:chExt cx="2069" cy="342"/>
          </a:xfrm>
        </p:grpSpPr>
        <p:sp>
          <p:nvSpPr>
            <p:cNvPr id="247846" name="Rectangle 16"/>
            <p:cNvSpPr>
              <a:spLocks noChangeArrowheads="1"/>
            </p:cNvSpPr>
            <p:nvPr/>
          </p:nvSpPr>
          <p:spPr bwMode="auto">
            <a:xfrm>
              <a:off x="3451" y="2131"/>
              <a:ext cx="2069" cy="179"/>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a:solidFill>
                    <a:srgbClr val="000000"/>
                  </a:solidFill>
                  <a:latin typeface="Helvetica" charset="0"/>
                </a:rPr>
                <a:t>Each protein is assigned to a given P</a:t>
              </a:r>
              <a:r>
                <a:rPr lang="en-GB" altLang="x-none" sz="1200" baseline="-25000">
                  <a:solidFill>
                    <a:srgbClr val="000000"/>
                  </a:solidFill>
                  <a:latin typeface="Helvetica" charset="0"/>
                </a:rPr>
                <a:t>RBH</a:t>
              </a:r>
              <a:r>
                <a:rPr lang="en-GB" altLang="x-none" sz="1200">
                  <a:solidFill>
                    <a:srgbClr val="000000"/>
                  </a:solidFill>
                  <a:latin typeface="Helvetica" charset="0"/>
                </a:rPr>
                <a:t>l.o</a:t>
              </a:r>
              <a:endParaRPr lang="en-GB" altLang="x-none" sz="1200" b="0">
                <a:solidFill>
                  <a:srgbClr val="000000"/>
                </a:solidFill>
                <a:latin typeface="Times" charset="0"/>
              </a:endParaRPr>
            </a:p>
          </p:txBody>
        </p:sp>
        <p:sp>
          <p:nvSpPr>
            <p:cNvPr id="247847" name="Line 38"/>
            <p:cNvSpPr>
              <a:spLocks noChangeShapeType="1"/>
            </p:cNvSpPr>
            <p:nvPr/>
          </p:nvSpPr>
          <p:spPr bwMode="auto">
            <a:xfrm>
              <a:off x="4368" y="1968"/>
              <a:ext cx="0" cy="192"/>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6" name="Group 55"/>
          <p:cNvGrpSpPr>
            <a:grpSpLocks/>
          </p:cNvGrpSpPr>
          <p:nvPr/>
        </p:nvGrpSpPr>
        <p:grpSpPr bwMode="auto">
          <a:xfrm>
            <a:off x="5257800" y="1190625"/>
            <a:ext cx="3733800" cy="2514600"/>
            <a:chOff x="3312" y="816"/>
            <a:chExt cx="2352" cy="1584"/>
          </a:xfrm>
        </p:grpSpPr>
        <p:sp>
          <p:nvSpPr>
            <p:cNvPr id="247844" name="Line 35"/>
            <p:cNvSpPr>
              <a:spLocks noChangeShapeType="1"/>
            </p:cNvSpPr>
            <p:nvPr/>
          </p:nvSpPr>
          <p:spPr bwMode="auto">
            <a:xfrm>
              <a:off x="4368" y="816"/>
              <a:ext cx="0" cy="144"/>
            </a:xfrm>
            <a:prstGeom prst="line">
              <a:avLst/>
            </a:prstGeom>
            <a:noFill/>
            <a:ln w="2857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7845" name="Rectangle 40"/>
            <p:cNvSpPr>
              <a:spLocks noChangeArrowheads="1"/>
            </p:cNvSpPr>
            <p:nvPr/>
          </p:nvSpPr>
          <p:spPr bwMode="auto">
            <a:xfrm>
              <a:off x="3312" y="960"/>
              <a:ext cx="2352" cy="1440"/>
            </a:xfrm>
            <a:prstGeom prst="rect">
              <a:avLst/>
            </a:prstGeom>
            <a:noFill/>
            <a:ln w="38100">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grpSp>
      <p:grpSp>
        <p:nvGrpSpPr>
          <p:cNvPr id="39" name="Group 59"/>
          <p:cNvGrpSpPr>
            <a:grpSpLocks/>
          </p:cNvGrpSpPr>
          <p:nvPr/>
        </p:nvGrpSpPr>
        <p:grpSpPr bwMode="auto">
          <a:xfrm>
            <a:off x="5492750" y="3705225"/>
            <a:ext cx="3422650" cy="838200"/>
            <a:chOff x="3460" y="2400"/>
            <a:chExt cx="2156" cy="528"/>
          </a:xfrm>
        </p:grpSpPr>
        <p:sp>
          <p:nvSpPr>
            <p:cNvPr id="247842" name="Rectangle 18"/>
            <p:cNvSpPr>
              <a:spLocks noChangeArrowheads="1"/>
            </p:cNvSpPr>
            <p:nvPr/>
          </p:nvSpPr>
          <p:spPr bwMode="auto">
            <a:xfrm>
              <a:off x="3460" y="2634"/>
              <a:ext cx="2156" cy="294"/>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200" i="1">
                  <a:solidFill>
                    <a:srgbClr val="000000"/>
                  </a:solidFill>
                  <a:latin typeface="Helvetica" charset="0"/>
                </a:rPr>
                <a:t>P</a:t>
              </a:r>
              <a:r>
                <a:rPr lang="en-GB" altLang="x-none" sz="1200" i="1" baseline="-25000">
                  <a:solidFill>
                    <a:srgbClr val="000000"/>
                  </a:solidFill>
                  <a:latin typeface="Helvetica" charset="0"/>
                </a:rPr>
                <a:t>RBH</a:t>
              </a:r>
              <a:r>
                <a:rPr lang="en-GB" altLang="x-none" sz="1200" i="1">
                  <a:solidFill>
                    <a:srgbClr val="000000"/>
                  </a:solidFill>
                  <a:latin typeface="Helvetica" charset="0"/>
                </a:rPr>
                <a:t>l.o </a:t>
              </a:r>
              <a:r>
                <a:rPr lang="en-GB" altLang="x-none" sz="1200">
                  <a:solidFill>
                    <a:srgbClr val="000000"/>
                  </a:solidFill>
                  <a:latin typeface="Helvetica" charset="0"/>
                </a:rPr>
                <a:t>not including proteins in the same intra-species class denoted </a:t>
              </a:r>
              <a:r>
                <a:rPr lang="en-GB" altLang="x-none" sz="1200" i="1">
                  <a:solidFill>
                    <a:srgbClr val="FB0817"/>
                  </a:solidFill>
                  <a:latin typeface="Helvetica" charset="0"/>
                </a:rPr>
                <a:t>SPOr.s</a:t>
              </a:r>
              <a:endParaRPr lang="en-GB" altLang="x-none" sz="1200" b="0" i="1">
                <a:solidFill>
                  <a:srgbClr val="000000"/>
                </a:solidFill>
                <a:latin typeface="Helvetica" charset="0"/>
              </a:endParaRPr>
            </a:p>
          </p:txBody>
        </p:sp>
        <p:sp>
          <p:nvSpPr>
            <p:cNvPr id="247843" name="Line 42"/>
            <p:cNvSpPr>
              <a:spLocks noChangeShapeType="1"/>
            </p:cNvSpPr>
            <p:nvPr/>
          </p:nvSpPr>
          <p:spPr bwMode="auto">
            <a:xfrm>
              <a:off x="4368" y="2400"/>
              <a:ext cx="0" cy="24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2" name="Group 60"/>
          <p:cNvGrpSpPr>
            <a:grpSpLocks/>
          </p:cNvGrpSpPr>
          <p:nvPr/>
        </p:nvGrpSpPr>
        <p:grpSpPr bwMode="auto">
          <a:xfrm>
            <a:off x="304800" y="3705225"/>
            <a:ext cx="6629400" cy="838200"/>
            <a:chOff x="192" y="2400"/>
            <a:chExt cx="4176" cy="528"/>
          </a:xfrm>
        </p:grpSpPr>
        <p:sp>
          <p:nvSpPr>
            <p:cNvPr id="247839" name="Rectangle 17"/>
            <p:cNvSpPr>
              <a:spLocks noChangeArrowheads="1"/>
            </p:cNvSpPr>
            <p:nvPr/>
          </p:nvSpPr>
          <p:spPr bwMode="auto">
            <a:xfrm>
              <a:off x="192" y="2634"/>
              <a:ext cx="2928" cy="294"/>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200" i="1">
                  <a:solidFill>
                    <a:srgbClr val="000000"/>
                  </a:solidFill>
                  <a:latin typeface="Helvetica" charset="0"/>
                </a:rPr>
                <a:t>P</a:t>
              </a:r>
              <a:r>
                <a:rPr lang="en-GB" altLang="x-none" sz="1200" i="1" baseline="-25000">
                  <a:solidFill>
                    <a:srgbClr val="000000"/>
                  </a:solidFill>
                  <a:latin typeface="Helvetica" charset="0"/>
                </a:rPr>
                <a:t>RBH</a:t>
              </a:r>
              <a:r>
                <a:rPr lang="en-GB" altLang="x-none" sz="1200" i="1">
                  <a:solidFill>
                    <a:srgbClr val="000000"/>
                  </a:solidFill>
                  <a:latin typeface="Helvetica" charset="0"/>
                </a:rPr>
                <a:t>l.o </a:t>
              </a:r>
              <a:r>
                <a:rPr lang="en-GB" altLang="x-none" sz="1200">
                  <a:solidFill>
                    <a:srgbClr val="000000"/>
                  </a:solidFill>
                  <a:latin typeface="Helvetica" charset="0"/>
                </a:rPr>
                <a:t>containing proteins in the same intra-species mcl class </a:t>
              </a:r>
              <a:r>
                <a:rPr lang="en-GB" altLang="x-none" sz="1200" i="1">
                  <a:solidFill>
                    <a:srgbClr val="000000"/>
                  </a:solidFill>
                  <a:latin typeface="Helvetica" charset="0"/>
                </a:rPr>
                <a:t>Pn.m.Cp.q </a:t>
              </a:r>
              <a:r>
                <a:rPr lang="en-GB" altLang="x-none" sz="1200">
                  <a:solidFill>
                    <a:srgbClr val="000000"/>
                  </a:solidFill>
                  <a:latin typeface="Helvetica" charset="0"/>
                </a:rPr>
                <a:t>are merged into a SuperPartitions: </a:t>
              </a:r>
              <a:r>
                <a:rPr lang="en-GB" altLang="x-none" sz="1200" i="1">
                  <a:solidFill>
                    <a:srgbClr val="FB0817"/>
                  </a:solidFill>
                  <a:latin typeface="Helvetica" charset="0"/>
                </a:rPr>
                <a:t>SPOr.s</a:t>
              </a:r>
              <a:endParaRPr lang="en-GB" altLang="x-none" sz="1200" i="1">
                <a:solidFill>
                  <a:srgbClr val="000000"/>
                </a:solidFill>
                <a:latin typeface="Helvetica" charset="0"/>
              </a:endParaRPr>
            </a:p>
          </p:txBody>
        </p:sp>
        <p:sp>
          <p:nvSpPr>
            <p:cNvPr id="247840" name="Line 41"/>
            <p:cNvSpPr>
              <a:spLocks noChangeShapeType="1"/>
            </p:cNvSpPr>
            <p:nvPr/>
          </p:nvSpPr>
          <p:spPr bwMode="auto">
            <a:xfrm>
              <a:off x="1584" y="2400"/>
              <a:ext cx="0" cy="24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7841" name="Line 43"/>
            <p:cNvSpPr>
              <a:spLocks noChangeShapeType="1"/>
            </p:cNvSpPr>
            <p:nvPr/>
          </p:nvSpPr>
          <p:spPr bwMode="auto">
            <a:xfrm flipH="1">
              <a:off x="1584" y="2400"/>
              <a:ext cx="2784" cy="24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6" name="Group 62"/>
          <p:cNvGrpSpPr>
            <a:grpSpLocks/>
          </p:cNvGrpSpPr>
          <p:nvPr/>
        </p:nvGrpSpPr>
        <p:grpSpPr bwMode="auto">
          <a:xfrm>
            <a:off x="1219200" y="4543425"/>
            <a:ext cx="2987675" cy="609600"/>
            <a:chOff x="768" y="2928"/>
            <a:chExt cx="1882" cy="384"/>
          </a:xfrm>
        </p:grpSpPr>
        <p:sp>
          <p:nvSpPr>
            <p:cNvPr id="247837" name="Rectangle 19"/>
            <p:cNvSpPr>
              <a:spLocks noChangeArrowheads="1"/>
            </p:cNvSpPr>
            <p:nvPr/>
          </p:nvSpPr>
          <p:spPr bwMode="auto">
            <a:xfrm>
              <a:off x="768" y="3133"/>
              <a:ext cx="1882" cy="179"/>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a:solidFill>
                    <a:srgbClr val="000000"/>
                  </a:solidFill>
                  <a:latin typeface="Helvetica" charset="0"/>
                </a:rPr>
                <a:t>SPO Conservation profiles of type n:m</a:t>
              </a:r>
              <a:endParaRPr lang="en-GB" altLang="x-none" sz="1200" b="0">
                <a:solidFill>
                  <a:srgbClr val="000000"/>
                </a:solidFill>
                <a:latin typeface="Times New Roman" charset="0"/>
              </a:endParaRPr>
            </a:p>
          </p:txBody>
        </p:sp>
        <p:sp>
          <p:nvSpPr>
            <p:cNvPr id="247838" name="Line 44"/>
            <p:cNvSpPr>
              <a:spLocks noChangeShapeType="1"/>
            </p:cNvSpPr>
            <p:nvPr/>
          </p:nvSpPr>
          <p:spPr bwMode="auto">
            <a:xfrm>
              <a:off x="1584" y="2928"/>
              <a:ext cx="0" cy="192"/>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9" name="Group 61"/>
          <p:cNvGrpSpPr>
            <a:grpSpLocks/>
          </p:cNvGrpSpPr>
          <p:nvPr/>
        </p:nvGrpSpPr>
        <p:grpSpPr bwMode="auto">
          <a:xfrm>
            <a:off x="5622925" y="4543425"/>
            <a:ext cx="2928938" cy="600075"/>
            <a:chOff x="3542" y="2928"/>
            <a:chExt cx="1845" cy="378"/>
          </a:xfrm>
        </p:grpSpPr>
        <p:sp>
          <p:nvSpPr>
            <p:cNvPr id="247835" name="Rectangle 20"/>
            <p:cNvSpPr>
              <a:spLocks noChangeArrowheads="1"/>
            </p:cNvSpPr>
            <p:nvPr/>
          </p:nvSpPr>
          <p:spPr bwMode="auto">
            <a:xfrm>
              <a:off x="3542" y="3127"/>
              <a:ext cx="1845" cy="179"/>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a:solidFill>
                    <a:srgbClr val="000000"/>
                  </a:solidFill>
                  <a:latin typeface="Helvetica" charset="0"/>
                </a:rPr>
                <a:t>SPO Conservation profiles of type 1:1</a:t>
              </a:r>
              <a:endParaRPr lang="en-GB" altLang="x-none" sz="1200" b="0">
                <a:solidFill>
                  <a:srgbClr val="000000"/>
                </a:solidFill>
                <a:latin typeface="Times New Roman" charset="0"/>
              </a:endParaRPr>
            </a:p>
          </p:txBody>
        </p:sp>
        <p:sp>
          <p:nvSpPr>
            <p:cNvPr id="247836" name="Line 45"/>
            <p:cNvSpPr>
              <a:spLocks noChangeShapeType="1"/>
            </p:cNvSpPr>
            <p:nvPr/>
          </p:nvSpPr>
          <p:spPr bwMode="auto">
            <a:xfrm>
              <a:off x="4368" y="2928"/>
              <a:ext cx="0" cy="192"/>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52" name="Group 63"/>
          <p:cNvGrpSpPr>
            <a:grpSpLocks/>
          </p:cNvGrpSpPr>
          <p:nvPr/>
        </p:nvGrpSpPr>
        <p:grpSpPr bwMode="auto">
          <a:xfrm>
            <a:off x="1600200" y="5153025"/>
            <a:ext cx="1938338" cy="619125"/>
            <a:chOff x="1008" y="3312"/>
            <a:chExt cx="1221" cy="390"/>
          </a:xfrm>
        </p:grpSpPr>
        <p:sp>
          <p:nvSpPr>
            <p:cNvPr id="247833" name="Rectangle 21"/>
            <p:cNvSpPr>
              <a:spLocks noChangeArrowheads="1"/>
            </p:cNvSpPr>
            <p:nvPr/>
          </p:nvSpPr>
          <p:spPr bwMode="auto">
            <a:xfrm>
              <a:off x="1008" y="3523"/>
              <a:ext cx="1221" cy="179"/>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a:solidFill>
                    <a:srgbClr val="000000"/>
                  </a:solidFill>
                  <a:latin typeface="Helvetica" charset="0"/>
                </a:rPr>
                <a:t>Detection of In-paralogs</a:t>
              </a:r>
              <a:endParaRPr lang="en-GB" altLang="x-none" sz="1200" b="0">
                <a:solidFill>
                  <a:srgbClr val="000000"/>
                </a:solidFill>
                <a:latin typeface="Times New Roman" charset="0"/>
              </a:endParaRPr>
            </a:p>
          </p:txBody>
        </p:sp>
        <p:sp>
          <p:nvSpPr>
            <p:cNvPr id="247834" name="Line 46"/>
            <p:cNvSpPr>
              <a:spLocks noChangeShapeType="1"/>
            </p:cNvSpPr>
            <p:nvPr/>
          </p:nvSpPr>
          <p:spPr bwMode="auto">
            <a:xfrm>
              <a:off x="1584" y="3312"/>
              <a:ext cx="0" cy="192"/>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55" name="Group 64"/>
          <p:cNvGrpSpPr>
            <a:grpSpLocks/>
          </p:cNvGrpSpPr>
          <p:nvPr/>
        </p:nvGrpSpPr>
        <p:grpSpPr bwMode="auto">
          <a:xfrm>
            <a:off x="198438" y="5153025"/>
            <a:ext cx="8716962" cy="1400175"/>
            <a:chOff x="125" y="3312"/>
            <a:chExt cx="5491" cy="882"/>
          </a:xfrm>
        </p:grpSpPr>
        <p:sp>
          <p:nvSpPr>
            <p:cNvPr id="247830" name="Rectangle 22"/>
            <p:cNvSpPr>
              <a:spLocks noChangeArrowheads="1"/>
            </p:cNvSpPr>
            <p:nvPr/>
          </p:nvSpPr>
          <p:spPr bwMode="auto">
            <a:xfrm>
              <a:off x="125" y="3888"/>
              <a:ext cx="5491" cy="306"/>
            </a:xfrm>
            <a:prstGeom prst="rect">
              <a:avLst/>
            </a:prstGeom>
            <a:noFill/>
            <a:ln w="2857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200">
                  <a:solidFill>
                    <a:srgbClr val="000000"/>
                  </a:solidFill>
                  <a:latin typeface="Helvetica" charset="0"/>
                </a:rPr>
                <a:t>Each protein described by: RBH class, paralogous class/singleton, in/out paralog tag (if any), SPO and corresponding conservation profile</a:t>
              </a:r>
            </a:p>
          </p:txBody>
        </p:sp>
        <p:sp>
          <p:nvSpPr>
            <p:cNvPr id="247831" name="Line 47"/>
            <p:cNvSpPr>
              <a:spLocks noChangeShapeType="1"/>
            </p:cNvSpPr>
            <p:nvPr/>
          </p:nvSpPr>
          <p:spPr bwMode="auto">
            <a:xfrm>
              <a:off x="1584" y="3696"/>
              <a:ext cx="1296" cy="192"/>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7832" name="Line 48"/>
            <p:cNvSpPr>
              <a:spLocks noChangeShapeType="1"/>
            </p:cNvSpPr>
            <p:nvPr/>
          </p:nvSpPr>
          <p:spPr bwMode="auto">
            <a:xfrm flipH="1">
              <a:off x="2880" y="3312"/>
              <a:ext cx="1488" cy="576"/>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247829" name="Text Box 65"/>
          <p:cNvSpPr txBox="1">
            <a:spLocks noChangeArrowheads="1"/>
          </p:cNvSpPr>
          <p:nvPr/>
        </p:nvSpPr>
        <p:spPr bwMode="auto">
          <a:xfrm>
            <a:off x="-76200" y="6553200"/>
            <a:ext cx="9296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400">
                <a:solidFill>
                  <a:srgbClr val="0717FF"/>
                </a:solidFill>
                <a:latin typeface="Helvetica" charset="0"/>
              </a:rPr>
              <a:t>Tekaia F &amp; Yeramian E (2012).Superpartitions: Detection and classification of orthologs. Gene; 492:199-211.</a:t>
            </a:r>
            <a:endParaRPr lang="en-GB" altLang="x-none" sz="1400">
              <a:solidFill>
                <a:srgbClr val="0717FF"/>
              </a:solidFill>
              <a:latin typeface="Verdan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anim calcmode="lin" valueType="num">
                                      <p:cBhvr>
                                        <p:cTn id="26" dur="500" fill="hold"/>
                                        <p:tgtEl>
                                          <p:spTgt spid="13"/>
                                        </p:tgtEl>
                                        <p:attrNameLst>
                                          <p:attrName>ppt_x</p:attrName>
                                        </p:attrNameLst>
                                      </p:cBhvr>
                                      <p:tavLst>
                                        <p:tav tm="0">
                                          <p:val>
                                            <p:strVal val="#ppt_x"/>
                                          </p:val>
                                        </p:tav>
                                        <p:tav tm="100000">
                                          <p:val>
                                            <p:strVal val="#ppt_x"/>
                                          </p:val>
                                        </p:tav>
                                      </p:tavLst>
                                    </p:anim>
                                    <p:anim calcmode="lin" valueType="num">
                                      <p:cBhvr>
                                        <p:cTn id="27" dur="500" fill="hold"/>
                                        <p:tgtEl>
                                          <p:spTgt spid="13"/>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7"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2500"/>
                            </p:stCondLst>
                            <p:childTnLst>
                              <p:par>
                                <p:cTn id="35" presetID="47"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3000"/>
                            </p:stCondLst>
                            <p:childTnLst>
                              <p:par>
                                <p:cTn id="41" presetID="47" presetClass="entr" presetSubtype="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anim calcmode="lin" valueType="num">
                                      <p:cBhvr>
                                        <p:cTn id="44" dur="500" fill="hold"/>
                                        <p:tgtEl>
                                          <p:spTgt spid="22"/>
                                        </p:tgtEl>
                                        <p:attrNameLst>
                                          <p:attrName>ppt_x</p:attrName>
                                        </p:attrNameLst>
                                      </p:cBhvr>
                                      <p:tavLst>
                                        <p:tav tm="0">
                                          <p:val>
                                            <p:strVal val="#ppt_x"/>
                                          </p:val>
                                        </p:tav>
                                        <p:tav tm="100000">
                                          <p:val>
                                            <p:strVal val="#ppt_x"/>
                                          </p:val>
                                        </p:tav>
                                      </p:tavLst>
                                    </p:anim>
                                    <p:anim calcmode="lin" valueType="num">
                                      <p:cBhvr>
                                        <p:cTn id="4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7" presetClass="entr" presetSubtype="0"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anim calcmode="lin" valueType="num">
                                      <p:cBhvr>
                                        <p:cTn id="51" dur="500" fill="hold"/>
                                        <p:tgtEl>
                                          <p:spTgt spid="36"/>
                                        </p:tgtEl>
                                        <p:attrNameLst>
                                          <p:attrName>ppt_x</p:attrName>
                                        </p:attrNameLst>
                                      </p:cBhvr>
                                      <p:tavLst>
                                        <p:tav tm="0">
                                          <p:val>
                                            <p:strVal val="#ppt_x"/>
                                          </p:val>
                                        </p:tav>
                                        <p:tav tm="100000">
                                          <p:val>
                                            <p:strVal val="#ppt_x"/>
                                          </p:val>
                                        </p:tav>
                                      </p:tavLst>
                                    </p:anim>
                                    <p:anim calcmode="lin" valueType="num">
                                      <p:cBhvr>
                                        <p:cTn id="52" dur="500" fill="hold"/>
                                        <p:tgtEl>
                                          <p:spTgt spid="36"/>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500"/>
                            </p:stCondLst>
                            <p:childTnLst>
                              <p:par>
                                <p:cTn id="54" presetID="47"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anim calcmode="lin" valueType="num">
                                      <p:cBhvr>
                                        <p:cTn id="57" dur="500" fill="hold"/>
                                        <p:tgtEl>
                                          <p:spTgt spid="4"/>
                                        </p:tgtEl>
                                        <p:attrNameLst>
                                          <p:attrName>ppt_x</p:attrName>
                                        </p:attrNameLst>
                                      </p:cBhvr>
                                      <p:tavLst>
                                        <p:tav tm="0">
                                          <p:val>
                                            <p:strVal val="#ppt_x"/>
                                          </p:val>
                                        </p:tav>
                                        <p:tav tm="100000">
                                          <p:val>
                                            <p:strVal val="#ppt_x"/>
                                          </p:val>
                                        </p:tav>
                                      </p:tavLst>
                                    </p:anim>
                                    <p:anim calcmode="lin" valueType="num">
                                      <p:cBhvr>
                                        <p:cTn id="58" dur="500" fill="hold"/>
                                        <p:tgtEl>
                                          <p:spTgt spid="4"/>
                                        </p:tgtEl>
                                        <p:attrNameLst>
                                          <p:attrName>ppt_y</p:attrName>
                                        </p:attrNameLst>
                                      </p:cBhvr>
                                      <p:tavLst>
                                        <p:tav tm="0">
                                          <p:val>
                                            <p:strVal val="#ppt_y-.1"/>
                                          </p:val>
                                        </p:tav>
                                        <p:tav tm="100000">
                                          <p:val>
                                            <p:strVal val="#ppt_y"/>
                                          </p:val>
                                        </p:tav>
                                      </p:tavLst>
                                    </p:anim>
                                  </p:childTnLst>
                                </p:cTn>
                              </p:par>
                            </p:childTnLst>
                          </p:cTn>
                        </p:par>
                        <p:par>
                          <p:cTn id="59" fill="hold" nodeType="afterGroup">
                            <p:stCondLst>
                              <p:cond delay="1000"/>
                            </p:stCondLst>
                            <p:childTnLst>
                              <p:par>
                                <p:cTn id="60" presetID="47"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anim calcmode="lin" valueType="num">
                                      <p:cBhvr>
                                        <p:cTn id="63" dur="500" fill="hold"/>
                                        <p:tgtEl>
                                          <p:spTgt spid="27"/>
                                        </p:tgtEl>
                                        <p:attrNameLst>
                                          <p:attrName>ppt_x</p:attrName>
                                        </p:attrNameLst>
                                      </p:cBhvr>
                                      <p:tavLst>
                                        <p:tav tm="0">
                                          <p:val>
                                            <p:strVal val="#ppt_x"/>
                                          </p:val>
                                        </p:tav>
                                        <p:tav tm="100000">
                                          <p:val>
                                            <p:strVal val="#ppt_x"/>
                                          </p:val>
                                        </p:tav>
                                      </p:tavLst>
                                    </p:anim>
                                    <p:anim calcmode="lin" valueType="num">
                                      <p:cBhvr>
                                        <p:cTn id="64" dur="500" fill="hold"/>
                                        <p:tgtEl>
                                          <p:spTgt spid="27"/>
                                        </p:tgtEl>
                                        <p:attrNameLst>
                                          <p:attrName>ppt_y</p:attrName>
                                        </p:attrNameLst>
                                      </p:cBhvr>
                                      <p:tavLst>
                                        <p:tav tm="0">
                                          <p:val>
                                            <p:strVal val="#ppt_y-.1"/>
                                          </p:val>
                                        </p:tav>
                                        <p:tav tm="100000">
                                          <p:val>
                                            <p:strVal val="#ppt_y"/>
                                          </p:val>
                                        </p:tav>
                                      </p:tavLst>
                                    </p:anim>
                                  </p:childTnLst>
                                </p:cTn>
                              </p:par>
                            </p:childTnLst>
                          </p:cTn>
                        </p:par>
                        <p:par>
                          <p:cTn id="65" fill="hold" nodeType="afterGroup">
                            <p:stCondLst>
                              <p:cond delay="1500"/>
                            </p:stCondLst>
                            <p:childTnLst>
                              <p:par>
                                <p:cTn id="66" presetID="47" presetClass="entr" presetSubtype="0"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anim calcmode="lin" valueType="num">
                                      <p:cBhvr>
                                        <p:cTn id="69" dur="500" fill="hold"/>
                                        <p:tgtEl>
                                          <p:spTgt spid="30"/>
                                        </p:tgtEl>
                                        <p:attrNameLst>
                                          <p:attrName>ppt_x</p:attrName>
                                        </p:attrNameLst>
                                      </p:cBhvr>
                                      <p:tavLst>
                                        <p:tav tm="0">
                                          <p:val>
                                            <p:strVal val="#ppt_x"/>
                                          </p:val>
                                        </p:tav>
                                        <p:tav tm="100000">
                                          <p:val>
                                            <p:strVal val="#ppt_x"/>
                                          </p:val>
                                        </p:tav>
                                      </p:tavLst>
                                    </p:anim>
                                    <p:anim calcmode="lin" valueType="num">
                                      <p:cBhvr>
                                        <p:cTn id="70" dur="500" fill="hold"/>
                                        <p:tgtEl>
                                          <p:spTgt spid="30"/>
                                        </p:tgtEl>
                                        <p:attrNameLst>
                                          <p:attrName>ppt_y</p:attrName>
                                        </p:attrNameLst>
                                      </p:cBhvr>
                                      <p:tavLst>
                                        <p:tav tm="0">
                                          <p:val>
                                            <p:strVal val="#ppt_y-.1"/>
                                          </p:val>
                                        </p:tav>
                                        <p:tav tm="100000">
                                          <p:val>
                                            <p:strVal val="#ppt_y"/>
                                          </p:val>
                                        </p:tav>
                                      </p:tavLst>
                                    </p:anim>
                                  </p:childTnLst>
                                </p:cTn>
                              </p:par>
                            </p:childTnLst>
                          </p:cTn>
                        </p:par>
                        <p:par>
                          <p:cTn id="71" fill="hold" nodeType="afterGroup">
                            <p:stCondLst>
                              <p:cond delay="2000"/>
                            </p:stCondLst>
                            <p:childTnLst>
                              <p:par>
                                <p:cTn id="72" presetID="47" presetClass="entr" presetSubtype="0" fill="hold"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anim calcmode="lin" valueType="num">
                                      <p:cBhvr>
                                        <p:cTn id="75" dur="500" fill="hold"/>
                                        <p:tgtEl>
                                          <p:spTgt spid="33"/>
                                        </p:tgtEl>
                                        <p:attrNameLst>
                                          <p:attrName>ppt_x</p:attrName>
                                        </p:attrNameLst>
                                      </p:cBhvr>
                                      <p:tavLst>
                                        <p:tav tm="0">
                                          <p:val>
                                            <p:strVal val="#ppt_x"/>
                                          </p:val>
                                        </p:tav>
                                        <p:tav tm="100000">
                                          <p:val>
                                            <p:strVal val="#ppt_x"/>
                                          </p:val>
                                        </p:tav>
                                      </p:tavLst>
                                    </p:anim>
                                    <p:anim calcmode="lin" valueType="num">
                                      <p:cBhvr>
                                        <p:cTn id="76"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anim calcmode="lin" valueType="num">
                                      <p:cBhvr>
                                        <p:cTn id="82" dur="500" fill="hold"/>
                                        <p:tgtEl>
                                          <p:spTgt spid="26"/>
                                        </p:tgtEl>
                                        <p:attrNameLst>
                                          <p:attrName>ppt_x</p:attrName>
                                        </p:attrNameLst>
                                      </p:cBhvr>
                                      <p:tavLst>
                                        <p:tav tm="0">
                                          <p:val>
                                            <p:strVal val="#ppt_x"/>
                                          </p:val>
                                        </p:tav>
                                        <p:tav tm="100000">
                                          <p:val>
                                            <p:strVal val="#ppt_x"/>
                                          </p:val>
                                        </p:tav>
                                      </p:tavLst>
                                    </p:anim>
                                    <p:anim calcmode="lin" valueType="num">
                                      <p:cBhvr>
                                        <p:cTn id="83" dur="500" fill="hold"/>
                                        <p:tgtEl>
                                          <p:spTgt spid="26"/>
                                        </p:tgtEl>
                                        <p:attrNameLst>
                                          <p:attrName>ppt_y</p:attrName>
                                        </p:attrNameLst>
                                      </p:cBhvr>
                                      <p:tavLst>
                                        <p:tav tm="0">
                                          <p:val>
                                            <p:strVal val="#ppt_y+.1"/>
                                          </p:val>
                                        </p:tav>
                                        <p:tav tm="100000">
                                          <p:val>
                                            <p:strVal val="#ppt_y"/>
                                          </p:val>
                                        </p:tav>
                                      </p:tavLst>
                                    </p:anim>
                                  </p:childTnLst>
                                </p:cTn>
                              </p:par>
                            </p:childTnLst>
                          </p:cTn>
                        </p:par>
                        <p:par>
                          <p:cTn id="84" fill="hold" nodeType="afterGroup">
                            <p:stCondLst>
                              <p:cond delay="500"/>
                            </p:stCondLst>
                            <p:childTnLst>
                              <p:par>
                                <p:cTn id="85" presetID="47" presetClass="entr" presetSubtype="0"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childTnLst>
                          </p:cTn>
                        </p:par>
                        <p:par>
                          <p:cTn id="90" fill="hold" nodeType="afterGroup">
                            <p:stCondLst>
                              <p:cond delay="1000"/>
                            </p:stCondLst>
                            <p:childTnLst>
                              <p:par>
                                <p:cTn id="91" presetID="47"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anim calcmode="lin" valueType="num">
                                      <p:cBhvr>
                                        <p:cTn id="94" dur="500" fill="hold"/>
                                        <p:tgtEl>
                                          <p:spTgt spid="42"/>
                                        </p:tgtEl>
                                        <p:attrNameLst>
                                          <p:attrName>ppt_x</p:attrName>
                                        </p:attrNameLst>
                                      </p:cBhvr>
                                      <p:tavLst>
                                        <p:tav tm="0">
                                          <p:val>
                                            <p:strVal val="#ppt_x"/>
                                          </p:val>
                                        </p:tav>
                                        <p:tav tm="100000">
                                          <p:val>
                                            <p:strVal val="#ppt_x"/>
                                          </p:val>
                                        </p:tav>
                                      </p:tavLst>
                                    </p:anim>
                                    <p:anim calcmode="lin" valueType="num">
                                      <p:cBhvr>
                                        <p:cTn id="95"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47" presetClass="entr" presetSubtype="0" fill="hold"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500"/>
                                        <p:tgtEl>
                                          <p:spTgt spid="49"/>
                                        </p:tgtEl>
                                      </p:cBhvr>
                                    </p:animEffect>
                                    <p:anim calcmode="lin" valueType="num">
                                      <p:cBhvr>
                                        <p:cTn id="101" dur="500" fill="hold"/>
                                        <p:tgtEl>
                                          <p:spTgt spid="49"/>
                                        </p:tgtEl>
                                        <p:attrNameLst>
                                          <p:attrName>ppt_x</p:attrName>
                                        </p:attrNameLst>
                                      </p:cBhvr>
                                      <p:tavLst>
                                        <p:tav tm="0">
                                          <p:val>
                                            <p:strVal val="#ppt_x"/>
                                          </p:val>
                                        </p:tav>
                                        <p:tav tm="100000">
                                          <p:val>
                                            <p:strVal val="#ppt_x"/>
                                          </p:val>
                                        </p:tav>
                                      </p:tavLst>
                                    </p:anim>
                                    <p:anim calcmode="lin" valueType="num">
                                      <p:cBhvr>
                                        <p:cTn id="102" dur="500" fill="hold"/>
                                        <p:tgtEl>
                                          <p:spTgt spid="49"/>
                                        </p:tgtEl>
                                        <p:attrNameLst>
                                          <p:attrName>ppt_y</p:attrName>
                                        </p:attrNameLst>
                                      </p:cBhvr>
                                      <p:tavLst>
                                        <p:tav tm="0">
                                          <p:val>
                                            <p:strVal val="#ppt_y-.1"/>
                                          </p:val>
                                        </p:tav>
                                        <p:tav tm="100000">
                                          <p:val>
                                            <p:strVal val="#ppt_y"/>
                                          </p:val>
                                        </p:tav>
                                      </p:tavLst>
                                    </p:anim>
                                  </p:childTnLst>
                                </p:cTn>
                              </p:par>
                            </p:childTnLst>
                          </p:cTn>
                        </p:par>
                        <p:par>
                          <p:cTn id="103" fill="hold" nodeType="afterGroup">
                            <p:stCondLst>
                              <p:cond delay="500"/>
                            </p:stCondLst>
                            <p:childTnLst>
                              <p:par>
                                <p:cTn id="104" presetID="47" presetClass="entr" presetSubtype="0" fill="hold" nodeType="after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1"/>
                                          </p:val>
                                        </p:tav>
                                        <p:tav tm="100000">
                                          <p:val>
                                            <p:strVal val="#ppt_y"/>
                                          </p:val>
                                        </p:tav>
                                      </p:tavLst>
                                    </p:anim>
                                  </p:childTnLst>
                                </p:cTn>
                              </p:par>
                            </p:childTnLst>
                          </p:cTn>
                        </p:par>
                        <p:par>
                          <p:cTn id="109" fill="hold" nodeType="afterGroup">
                            <p:stCondLst>
                              <p:cond delay="1000"/>
                            </p:stCondLst>
                            <p:childTnLst>
                              <p:par>
                                <p:cTn id="110" presetID="47" presetClass="entr" presetSubtype="0" fill="hold" nodeType="after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anim calcmode="lin" valueType="num">
                                      <p:cBhvr>
                                        <p:cTn id="113" dur="500" fill="hold"/>
                                        <p:tgtEl>
                                          <p:spTgt spid="52"/>
                                        </p:tgtEl>
                                        <p:attrNameLst>
                                          <p:attrName>ppt_x</p:attrName>
                                        </p:attrNameLst>
                                      </p:cBhvr>
                                      <p:tavLst>
                                        <p:tav tm="0">
                                          <p:val>
                                            <p:strVal val="#ppt_x"/>
                                          </p:val>
                                        </p:tav>
                                        <p:tav tm="100000">
                                          <p:val>
                                            <p:strVal val="#ppt_x"/>
                                          </p:val>
                                        </p:tav>
                                      </p:tavLst>
                                    </p:anim>
                                    <p:anim calcmode="lin" valueType="num">
                                      <p:cBhvr>
                                        <p:cTn id="114" dur="500" fill="hold"/>
                                        <p:tgtEl>
                                          <p:spTgt spid="52"/>
                                        </p:tgtEl>
                                        <p:attrNameLst>
                                          <p:attrName>ppt_y</p:attrName>
                                        </p:attrNameLst>
                                      </p:cBhvr>
                                      <p:tavLst>
                                        <p:tav tm="0">
                                          <p:val>
                                            <p:strVal val="#ppt_y-.1"/>
                                          </p:val>
                                        </p:tav>
                                        <p:tav tm="100000">
                                          <p:val>
                                            <p:strVal val="#ppt_y"/>
                                          </p:val>
                                        </p:tav>
                                      </p:tavLst>
                                    </p:anim>
                                  </p:childTnLst>
                                </p:cTn>
                              </p:par>
                            </p:childTnLst>
                          </p:cTn>
                        </p:par>
                        <p:par>
                          <p:cTn id="115" fill="hold" nodeType="afterGroup">
                            <p:stCondLst>
                              <p:cond delay="1500"/>
                            </p:stCondLst>
                            <p:childTnLst>
                              <p:par>
                                <p:cTn id="116" presetID="47" presetClass="entr" presetSubtype="0" fill="hold" nodeType="afterEffect">
                                  <p:stCondLst>
                                    <p:cond delay="0"/>
                                  </p:stCondLst>
                                  <p:childTnLst>
                                    <p:set>
                                      <p:cBhvr>
                                        <p:cTn id="117" dur="1" fill="hold">
                                          <p:stCondLst>
                                            <p:cond delay="0"/>
                                          </p:stCondLst>
                                        </p:cTn>
                                        <p:tgtEl>
                                          <p:spTgt spid="55"/>
                                        </p:tgtEl>
                                        <p:attrNameLst>
                                          <p:attrName>style.visibility</p:attrName>
                                        </p:attrNameLst>
                                      </p:cBhvr>
                                      <p:to>
                                        <p:strVal val="visible"/>
                                      </p:to>
                                    </p:set>
                                    <p:animEffect transition="in" filter="fade">
                                      <p:cBhvr>
                                        <p:cTn id="118" dur="500"/>
                                        <p:tgtEl>
                                          <p:spTgt spid="55"/>
                                        </p:tgtEl>
                                      </p:cBhvr>
                                    </p:animEffect>
                                    <p:anim calcmode="lin" valueType="num">
                                      <p:cBhvr>
                                        <p:cTn id="119" dur="500" fill="hold"/>
                                        <p:tgtEl>
                                          <p:spTgt spid="55"/>
                                        </p:tgtEl>
                                        <p:attrNameLst>
                                          <p:attrName>ppt_x</p:attrName>
                                        </p:attrNameLst>
                                      </p:cBhvr>
                                      <p:tavLst>
                                        <p:tav tm="0">
                                          <p:val>
                                            <p:strVal val="#ppt_x"/>
                                          </p:val>
                                        </p:tav>
                                        <p:tav tm="100000">
                                          <p:val>
                                            <p:strVal val="#ppt_x"/>
                                          </p:val>
                                        </p:tav>
                                      </p:tavLst>
                                    </p:anim>
                                    <p:anim calcmode="lin" valueType="num">
                                      <p:cBhvr>
                                        <p:cTn id="120"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181600" y="3581400"/>
            <a:ext cx="2667000" cy="1295400"/>
            <a:chOff x="3360" y="3456"/>
            <a:chExt cx="1680" cy="816"/>
          </a:xfrm>
        </p:grpSpPr>
        <p:grpSp>
          <p:nvGrpSpPr>
            <p:cNvPr id="249923" name="Group 5"/>
            <p:cNvGrpSpPr>
              <a:grpSpLocks/>
            </p:cNvGrpSpPr>
            <p:nvPr/>
          </p:nvGrpSpPr>
          <p:grpSpPr bwMode="auto">
            <a:xfrm>
              <a:off x="3360" y="3456"/>
              <a:ext cx="1680" cy="576"/>
              <a:chOff x="3360" y="3456"/>
              <a:chExt cx="1680" cy="576"/>
            </a:xfrm>
          </p:grpSpPr>
          <p:sp>
            <p:nvSpPr>
              <p:cNvPr id="249925" name="Rectangle 6"/>
              <p:cNvSpPr>
                <a:spLocks noChangeArrowheads="1"/>
              </p:cNvSpPr>
              <p:nvPr/>
            </p:nvSpPr>
            <p:spPr bwMode="auto">
              <a:xfrm>
                <a:off x="3360" y="3456"/>
                <a:ext cx="1680" cy="5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49926" name="Oval 7"/>
              <p:cNvSpPr>
                <a:spLocks noChangeArrowheads="1"/>
              </p:cNvSpPr>
              <p:nvPr/>
            </p:nvSpPr>
            <p:spPr bwMode="auto">
              <a:xfrm>
                <a:off x="3456" y="3504"/>
                <a:ext cx="192" cy="192"/>
              </a:xfrm>
              <a:prstGeom prst="ellipse">
                <a:avLst/>
              </a:prstGeom>
              <a:solidFill>
                <a:srgbClr val="FF80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s11</a:t>
                </a:r>
                <a:endParaRPr lang="en-GB" altLang="x-none" sz="2400" b="0"/>
              </a:p>
            </p:txBody>
          </p:sp>
          <p:sp>
            <p:nvSpPr>
              <p:cNvPr id="249927" name="Oval 8"/>
              <p:cNvSpPr>
                <a:spLocks noChangeArrowheads="1"/>
              </p:cNvSpPr>
              <p:nvPr/>
            </p:nvSpPr>
            <p:spPr bwMode="auto">
              <a:xfrm>
                <a:off x="3456" y="3792"/>
                <a:ext cx="192" cy="192"/>
              </a:xfrm>
              <a:prstGeom prst="ellipse">
                <a:avLst/>
              </a:prstGeom>
              <a:solidFill>
                <a:srgbClr val="FF80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s12</a:t>
                </a:r>
                <a:endParaRPr lang="en-GB" altLang="x-none" sz="2400" b="0"/>
              </a:p>
            </p:txBody>
          </p:sp>
          <p:sp>
            <p:nvSpPr>
              <p:cNvPr id="249928" name="Oval 9"/>
              <p:cNvSpPr>
                <a:spLocks noChangeArrowheads="1"/>
              </p:cNvSpPr>
              <p:nvPr/>
            </p:nvSpPr>
            <p:spPr bwMode="auto">
              <a:xfrm>
                <a:off x="3792" y="3504"/>
                <a:ext cx="192" cy="192"/>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s21</a:t>
                </a:r>
                <a:endParaRPr lang="en-GB" altLang="x-none" sz="2400" b="0"/>
              </a:p>
            </p:txBody>
          </p:sp>
          <p:sp>
            <p:nvSpPr>
              <p:cNvPr id="249929" name="Oval 10"/>
              <p:cNvSpPr>
                <a:spLocks noChangeArrowheads="1"/>
              </p:cNvSpPr>
              <p:nvPr/>
            </p:nvSpPr>
            <p:spPr bwMode="auto">
              <a:xfrm>
                <a:off x="3792" y="3792"/>
                <a:ext cx="192" cy="192"/>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s22</a:t>
                </a:r>
                <a:endParaRPr lang="en-GB" altLang="x-none" sz="2400" b="0"/>
              </a:p>
            </p:txBody>
          </p:sp>
          <p:sp>
            <p:nvSpPr>
              <p:cNvPr id="249930" name="Oval 11"/>
              <p:cNvSpPr>
                <a:spLocks noChangeArrowheads="1"/>
              </p:cNvSpPr>
              <p:nvPr/>
            </p:nvSpPr>
            <p:spPr bwMode="auto">
              <a:xfrm>
                <a:off x="4080" y="3504"/>
                <a:ext cx="192" cy="192"/>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s31</a:t>
                </a:r>
                <a:endParaRPr lang="en-GB" altLang="x-none" sz="2400" b="0"/>
              </a:p>
            </p:txBody>
          </p:sp>
          <p:sp>
            <p:nvSpPr>
              <p:cNvPr id="249931" name="Oval 12"/>
              <p:cNvSpPr>
                <a:spLocks noChangeArrowheads="1"/>
              </p:cNvSpPr>
              <p:nvPr/>
            </p:nvSpPr>
            <p:spPr bwMode="auto">
              <a:xfrm>
                <a:off x="4080" y="3792"/>
                <a:ext cx="192" cy="192"/>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s32</a:t>
                </a:r>
                <a:endParaRPr lang="en-GB" altLang="x-none" sz="2400" b="0"/>
              </a:p>
            </p:txBody>
          </p:sp>
          <p:sp>
            <p:nvSpPr>
              <p:cNvPr id="249932" name="Oval 13"/>
              <p:cNvSpPr>
                <a:spLocks noChangeArrowheads="1"/>
              </p:cNvSpPr>
              <p:nvPr/>
            </p:nvSpPr>
            <p:spPr bwMode="auto">
              <a:xfrm>
                <a:off x="4368" y="3504"/>
                <a:ext cx="192" cy="192"/>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s41</a:t>
                </a:r>
                <a:endParaRPr lang="en-GB" altLang="x-none" sz="2400" b="0"/>
              </a:p>
            </p:txBody>
          </p:sp>
          <p:sp>
            <p:nvSpPr>
              <p:cNvPr id="249933" name="Oval 14"/>
              <p:cNvSpPr>
                <a:spLocks noChangeArrowheads="1"/>
              </p:cNvSpPr>
              <p:nvPr/>
            </p:nvSpPr>
            <p:spPr bwMode="auto">
              <a:xfrm>
                <a:off x="4368" y="3792"/>
                <a:ext cx="192" cy="192"/>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s42</a:t>
                </a:r>
                <a:endParaRPr lang="en-GB" altLang="x-none" sz="2400" b="0"/>
              </a:p>
            </p:txBody>
          </p:sp>
          <p:sp>
            <p:nvSpPr>
              <p:cNvPr id="249934" name="Oval 15"/>
              <p:cNvSpPr>
                <a:spLocks noChangeArrowheads="1"/>
              </p:cNvSpPr>
              <p:nvPr/>
            </p:nvSpPr>
            <p:spPr bwMode="auto">
              <a:xfrm>
                <a:off x="4704" y="3504"/>
                <a:ext cx="192" cy="192"/>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s51</a:t>
                </a:r>
                <a:endParaRPr lang="en-GB" altLang="x-none" sz="2400" b="0"/>
              </a:p>
            </p:txBody>
          </p:sp>
          <p:sp>
            <p:nvSpPr>
              <p:cNvPr id="249935" name="Oval 16"/>
              <p:cNvSpPr>
                <a:spLocks noChangeArrowheads="1"/>
              </p:cNvSpPr>
              <p:nvPr/>
            </p:nvSpPr>
            <p:spPr bwMode="auto">
              <a:xfrm>
                <a:off x="4704" y="3792"/>
                <a:ext cx="192" cy="192"/>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s52</a:t>
                </a:r>
                <a:endParaRPr lang="en-GB" altLang="x-none" sz="2400" b="0"/>
              </a:p>
            </p:txBody>
          </p:sp>
        </p:grpSp>
        <p:sp>
          <p:nvSpPr>
            <p:cNvPr id="249924" name="Text Box 17"/>
            <p:cNvSpPr txBox="1">
              <a:spLocks noChangeArrowheads="1"/>
            </p:cNvSpPr>
            <p:nvPr/>
          </p:nvSpPr>
          <p:spPr bwMode="auto">
            <a:xfrm>
              <a:off x="3936" y="4080"/>
              <a:ext cx="624" cy="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t>SPO10.1</a:t>
              </a:r>
              <a:endParaRPr lang="en-GB" altLang="x-none" sz="2400" b="0"/>
            </a:p>
          </p:txBody>
        </p:sp>
      </p:grpSp>
      <p:grpSp>
        <p:nvGrpSpPr>
          <p:cNvPr id="16" name="Group 82"/>
          <p:cNvGrpSpPr>
            <a:grpSpLocks/>
          </p:cNvGrpSpPr>
          <p:nvPr/>
        </p:nvGrpSpPr>
        <p:grpSpPr bwMode="auto">
          <a:xfrm>
            <a:off x="5181600" y="1295400"/>
            <a:ext cx="3733800" cy="457200"/>
            <a:chOff x="3264" y="816"/>
            <a:chExt cx="2352" cy="288"/>
          </a:xfrm>
        </p:grpSpPr>
        <p:grpSp>
          <p:nvGrpSpPr>
            <p:cNvPr id="249915" name="Group 81"/>
            <p:cNvGrpSpPr>
              <a:grpSpLocks/>
            </p:cNvGrpSpPr>
            <p:nvPr/>
          </p:nvGrpSpPr>
          <p:grpSpPr bwMode="auto">
            <a:xfrm>
              <a:off x="3264" y="816"/>
              <a:ext cx="1632" cy="288"/>
              <a:chOff x="3264" y="816"/>
              <a:chExt cx="1632" cy="288"/>
            </a:xfrm>
          </p:grpSpPr>
          <p:sp>
            <p:nvSpPr>
              <p:cNvPr id="249917" name="Oval 20"/>
              <p:cNvSpPr>
                <a:spLocks noChangeArrowheads="1"/>
              </p:cNvSpPr>
              <p:nvPr/>
            </p:nvSpPr>
            <p:spPr bwMode="auto">
              <a:xfrm>
                <a:off x="3360" y="864"/>
                <a:ext cx="192" cy="192"/>
              </a:xfrm>
              <a:prstGeom prst="ellipse">
                <a:avLst/>
              </a:prstGeom>
              <a:solidFill>
                <a:srgbClr val="FF80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s11</a:t>
                </a:r>
                <a:endParaRPr lang="en-GB" altLang="x-none" sz="2400" b="0"/>
              </a:p>
            </p:txBody>
          </p:sp>
          <p:sp>
            <p:nvSpPr>
              <p:cNvPr id="249918" name="Oval 21"/>
              <p:cNvSpPr>
                <a:spLocks noChangeArrowheads="1"/>
              </p:cNvSpPr>
              <p:nvPr/>
            </p:nvSpPr>
            <p:spPr bwMode="auto">
              <a:xfrm>
                <a:off x="3648" y="864"/>
                <a:ext cx="192" cy="192"/>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s21</a:t>
                </a:r>
                <a:endParaRPr lang="en-GB" altLang="x-none" sz="2400" b="0"/>
              </a:p>
            </p:txBody>
          </p:sp>
          <p:sp>
            <p:nvSpPr>
              <p:cNvPr id="249919" name="Rectangle 22"/>
              <p:cNvSpPr>
                <a:spLocks noChangeArrowheads="1"/>
              </p:cNvSpPr>
              <p:nvPr/>
            </p:nvSpPr>
            <p:spPr bwMode="auto">
              <a:xfrm>
                <a:off x="3264" y="816"/>
                <a:ext cx="1632" cy="2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49920" name="Oval 23"/>
              <p:cNvSpPr>
                <a:spLocks noChangeArrowheads="1"/>
              </p:cNvSpPr>
              <p:nvPr/>
            </p:nvSpPr>
            <p:spPr bwMode="auto">
              <a:xfrm>
                <a:off x="3984" y="864"/>
                <a:ext cx="192" cy="192"/>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s31</a:t>
                </a:r>
                <a:endParaRPr lang="en-GB" altLang="x-none" sz="2400" b="0"/>
              </a:p>
            </p:txBody>
          </p:sp>
          <p:sp>
            <p:nvSpPr>
              <p:cNvPr id="249921" name="Oval 24"/>
              <p:cNvSpPr>
                <a:spLocks noChangeArrowheads="1"/>
              </p:cNvSpPr>
              <p:nvPr/>
            </p:nvSpPr>
            <p:spPr bwMode="auto">
              <a:xfrm>
                <a:off x="4272" y="864"/>
                <a:ext cx="192" cy="192"/>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s41</a:t>
                </a:r>
                <a:endParaRPr lang="en-GB" altLang="x-none" sz="2400" b="0"/>
              </a:p>
            </p:txBody>
          </p:sp>
          <p:sp>
            <p:nvSpPr>
              <p:cNvPr id="249922" name="Oval 25"/>
              <p:cNvSpPr>
                <a:spLocks noChangeArrowheads="1"/>
              </p:cNvSpPr>
              <p:nvPr/>
            </p:nvSpPr>
            <p:spPr bwMode="auto">
              <a:xfrm>
                <a:off x="4608" y="864"/>
                <a:ext cx="192" cy="192"/>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s51</a:t>
                </a:r>
                <a:endParaRPr lang="en-GB" altLang="x-none" sz="2400" b="0"/>
              </a:p>
            </p:txBody>
          </p:sp>
        </p:grpSp>
        <p:sp>
          <p:nvSpPr>
            <p:cNvPr id="249916" name="Text Box 33"/>
            <p:cNvSpPr txBox="1">
              <a:spLocks noChangeArrowheads="1"/>
            </p:cNvSpPr>
            <p:nvPr/>
          </p:nvSpPr>
          <p:spPr bwMode="auto">
            <a:xfrm>
              <a:off x="4944" y="844"/>
              <a:ext cx="672"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FF0000"/>
                  </a:solidFill>
                </a:rPr>
                <a:t>P</a:t>
              </a:r>
              <a:r>
                <a:rPr lang="en-GB" altLang="x-none" sz="1600" baseline="-25000">
                  <a:solidFill>
                    <a:srgbClr val="FF0000"/>
                  </a:solidFill>
                </a:rPr>
                <a:t>RBH</a:t>
              </a:r>
              <a:r>
                <a:rPr lang="en-GB" altLang="x-none" sz="1600">
                  <a:solidFill>
                    <a:srgbClr val="FF0000"/>
                  </a:solidFill>
                </a:rPr>
                <a:t>5.1</a:t>
              </a:r>
              <a:endParaRPr lang="en-GB" altLang="x-none" sz="2400">
                <a:solidFill>
                  <a:srgbClr val="FF0000"/>
                </a:solidFill>
              </a:endParaRPr>
            </a:p>
          </p:txBody>
        </p:sp>
      </p:grpSp>
      <p:grpSp>
        <p:nvGrpSpPr>
          <p:cNvPr id="25" name="Group 85"/>
          <p:cNvGrpSpPr>
            <a:grpSpLocks/>
          </p:cNvGrpSpPr>
          <p:nvPr/>
        </p:nvGrpSpPr>
        <p:grpSpPr bwMode="auto">
          <a:xfrm>
            <a:off x="5181600" y="1828800"/>
            <a:ext cx="3733800" cy="457200"/>
            <a:chOff x="3264" y="1152"/>
            <a:chExt cx="2352" cy="288"/>
          </a:xfrm>
        </p:grpSpPr>
        <p:grpSp>
          <p:nvGrpSpPr>
            <p:cNvPr id="249909" name="Group 84"/>
            <p:cNvGrpSpPr>
              <a:grpSpLocks/>
            </p:cNvGrpSpPr>
            <p:nvPr/>
          </p:nvGrpSpPr>
          <p:grpSpPr bwMode="auto">
            <a:xfrm>
              <a:off x="3264" y="1152"/>
              <a:ext cx="1008" cy="288"/>
              <a:chOff x="3264" y="1152"/>
              <a:chExt cx="1008" cy="288"/>
            </a:xfrm>
          </p:grpSpPr>
          <p:sp>
            <p:nvSpPr>
              <p:cNvPr id="249911" name="Rectangle 26"/>
              <p:cNvSpPr>
                <a:spLocks noChangeArrowheads="1"/>
              </p:cNvSpPr>
              <p:nvPr/>
            </p:nvSpPr>
            <p:spPr bwMode="auto">
              <a:xfrm>
                <a:off x="3264" y="1152"/>
                <a:ext cx="1008" cy="2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49912" name="Oval 27"/>
              <p:cNvSpPr>
                <a:spLocks noChangeArrowheads="1"/>
              </p:cNvSpPr>
              <p:nvPr/>
            </p:nvSpPr>
            <p:spPr bwMode="auto">
              <a:xfrm>
                <a:off x="3360" y="1200"/>
                <a:ext cx="192" cy="192"/>
              </a:xfrm>
              <a:prstGeom prst="ellipse">
                <a:avLst/>
              </a:prstGeom>
              <a:solidFill>
                <a:srgbClr val="FF80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s12</a:t>
                </a:r>
                <a:endParaRPr lang="en-GB" altLang="x-none" sz="2400" b="0"/>
              </a:p>
            </p:txBody>
          </p:sp>
          <p:sp>
            <p:nvSpPr>
              <p:cNvPr id="249913" name="Oval 28"/>
              <p:cNvSpPr>
                <a:spLocks noChangeArrowheads="1"/>
              </p:cNvSpPr>
              <p:nvPr/>
            </p:nvSpPr>
            <p:spPr bwMode="auto">
              <a:xfrm>
                <a:off x="3648" y="1200"/>
                <a:ext cx="192" cy="192"/>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s52</a:t>
                </a:r>
                <a:endParaRPr lang="en-GB" altLang="x-none" sz="2400" b="0"/>
              </a:p>
            </p:txBody>
          </p:sp>
          <p:sp>
            <p:nvSpPr>
              <p:cNvPr id="249914" name="Oval 29"/>
              <p:cNvSpPr>
                <a:spLocks noChangeArrowheads="1"/>
              </p:cNvSpPr>
              <p:nvPr/>
            </p:nvSpPr>
            <p:spPr bwMode="auto">
              <a:xfrm>
                <a:off x="3984" y="1200"/>
                <a:ext cx="192" cy="192"/>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s42</a:t>
                </a:r>
                <a:endParaRPr lang="en-GB" altLang="x-none" sz="2400" b="0"/>
              </a:p>
            </p:txBody>
          </p:sp>
        </p:grpSp>
        <p:sp>
          <p:nvSpPr>
            <p:cNvPr id="249910" name="Text Box 34"/>
            <p:cNvSpPr txBox="1">
              <a:spLocks noChangeArrowheads="1"/>
            </p:cNvSpPr>
            <p:nvPr/>
          </p:nvSpPr>
          <p:spPr bwMode="auto">
            <a:xfrm>
              <a:off x="4944" y="1200"/>
              <a:ext cx="672"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000FF"/>
                  </a:solidFill>
                </a:rPr>
                <a:t>P</a:t>
              </a:r>
              <a:r>
                <a:rPr lang="en-GB" altLang="x-none" sz="1600" baseline="-25000">
                  <a:solidFill>
                    <a:srgbClr val="0000FF"/>
                  </a:solidFill>
                </a:rPr>
                <a:t>RBH</a:t>
              </a:r>
              <a:r>
                <a:rPr lang="en-GB" altLang="x-none" sz="1600">
                  <a:solidFill>
                    <a:srgbClr val="0000FF"/>
                  </a:solidFill>
                </a:rPr>
                <a:t>3.1</a:t>
              </a:r>
              <a:endParaRPr lang="en-GB" altLang="x-none" sz="2400">
                <a:solidFill>
                  <a:srgbClr val="0000FF"/>
                </a:solidFill>
              </a:endParaRPr>
            </a:p>
          </p:txBody>
        </p:sp>
      </p:grpSp>
      <p:grpSp>
        <p:nvGrpSpPr>
          <p:cNvPr id="32" name="Group 87"/>
          <p:cNvGrpSpPr>
            <a:grpSpLocks/>
          </p:cNvGrpSpPr>
          <p:nvPr/>
        </p:nvGrpSpPr>
        <p:grpSpPr bwMode="auto">
          <a:xfrm>
            <a:off x="5181600" y="2362200"/>
            <a:ext cx="3733800" cy="457200"/>
            <a:chOff x="3264" y="1488"/>
            <a:chExt cx="2352" cy="288"/>
          </a:xfrm>
        </p:grpSpPr>
        <p:grpSp>
          <p:nvGrpSpPr>
            <p:cNvPr id="249904" name="Group 86"/>
            <p:cNvGrpSpPr>
              <a:grpSpLocks/>
            </p:cNvGrpSpPr>
            <p:nvPr/>
          </p:nvGrpSpPr>
          <p:grpSpPr bwMode="auto">
            <a:xfrm>
              <a:off x="3264" y="1488"/>
              <a:ext cx="672" cy="288"/>
              <a:chOff x="3264" y="1488"/>
              <a:chExt cx="672" cy="288"/>
            </a:xfrm>
          </p:grpSpPr>
          <p:sp>
            <p:nvSpPr>
              <p:cNvPr id="249906" name="Rectangle 30"/>
              <p:cNvSpPr>
                <a:spLocks noChangeArrowheads="1"/>
              </p:cNvSpPr>
              <p:nvPr/>
            </p:nvSpPr>
            <p:spPr bwMode="auto">
              <a:xfrm>
                <a:off x="3264" y="1488"/>
                <a:ext cx="672" cy="2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49907" name="Oval 31"/>
              <p:cNvSpPr>
                <a:spLocks noChangeArrowheads="1"/>
              </p:cNvSpPr>
              <p:nvPr/>
            </p:nvSpPr>
            <p:spPr bwMode="auto">
              <a:xfrm>
                <a:off x="3648" y="1536"/>
                <a:ext cx="192" cy="192"/>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s32</a:t>
                </a:r>
                <a:endParaRPr lang="en-GB" altLang="x-none" sz="2400" b="0"/>
              </a:p>
            </p:txBody>
          </p:sp>
          <p:sp>
            <p:nvSpPr>
              <p:cNvPr id="249908" name="Oval 32"/>
              <p:cNvSpPr>
                <a:spLocks noChangeArrowheads="1"/>
              </p:cNvSpPr>
              <p:nvPr/>
            </p:nvSpPr>
            <p:spPr bwMode="auto">
              <a:xfrm>
                <a:off x="3360" y="1536"/>
                <a:ext cx="192" cy="192"/>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s22</a:t>
                </a:r>
                <a:endParaRPr lang="en-GB" altLang="x-none" sz="2400" b="0"/>
              </a:p>
            </p:txBody>
          </p:sp>
        </p:grpSp>
        <p:sp>
          <p:nvSpPr>
            <p:cNvPr id="249905" name="Text Box 35"/>
            <p:cNvSpPr txBox="1">
              <a:spLocks noChangeArrowheads="1"/>
            </p:cNvSpPr>
            <p:nvPr/>
          </p:nvSpPr>
          <p:spPr bwMode="auto">
            <a:xfrm>
              <a:off x="4944" y="1536"/>
              <a:ext cx="672"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800080"/>
                  </a:solidFill>
                </a:rPr>
                <a:t>P</a:t>
              </a:r>
              <a:r>
                <a:rPr lang="en-GB" altLang="x-none" sz="1600" baseline="-25000">
                  <a:solidFill>
                    <a:srgbClr val="800080"/>
                  </a:solidFill>
                </a:rPr>
                <a:t>RBH</a:t>
              </a:r>
              <a:r>
                <a:rPr lang="en-GB" altLang="x-none" sz="1600">
                  <a:solidFill>
                    <a:srgbClr val="800080"/>
                  </a:solidFill>
                </a:rPr>
                <a:t>2.1</a:t>
              </a:r>
              <a:endParaRPr lang="en-GB" altLang="x-none" sz="2400">
                <a:solidFill>
                  <a:srgbClr val="800080"/>
                </a:solidFill>
              </a:endParaRPr>
            </a:p>
          </p:txBody>
        </p:sp>
      </p:grpSp>
      <p:sp>
        <p:nvSpPr>
          <p:cNvPr id="249861" name="Text Box 36"/>
          <p:cNvSpPr txBox="1">
            <a:spLocks noChangeArrowheads="1"/>
          </p:cNvSpPr>
          <p:nvPr/>
        </p:nvSpPr>
        <p:spPr bwMode="auto">
          <a:xfrm>
            <a:off x="0" y="-27384"/>
            <a:ext cx="9144000"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latin typeface="Helvetica" charset="0"/>
              </a:rPr>
              <a:t>SuperPartitions</a:t>
            </a:r>
            <a:r>
              <a:rPr lang="en-GB" altLang="x-none" dirty="0">
                <a:solidFill>
                  <a:srgbClr val="0717FF"/>
                </a:solidFill>
                <a:latin typeface="Helvetica" charset="0"/>
              </a:rPr>
              <a:t> of </a:t>
            </a:r>
            <a:r>
              <a:rPr lang="en-GB" altLang="x-none" dirty="0" err="1">
                <a:solidFill>
                  <a:srgbClr val="0717FF"/>
                </a:solidFill>
                <a:latin typeface="Helvetica" charset="0"/>
              </a:rPr>
              <a:t>Orthologs</a:t>
            </a:r>
            <a:endParaRPr lang="en-GB" altLang="x-none" dirty="0">
              <a:solidFill>
                <a:srgbClr val="0717FF"/>
              </a:solidFill>
              <a:latin typeface="Helvetica" charset="0"/>
            </a:endParaRPr>
          </a:p>
        </p:txBody>
      </p:sp>
      <p:grpSp>
        <p:nvGrpSpPr>
          <p:cNvPr id="39" name="Group 74"/>
          <p:cNvGrpSpPr>
            <a:grpSpLocks/>
          </p:cNvGrpSpPr>
          <p:nvPr/>
        </p:nvGrpSpPr>
        <p:grpSpPr bwMode="auto">
          <a:xfrm>
            <a:off x="228600" y="3352800"/>
            <a:ext cx="304800" cy="1371600"/>
            <a:chOff x="144" y="2112"/>
            <a:chExt cx="192" cy="864"/>
          </a:xfrm>
        </p:grpSpPr>
        <p:sp>
          <p:nvSpPr>
            <p:cNvPr id="249901" name="Oval 43"/>
            <p:cNvSpPr>
              <a:spLocks noChangeArrowheads="1"/>
            </p:cNvSpPr>
            <p:nvPr/>
          </p:nvSpPr>
          <p:spPr bwMode="auto">
            <a:xfrm>
              <a:off x="144" y="2112"/>
              <a:ext cx="192" cy="192"/>
            </a:xfrm>
            <a:prstGeom prst="ellipse">
              <a:avLst/>
            </a:prstGeom>
            <a:solidFill>
              <a:srgbClr val="FF80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s11</a:t>
              </a:r>
              <a:endParaRPr lang="en-GB" altLang="x-none" sz="2400" b="0"/>
            </a:p>
          </p:txBody>
        </p:sp>
        <p:sp>
          <p:nvSpPr>
            <p:cNvPr id="249902" name="Oval 44"/>
            <p:cNvSpPr>
              <a:spLocks noChangeArrowheads="1"/>
            </p:cNvSpPr>
            <p:nvPr/>
          </p:nvSpPr>
          <p:spPr bwMode="auto">
            <a:xfrm>
              <a:off x="144" y="2448"/>
              <a:ext cx="192" cy="192"/>
            </a:xfrm>
            <a:prstGeom prst="ellipse">
              <a:avLst/>
            </a:prstGeom>
            <a:solidFill>
              <a:srgbClr val="FF80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s12</a:t>
              </a:r>
              <a:endParaRPr lang="en-GB" altLang="x-none" sz="2400" b="0"/>
            </a:p>
          </p:txBody>
        </p:sp>
        <p:sp>
          <p:nvSpPr>
            <p:cNvPr id="249903" name="Oval 47"/>
            <p:cNvSpPr>
              <a:spLocks noChangeArrowheads="1"/>
            </p:cNvSpPr>
            <p:nvPr/>
          </p:nvSpPr>
          <p:spPr bwMode="auto">
            <a:xfrm>
              <a:off x="144" y="2784"/>
              <a:ext cx="192" cy="192"/>
            </a:xfrm>
            <a:prstGeom prst="ellipse">
              <a:avLst/>
            </a:prstGeom>
            <a:solidFill>
              <a:srgbClr val="FF80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s13</a:t>
              </a:r>
              <a:endParaRPr lang="en-GB" altLang="x-none" sz="2400" b="0"/>
            </a:p>
          </p:txBody>
        </p:sp>
      </p:grpSp>
      <p:grpSp>
        <p:nvGrpSpPr>
          <p:cNvPr id="43" name="Group 76"/>
          <p:cNvGrpSpPr>
            <a:grpSpLocks/>
          </p:cNvGrpSpPr>
          <p:nvPr/>
        </p:nvGrpSpPr>
        <p:grpSpPr bwMode="auto">
          <a:xfrm>
            <a:off x="2514600" y="1447800"/>
            <a:ext cx="304800" cy="1524000"/>
            <a:chOff x="1584" y="912"/>
            <a:chExt cx="192" cy="960"/>
          </a:xfrm>
        </p:grpSpPr>
        <p:sp>
          <p:nvSpPr>
            <p:cNvPr id="249898" name="Oval 45"/>
            <p:cNvSpPr>
              <a:spLocks noChangeArrowheads="1"/>
            </p:cNvSpPr>
            <p:nvPr/>
          </p:nvSpPr>
          <p:spPr bwMode="auto">
            <a:xfrm>
              <a:off x="1584" y="912"/>
              <a:ext cx="192" cy="192"/>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s21</a:t>
              </a:r>
              <a:endParaRPr lang="en-GB" altLang="x-none" sz="2400" b="0"/>
            </a:p>
          </p:txBody>
        </p:sp>
        <p:sp>
          <p:nvSpPr>
            <p:cNvPr id="249899" name="Oval 46"/>
            <p:cNvSpPr>
              <a:spLocks noChangeArrowheads="1"/>
            </p:cNvSpPr>
            <p:nvPr/>
          </p:nvSpPr>
          <p:spPr bwMode="auto">
            <a:xfrm>
              <a:off x="1584" y="1296"/>
              <a:ext cx="192" cy="192"/>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s22</a:t>
              </a:r>
              <a:endParaRPr lang="en-GB" altLang="x-none" sz="2400" b="0"/>
            </a:p>
          </p:txBody>
        </p:sp>
        <p:sp>
          <p:nvSpPr>
            <p:cNvPr id="249900" name="Oval 48"/>
            <p:cNvSpPr>
              <a:spLocks noChangeArrowheads="1"/>
            </p:cNvSpPr>
            <p:nvPr/>
          </p:nvSpPr>
          <p:spPr bwMode="auto">
            <a:xfrm>
              <a:off x="1584" y="1680"/>
              <a:ext cx="192" cy="192"/>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s23</a:t>
              </a:r>
              <a:endParaRPr lang="en-GB" altLang="x-none" sz="2400" b="0"/>
            </a:p>
          </p:txBody>
        </p:sp>
      </p:grpSp>
      <p:grpSp>
        <p:nvGrpSpPr>
          <p:cNvPr id="47" name="Group 78"/>
          <p:cNvGrpSpPr>
            <a:grpSpLocks/>
          </p:cNvGrpSpPr>
          <p:nvPr/>
        </p:nvGrpSpPr>
        <p:grpSpPr bwMode="auto">
          <a:xfrm>
            <a:off x="4419600" y="3276600"/>
            <a:ext cx="304800" cy="838200"/>
            <a:chOff x="2784" y="2064"/>
            <a:chExt cx="192" cy="528"/>
          </a:xfrm>
        </p:grpSpPr>
        <p:sp>
          <p:nvSpPr>
            <p:cNvPr id="249896" name="Oval 49"/>
            <p:cNvSpPr>
              <a:spLocks noChangeArrowheads="1"/>
            </p:cNvSpPr>
            <p:nvPr/>
          </p:nvSpPr>
          <p:spPr bwMode="auto">
            <a:xfrm>
              <a:off x="2784" y="2064"/>
              <a:ext cx="192" cy="192"/>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s31</a:t>
              </a:r>
              <a:endParaRPr lang="en-GB" altLang="x-none" sz="2400" b="0"/>
            </a:p>
          </p:txBody>
        </p:sp>
        <p:sp>
          <p:nvSpPr>
            <p:cNvPr id="249897" name="Oval 50"/>
            <p:cNvSpPr>
              <a:spLocks noChangeArrowheads="1"/>
            </p:cNvSpPr>
            <p:nvPr/>
          </p:nvSpPr>
          <p:spPr bwMode="auto">
            <a:xfrm>
              <a:off x="2784" y="2400"/>
              <a:ext cx="192" cy="192"/>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s32</a:t>
              </a:r>
              <a:endParaRPr lang="en-GB" altLang="x-none" sz="2400" b="0"/>
            </a:p>
          </p:txBody>
        </p:sp>
      </p:grpSp>
      <p:grpSp>
        <p:nvGrpSpPr>
          <p:cNvPr id="50" name="Group 77"/>
          <p:cNvGrpSpPr>
            <a:grpSpLocks/>
          </p:cNvGrpSpPr>
          <p:nvPr/>
        </p:nvGrpSpPr>
        <p:grpSpPr bwMode="auto">
          <a:xfrm>
            <a:off x="3733800" y="5105400"/>
            <a:ext cx="304800" cy="838200"/>
            <a:chOff x="2352" y="3216"/>
            <a:chExt cx="192" cy="528"/>
          </a:xfrm>
        </p:grpSpPr>
        <p:sp>
          <p:nvSpPr>
            <p:cNvPr id="249894" name="Oval 51"/>
            <p:cNvSpPr>
              <a:spLocks noChangeArrowheads="1"/>
            </p:cNvSpPr>
            <p:nvPr/>
          </p:nvSpPr>
          <p:spPr bwMode="auto">
            <a:xfrm>
              <a:off x="2352" y="3216"/>
              <a:ext cx="192" cy="192"/>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s41</a:t>
              </a:r>
              <a:endParaRPr lang="en-GB" altLang="x-none" sz="2400" b="0"/>
            </a:p>
          </p:txBody>
        </p:sp>
        <p:sp>
          <p:nvSpPr>
            <p:cNvPr id="249895" name="Oval 52"/>
            <p:cNvSpPr>
              <a:spLocks noChangeArrowheads="1"/>
            </p:cNvSpPr>
            <p:nvPr/>
          </p:nvSpPr>
          <p:spPr bwMode="auto">
            <a:xfrm>
              <a:off x="2352" y="3552"/>
              <a:ext cx="192" cy="192"/>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s42</a:t>
              </a:r>
              <a:endParaRPr lang="en-GB" altLang="x-none" sz="2400" b="0"/>
            </a:p>
          </p:txBody>
        </p:sp>
      </p:grpSp>
      <p:grpSp>
        <p:nvGrpSpPr>
          <p:cNvPr id="53" name="Group 75"/>
          <p:cNvGrpSpPr>
            <a:grpSpLocks/>
          </p:cNvGrpSpPr>
          <p:nvPr/>
        </p:nvGrpSpPr>
        <p:grpSpPr bwMode="auto">
          <a:xfrm>
            <a:off x="1524000" y="4953000"/>
            <a:ext cx="304800" cy="1828800"/>
            <a:chOff x="960" y="3120"/>
            <a:chExt cx="192" cy="1152"/>
          </a:xfrm>
        </p:grpSpPr>
        <p:sp>
          <p:nvSpPr>
            <p:cNvPr id="249890" name="Oval 53"/>
            <p:cNvSpPr>
              <a:spLocks noChangeArrowheads="1"/>
            </p:cNvSpPr>
            <p:nvPr/>
          </p:nvSpPr>
          <p:spPr bwMode="auto">
            <a:xfrm>
              <a:off x="960" y="3120"/>
              <a:ext cx="192" cy="192"/>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s51</a:t>
              </a:r>
              <a:endParaRPr lang="en-GB" altLang="x-none" sz="2400" b="0"/>
            </a:p>
          </p:txBody>
        </p:sp>
        <p:sp>
          <p:nvSpPr>
            <p:cNvPr id="249891" name="Oval 54"/>
            <p:cNvSpPr>
              <a:spLocks noChangeArrowheads="1"/>
            </p:cNvSpPr>
            <p:nvPr/>
          </p:nvSpPr>
          <p:spPr bwMode="auto">
            <a:xfrm>
              <a:off x="960" y="3456"/>
              <a:ext cx="192" cy="192"/>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s52</a:t>
              </a:r>
              <a:endParaRPr lang="en-GB" altLang="x-none" sz="2400" b="0"/>
            </a:p>
          </p:txBody>
        </p:sp>
        <p:sp>
          <p:nvSpPr>
            <p:cNvPr id="249892" name="Oval 55"/>
            <p:cNvSpPr>
              <a:spLocks noChangeArrowheads="1"/>
            </p:cNvSpPr>
            <p:nvPr/>
          </p:nvSpPr>
          <p:spPr bwMode="auto">
            <a:xfrm>
              <a:off x="960" y="3792"/>
              <a:ext cx="192" cy="192"/>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s53</a:t>
              </a:r>
              <a:endParaRPr lang="en-GB" altLang="x-none" sz="2400" b="0"/>
            </a:p>
          </p:txBody>
        </p:sp>
        <p:sp>
          <p:nvSpPr>
            <p:cNvPr id="249893" name="Oval 56"/>
            <p:cNvSpPr>
              <a:spLocks noChangeArrowheads="1"/>
            </p:cNvSpPr>
            <p:nvPr/>
          </p:nvSpPr>
          <p:spPr bwMode="auto">
            <a:xfrm>
              <a:off x="960" y="4080"/>
              <a:ext cx="192" cy="192"/>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400" b="0"/>
                <a:t>s54</a:t>
              </a:r>
              <a:endParaRPr lang="en-GB" altLang="x-none" sz="2400" b="0"/>
            </a:p>
          </p:txBody>
        </p:sp>
      </p:grpSp>
      <p:sp>
        <p:nvSpPr>
          <p:cNvPr id="58" name="Line 61"/>
          <p:cNvSpPr>
            <a:spLocks noChangeShapeType="1"/>
          </p:cNvSpPr>
          <p:nvPr/>
        </p:nvSpPr>
        <p:spPr bwMode="auto">
          <a:xfrm>
            <a:off x="2819400" y="2286000"/>
            <a:ext cx="1600200" cy="1600200"/>
          </a:xfrm>
          <a:prstGeom prst="line">
            <a:avLst/>
          </a:prstGeom>
          <a:noFill/>
          <a:ln w="28575">
            <a:solidFill>
              <a:srgbClr val="80008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59" name="Group 80"/>
          <p:cNvGrpSpPr>
            <a:grpSpLocks/>
          </p:cNvGrpSpPr>
          <p:nvPr/>
        </p:nvGrpSpPr>
        <p:grpSpPr bwMode="auto">
          <a:xfrm>
            <a:off x="457200" y="1676400"/>
            <a:ext cx="4038600" cy="3581400"/>
            <a:chOff x="288" y="1056"/>
            <a:chExt cx="2544" cy="2256"/>
          </a:xfrm>
        </p:grpSpPr>
        <p:sp>
          <p:nvSpPr>
            <p:cNvPr id="249879" name="Line 41"/>
            <p:cNvSpPr>
              <a:spLocks noChangeShapeType="1"/>
            </p:cNvSpPr>
            <p:nvPr/>
          </p:nvSpPr>
          <p:spPr bwMode="auto">
            <a:xfrm>
              <a:off x="1152" y="3216"/>
              <a:ext cx="1200" cy="96"/>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249880" name="Group 79"/>
            <p:cNvGrpSpPr>
              <a:grpSpLocks/>
            </p:cNvGrpSpPr>
            <p:nvPr/>
          </p:nvGrpSpPr>
          <p:grpSpPr bwMode="auto">
            <a:xfrm>
              <a:off x="288" y="1056"/>
              <a:ext cx="2544" cy="2208"/>
              <a:chOff x="288" y="1056"/>
              <a:chExt cx="2544" cy="2208"/>
            </a:xfrm>
          </p:grpSpPr>
          <p:sp>
            <p:nvSpPr>
              <p:cNvPr id="249881" name="Line 39"/>
              <p:cNvSpPr>
                <a:spLocks noChangeShapeType="1"/>
              </p:cNvSpPr>
              <p:nvPr/>
            </p:nvSpPr>
            <p:spPr bwMode="auto">
              <a:xfrm flipV="1">
                <a:off x="1104" y="2208"/>
                <a:ext cx="1680" cy="912"/>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82" name="Line 57"/>
              <p:cNvSpPr>
                <a:spLocks noChangeShapeType="1"/>
              </p:cNvSpPr>
              <p:nvPr/>
            </p:nvSpPr>
            <p:spPr bwMode="auto">
              <a:xfrm flipV="1">
                <a:off x="288" y="1056"/>
                <a:ext cx="1296" cy="1056"/>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83" name="Line 58"/>
              <p:cNvSpPr>
                <a:spLocks noChangeShapeType="1"/>
              </p:cNvSpPr>
              <p:nvPr/>
            </p:nvSpPr>
            <p:spPr bwMode="auto">
              <a:xfrm>
                <a:off x="1776" y="1056"/>
                <a:ext cx="1008" cy="1056"/>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84" name="Line 59"/>
              <p:cNvSpPr>
                <a:spLocks noChangeShapeType="1"/>
              </p:cNvSpPr>
              <p:nvPr/>
            </p:nvSpPr>
            <p:spPr bwMode="auto">
              <a:xfrm>
                <a:off x="336" y="2256"/>
                <a:ext cx="672" cy="864"/>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85" name="Line 60"/>
              <p:cNvSpPr>
                <a:spLocks noChangeShapeType="1"/>
              </p:cNvSpPr>
              <p:nvPr/>
            </p:nvSpPr>
            <p:spPr bwMode="auto">
              <a:xfrm flipV="1">
                <a:off x="2448" y="2208"/>
                <a:ext cx="384" cy="1008"/>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86" name="Line 62"/>
              <p:cNvSpPr>
                <a:spLocks noChangeShapeType="1"/>
              </p:cNvSpPr>
              <p:nvPr/>
            </p:nvSpPr>
            <p:spPr bwMode="auto">
              <a:xfrm flipV="1">
                <a:off x="336" y="2160"/>
                <a:ext cx="2448" cy="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87" name="Line 63"/>
              <p:cNvSpPr>
                <a:spLocks noChangeShapeType="1"/>
              </p:cNvSpPr>
              <p:nvPr/>
            </p:nvSpPr>
            <p:spPr bwMode="auto">
              <a:xfrm flipV="1">
                <a:off x="1056" y="1104"/>
                <a:ext cx="576" cy="2016"/>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88" name="Line 64"/>
              <p:cNvSpPr>
                <a:spLocks noChangeShapeType="1"/>
              </p:cNvSpPr>
              <p:nvPr/>
            </p:nvSpPr>
            <p:spPr bwMode="auto">
              <a:xfrm flipH="1" flipV="1">
                <a:off x="1728" y="1104"/>
                <a:ext cx="672" cy="2112"/>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89" name="Line 65"/>
              <p:cNvSpPr>
                <a:spLocks noChangeShapeType="1"/>
              </p:cNvSpPr>
              <p:nvPr/>
            </p:nvSpPr>
            <p:spPr bwMode="auto">
              <a:xfrm flipH="1" flipV="1">
                <a:off x="336" y="2208"/>
                <a:ext cx="2016" cy="1056"/>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71" name="Group 83"/>
          <p:cNvGrpSpPr>
            <a:grpSpLocks/>
          </p:cNvGrpSpPr>
          <p:nvPr/>
        </p:nvGrpSpPr>
        <p:grpSpPr bwMode="auto">
          <a:xfrm>
            <a:off x="533400" y="4038600"/>
            <a:ext cx="3276600" cy="1752600"/>
            <a:chOff x="336" y="2544"/>
            <a:chExt cx="2064" cy="1104"/>
          </a:xfrm>
        </p:grpSpPr>
        <p:sp>
          <p:nvSpPr>
            <p:cNvPr id="249876" name="Line 66"/>
            <p:cNvSpPr>
              <a:spLocks noChangeShapeType="1"/>
            </p:cNvSpPr>
            <p:nvPr/>
          </p:nvSpPr>
          <p:spPr bwMode="auto">
            <a:xfrm>
              <a:off x="336" y="2592"/>
              <a:ext cx="624" cy="912"/>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77" name="Line 67"/>
            <p:cNvSpPr>
              <a:spLocks noChangeShapeType="1"/>
            </p:cNvSpPr>
            <p:nvPr/>
          </p:nvSpPr>
          <p:spPr bwMode="auto">
            <a:xfrm>
              <a:off x="1152" y="3600"/>
              <a:ext cx="1200" cy="48"/>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49878" name="Line 68"/>
            <p:cNvSpPr>
              <a:spLocks noChangeShapeType="1"/>
            </p:cNvSpPr>
            <p:nvPr/>
          </p:nvSpPr>
          <p:spPr bwMode="auto">
            <a:xfrm>
              <a:off x="336" y="2544"/>
              <a:ext cx="2064" cy="1008"/>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249870" name="Text Box 69"/>
          <p:cNvSpPr txBox="1">
            <a:spLocks noChangeArrowheads="1"/>
          </p:cNvSpPr>
          <p:nvPr/>
        </p:nvSpPr>
        <p:spPr bwMode="auto">
          <a:xfrm>
            <a:off x="152400" y="914400"/>
            <a:ext cx="609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F6600"/>
                </a:solidFill>
              </a:rPr>
              <a:t>S</a:t>
            </a:r>
            <a:r>
              <a:rPr lang="en-GB" altLang="x-none" sz="2400" b="0" baseline="-25000">
                <a:solidFill>
                  <a:srgbClr val="FF6600"/>
                </a:solidFill>
              </a:rPr>
              <a:t>1</a:t>
            </a:r>
            <a:endParaRPr lang="en-GB" altLang="x-none" sz="2400" b="0"/>
          </a:p>
        </p:txBody>
      </p:sp>
      <p:sp>
        <p:nvSpPr>
          <p:cNvPr id="249871" name="Text Box 70"/>
          <p:cNvSpPr txBox="1">
            <a:spLocks noChangeArrowheads="1"/>
          </p:cNvSpPr>
          <p:nvPr/>
        </p:nvSpPr>
        <p:spPr bwMode="auto">
          <a:xfrm>
            <a:off x="1295400" y="914400"/>
            <a:ext cx="609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00CCFF"/>
                </a:solidFill>
              </a:rPr>
              <a:t>S</a:t>
            </a:r>
            <a:r>
              <a:rPr lang="en-GB" altLang="x-none" sz="2400" b="0" baseline="-25000">
                <a:solidFill>
                  <a:srgbClr val="00CCFF"/>
                </a:solidFill>
              </a:rPr>
              <a:t>5</a:t>
            </a:r>
          </a:p>
        </p:txBody>
      </p:sp>
      <p:sp>
        <p:nvSpPr>
          <p:cNvPr id="249872" name="Text Box 71"/>
          <p:cNvSpPr txBox="1">
            <a:spLocks noChangeArrowheads="1"/>
          </p:cNvSpPr>
          <p:nvPr/>
        </p:nvSpPr>
        <p:spPr bwMode="auto">
          <a:xfrm>
            <a:off x="2438400" y="914400"/>
            <a:ext cx="609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dirty="0">
                <a:solidFill>
                  <a:srgbClr val="FFC000"/>
                </a:solidFill>
              </a:rPr>
              <a:t>S</a:t>
            </a:r>
            <a:r>
              <a:rPr lang="en-GB" altLang="x-none" sz="2400" b="0" baseline="-25000" dirty="0">
                <a:solidFill>
                  <a:srgbClr val="FFC000"/>
                </a:solidFill>
              </a:rPr>
              <a:t>2</a:t>
            </a:r>
          </a:p>
        </p:txBody>
      </p:sp>
      <p:sp>
        <p:nvSpPr>
          <p:cNvPr id="249873" name="Text Box 72"/>
          <p:cNvSpPr txBox="1">
            <a:spLocks noChangeArrowheads="1"/>
          </p:cNvSpPr>
          <p:nvPr/>
        </p:nvSpPr>
        <p:spPr bwMode="auto">
          <a:xfrm>
            <a:off x="3352800" y="914400"/>
            <a:ext cx="609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33CC00"/>
                </a:solidFill>
              </a:rPr>
              <a:t>S</a:t>
            </a:r>
            <a:r>
              <a:rPr lang="en-GB" altLang="x-none" sz="2400" b="0" baseline="-25000">
                <a:solidFill>
                  <a:srgbClr val="33CC00"/>
                </a:solidFill>
              </a:rPr>
              <a:t>4</a:t>
            </a:r>
            <a:endParaRPr lang="en-GB" altLang="x-none" sz="2400" b="0" baseline="-25000">
              <a:solidFill>
                <a:srgbClr val="00CCFF"/>
              </a:solidFill>
            </a:endParaRPr>
          </a:p>
        </p:txBody>
      </p:sp>
      <p:sp>
        <p:nvSpPr>
          <p:cNvPr id="249874" name="Text Box 73"/>
          <p:cNvSpPr txBox="1">
            <a:spLocks noChangeArrowheads="1"/>
          </p:cNvSpPr>
          <p:nvPr/>
        </p:nvSpPr>
        <p:spPr bwMode="auto">
          <a:xfrm>
            <a:off x="4191000" y="914400"/>
            <a:ext cx="609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339999"/>
                </a:solidFill>
              </a:rPr>
              <a:t>S</a:t>
            </a:r>
            <a:r>
              <a:rPr lang="en-GB" altLang="x-none" sz="2400" b="0" baseline="-25000">
                <a:solidFill>
                  <a:srgbClr val="339999"/>
                </a:solidFill>
              </a:rPr>
              <a:t>3</a:t>
            </a:r>
            <a:endParaRPr lang="en-GB" altLang="x-none" sz="2400" b="0" baseline="-25000">
              <a:solidFill>
                <a:srgbClr val="00CCFF"/>
              </a:solidFill>
            </a:endParaRPr>
          </a:p>
        </p:txBody>
      </p:sp>
      <p:sp>
        <p:nvSpPr>
          <p:cNvPr id="249875" name="Text Box 88"/>
          <p:cNvSpPr txBox="1">
            <a:spLocks noChangeArrowheads="1"/>
          </p:cNvSpPr>
          <p:nvPr/>
        </p:nvSpPr>
        <p:spPr bwMode="auto">
          <a:xfrm>
            <a:off x="2286000" y="6229350"/>
            <a:ext cx="678180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717FF"/>
                </a:solidFill>
                <a:latin typeface="Helvetica" charset="0"/>
              </a:rPr>
              <a:t>Tekaia F &amp; Yeramian E (2012).Superpart</a:t>
            </a:r>
            <a:r>
              <a:rPr lang="en-GB" altLang="x-none" sz="1600">
                <a:solidFill>
                  <a:srgbClr val="0717FF"/>
                </a:solidFill>
                <a:latin typeface="Helvetica" charset="0"/>
              </a:rPr>
              <a:t>itions: Detection and classification of orthologs. Gene; 492:199-211.</a:t>
            </a:r>
            <a:endParaRPr lang="en-GB" altLang="x-none" sz="1600">
              <a:solidFill>
                <a:srgbClr val="0066FF"/>
              </a:solidFill>
              <a:latin typeface="Verdan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anim calcmode="lin" valueType="num">
                                      <p:cBhvr>
                                        <p:cTn id="20" dur="1000" fill="hold"/>
                                        <p:tgtEl>
                                          <p:spTgt spid="43"/>
                                        </p:tgtEl>
                                        <p:attrNameLst>
                                          <p:attrName>ppt_x</p:attrName>
                                        </p:attrNameLst>
                                      </p:cBhvr>
                                      <p:tavLst>
                                        <p:tav tm="0">
                                          <p:val>
                                            <p:strVal val="#ppt_x"/>
                                          </p:val>
                                        </p:tav>
                                        <p:tav tm="100000">
                                          <p:val>
                                            <p:strVal val="#ppt_x"/>
                                          </p:val>
                                        </p:tav>
                                      </p:tavLst>
                                    </p:anim>
                                    <p:anim calcmode="lin" valueType="num">
                                      <p:cBhvr>
                                        <p:cTn id="21" dur="1000" fill="hold"/>
                                        <p:tgtEl>
                                          <p:spTgt spid="43"/>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anim calcmode="lin" valueType="num">
                                      <p:cBhvr>
                                        <p:cTn id="39" dur="500" fill="hold"/>
                                        <p:tgtEl>
                                          <p:spTgt spid="59"/>
                                        </p:tgtEl>
                                        <p:attrNameLst>
                                          <p:attrName>ppt_x</p:attrName>
                                        </p:attrNameLst>
                                      </p:cBhvr>
                                      <p:tavLst>
                                        <p:tav tm="0">
                                          <p:val>
                                            <p:strVal val="#ppt_x"/>
                                          </p:val>
                                        </p:tav>
                                        <p:tav tm="100000">
                                          <p:val>
                                            <p:strVal val="#ppt_x"/>
                                          </p:val>
                                        </p:tav>
                                      </p:tavLst>
                                    </p:anim>
                                    <p:anim calcmode="lin" valueType="num">
                                      <p:cBhvr>
                                        <p:cTn id="40" dur="500" fill="hold"/>
                                        <p:tgtEl>
                                          <p:spTgt spid="59"/>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500"/>
                            </p:stCondLst>
                            <p:childTnLst>
                              <p:par>
                                <p:cTn id="42" presetID="47"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47"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anim calcmode="lin" valueType="num">
                                      <p:cBhvr>
                                        <p:cTn id="52" dur="500" fill="hold"/>
                                        <p:tgtEl>
                                          <p:spTgt spid="71"/>
                                        </p:tgtEl>
                                        <p:attrNameLst>
                                          <p:attrName>ppt_x</p:attrName>
                                        </p:attrNameLst>
                                      </p:cBhvr>
                                      <p:tavLst>
                                        <p:tav tm="0">
                                          <p:val>
                                            <p:strVal val="#ppt_x"/>
                                          </p:val>
                                        </p:tav>
                                        <p:tav tm="100000">
                                          <p:val>
                                            <p:strVal val="#ppt_x"/>
                                          </p:val>
                                        </p:tav>
                                      </p:tavLst>
                                    </p:anim>
                                    <p:anim calcmode="lin" valueType="num">
                                      <p:cBhvr>
                                        <p:cTn id="53" dur="500" fill="hold"/>
                                        <p:tgtEl>
                                          <p:spTgt spid="71"/>
                                        </p:tgtEl>
                                        <p:attrNameLst>
                                          <p:attrName>ppt_y</p:attrName>
                                        </p:attrNameLst>
                                      </p:cBhvr>
                                      <p:tavLst>
                                        <p:tav tm="0">
                                          <p:val>
                                            <p:strVal val="#ppt_y-.1"/>
                                          </p:val>
                                        </p:tav>
                                        <p:tav tm="100000">
                                          <p:val>
                                            <p:strVal val="#ppt_y"/>
                                          </p:val>
                                        </p:tav>
                                      </p:tavLst>
                                    </p:anim>
                                  </p:childTnLst>
                                </p:cTn>
                              </p:par>
                            </p:childTnLst>
                          </p:cTn>
                        </p:par>
                        <p:par>
                          <p:cTn id="54" fill="hold" nodeType="afterGroup">
                            <p:stCondLst>
                              <p:cond delay="500"/>
                            </p:stCondLst>
                            <p:childTnLst>
                              <p:par>
                                <p:cTn id="55" presetID="47"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47" presetClass="entr" presetSubtype="0" fill="hold" grpId="0" nodeType="click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anim calcmode="lin" valueType="num">
                                      <p:cBhvr>
                                        <p:cTn id="65" dur="500" fill="hold"/>
                                        <p:tgtEl>
                                          <p:spTgt spid="58"/>
                                        </p:tgtEl>
                                        <p:attrNameLst>
                                          <p:attrName>ppt_x</p:attrName>
                                        </p:attrNameLst>
                                      </p:cBhvr>
                                      <p:tavLst>
                                        <p:tav tm="0">
                                          <p:val>
                                            <p:strVal val="#ppt_x"/>
                                          </p:val>
                                        </p:tav>
                                        <p:tav tm="100000">
                                          <p:val>
                                            <p:strVal val="#ppt_x"/>
                                          </p:val>
                                        </p:tav>
                                      </p:tavLst>
                                    </p:anim>
                                    <p:anim calcmode="lin" valueType="num">
                                      <p:cBhvr>
                                        <p:cTn id="66" dur="500" fill="hold"/>
                                        <p:tgtEl>
                                          <p:spTgt spid="58"/>
                                        </p:tgtEl>
                                        <p:attrNameLst>
                                          <p:attrName>ppt_y</p:attrName>
                                        </p:attrNameLst>
                                      </p:cBhvr>
                                      <p:tavLst>
                                        <p:tav tm="0">
                                          <p:val>
                                            <p:strVal val="#ppt_y-.1"/>
                                          </p:val>
                                        </p:tav>
                                        <p:tav tm="100000">
                                          <p:val>
                                            <p:strVal val="#ppt_y"/>
                                          </p:val>
                                        </p:tav>
                                      </p:tavLst>
                                    </p:anim>
                                  </p:childTnLst>
                                </p:cTn>
                              </p:par>
                            </p:childTnLst>
                          </p:cTn>
                        </p:par>
                        <p:par>
                          <p:cTn id="67" fill="hold" nodeType="afterGroup">
                            <p:stCondLst>
                              <p:cond delay="500"/>
                            </p:stCondLst>
                            <p:childTnLst>
                              <p:par>
                                <p:cTn id="68" presetID="47"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7" presetClass="entr" presetSubtype="0"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1000"/>
                                        <p:tgtEl>
                                          <p:spTgt spid="2"/>
                                        </p:tgtEl>
                                      </p:cBhvr>
                                    </p:animEffect>
                                    <p:anim calcmode="lin" valueType="num">
                                      <p:cBhvr>
                                        <p:cTn id="78" dur="1000" fill="hold"/>
                                        <p:tgtEl>
                                          <p:spTgt spid="2"/>
                                        </p:tgtEl>
                                        <p:attrNameLst>
                                          <p:attrName>ppt_x</p:attrName>
                                        </p:attrNameLst>
                                      </p:cBhvr>
                                      <p:tavLst>
                                        <p:tav tm="0">
                                          <p:val>
                                            <p:strVal val="#ppt_x"/>
                                          </p:val>
                                        </p:tav>
                                        <p:tav tm="100000">
                                          <p:val>
                                            <p:strVal val="#ppt_x"/>
                                          </p:val>
                                        </p:tav>
                                      </p:tavLst>
                                    </p:anim>
                                    <p:anim calcmode="lin" valueType="num">
                                      <p:cBhvr>
                                        <p:cTn id="7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905" name="Group 2"/>
          <p:cNvGrpSpPr>
            <a:grpSpLocks/>
          </p:cNvGrpSpPr>
          <p:nvPr/>
        </p:nvGrpSpPr>
        <p:grpSpPr bwMode="auto">
          <a:xfrm>
            <a:off x="457200" y="1828800"/>
            <a:ext cx="8686800" cy="914400"/>
            <a:chOff x="192" y="720"/>
            <a:chExt cx="5472" cy="576"/>
          </a:xfrm>
        </p:grpSpPr>
        <p:sp>
          <p:nvSpPr>
            <p:cNvPr id="251915" name="Rectangle 3"/>
            <p:cNvSpPr>
              <a:spLocks noChangeArrowheads="1"/>
            </p:cNvSpPr>
            <p:nvPr/>
          </p:nvSpPr>
          <p:spPr bwMode="auto">
            <a:xfrm>
              <a:off x="192" y="720"/>
              <a:ext cx="541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00000"/>
                  </a:solidFill>
                  <a:latin typeface="Courier" charset="0"/>
                </a:rPr>
                <a:t>SPO8.1 ASFL-ASOR-ASTE-ASNG-NEFI-ASFU-ASCL-ASNI</a:t>
              </a:r>
              <a:endParaRPr lang="fr-FR" altLang="x-none" sz="1200" b="0">
                <a:solidFill>
                  <a:srgbClr val="000000"/>
                </a:solidFill>
                <a:latin typeface="Courier" charset="0"/>
              </a:endParaRPr>
            </a:p>
          </p:txBody>
        </p:sp>
        <p:sp>
          <p:nvSpPr>
            <p:cNvPr id="251916" name="Rectangle 4"/>
            <p:cNvSpPr>
              <a:spLocks noChangeArrowheads="1"/>
            </p:cNvSpPr>
            <p:nvPr/>
          </p:nvSpPr>
          <p:spPr bwMode="auto">
            <a:xfrm>
              <a:off x="192" y="1008"/>
              <a:ext cx="547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00000"/>
                  </a:solidFill>
                  <a:latin typeface="Courier" charset="0"/>
                </a:rPr>
                <a:t>SPO8.1   1    1    1    1    1    1   1    1</a:t>
              </a:r>
              <a:endParaRPr lang="fr-FR" altLang="x-none" sz="1200" b="0">
                <a:solidFill>
                  <a:srgbClr val="000000"/>
                </a:solidFill>
                <a:latin typeface="Courier" charset="0"/>
              </a:endParaRPr>
            </a:p>
          </p:txBody>
        </p:sp>
      </p:grpSp>
      <p:grpSp>
        <p:nvGrpSpPr>
          <p:cNvPr id="297989" name="Group 5"/>
          <p:cNvGrpSpPr>
            <a:grpSpLocks/>
          </p:cNvGrpSpPr>
          <p:nvPr/>
        </p:nvGrpSpPr>
        <p:grpSpPr bwMode="auto">
          <a:xfrm>
            <a:off x="304800" y="3268663"/>
            <a:ext cx="8610600" cy="965200"/>
            <a:chOff x="192" y="1627"/>
            <a:chExt cx="5424" cy="608"/>
          </a:xfrm>
        </p:grpSpPr>
        <p:sp>
          <p:nvSpPr>
            <p:cNvPr id="251913" name="Rectangle 6"/>
            <p:cNvSpPr>
              <a:spLocks noChangeArrowheads="1"/>
            </p:cNvSpPr>
            <p:nvPr/>
          </p:nvSpPr>
          <p:spPr bwMode="auto">
            <a:xfrm>
              <a:off x="200" y="1627"/>
              <a:ext cx="541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717FF"/>
                  </a:solidFill>
                  <a:latin typeface="Courier" charset="0"/>
                </a:rPr>
                <a:t>SPO4.2 ....-ASOR-....-ASNG-NEFI-ASFU-....-....</a:t>
              </a:r>
              <a:endParaRPr lang="fr-FR" altLang="x-none" sz="1200" b="0">
                <a:solidFill>
                  <a:srgbClr val="000000"/>
                </a:solidFill>
                <a:latin typeface="Courier" charset="0"/>
              </a:endParaRPr>
            </a:p>
          </p:txBody>
        </p:sp>
        <p:sp>
          <p:nvSpPr>
            <p:cNvPr id="251914" name="Rectangle 7"/>
            <p:cNvSpPr>
              <a:spLocks noChangeArrowheads="1"/>
            </p:cNvSpPr>
            <p:nvPr/>
          </p:nvSpPr>
          <p:spPr bwMode="auto">
            <a:xfrm>
              <a:off x="192" y="1947"/>
              <a:ext cx="537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717FF"/>
                  </a:solidFill>
                  <a:latin typeface="Courier" charset="0"/>
                </a:rPr>
                <a:t>SPO4.2   0    1    0    1    1    1   0    0</a:t>
              </a:r>
              <a:endParaRPr lang="fr-FR" altLang="x-none" sz="1200" b="0">
                <a:solidFill>
                  <a:srgbClr val="0717FF"/>
                </a:solidFill>
                <a:latin typeface="Courier" charset="0"/>
              </a:endParaRPr>
            </a:p>
          </p:txBody>
        </p:sp>
      </p:grpSp>
      <p:grpSp>
        <p:nvGrpSpPr>
          <p:cNvPr id="297992" name="Group 8"/>
          <p:cNvGrpSpPr>
            <a:grpSpLocks/>
          </p:cNvGrpSpPr>
          <p:nvPr/>
        </p:nvGrpSpPr>
        <p:grpSpPr bwMode="auto">
          <a:xfrm>
            <a:off x="304800" y="4919663"/>
            <a:ext cx="8839200" cy="947737"/>
            <a:chOff x="192" y="2667"/>
            <a:chExt cx="5568" cy="597"/>
          </a:xfrm>
        </p:grpSpPr>
        <p:sp>
          <p:nvSpPr>
            <p:cNvPr id="251911" name="Rectangle 9"/>
            <p:cNvSpPr>
              <a:spLocks noChangeArrowheads="1"/>
            </p:cNvSpPr>
            <p:nvPr/>
          </p:nvSpPr>
          <p:spPr bwMode="auto">
            <a:xfrm>
              <a:off x="192" y="2667"/>
              <a:ext cx="553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00000"/>
                  </a:solidFill>
                  <a:latin typeface="Courier" charset="0"/>
                </a:rPr>
                <a:t>SPO15.3 ASFL-ASOR-ASTE-....-NEFI-ASFU-ASCL-ASNI</a:t>
              </a:r>
              <a:endParaRPr lang="fr-FR" altLang="x-none" sz="1200" b="0">
                <a:solidFill>
                  <a:srgbClr val="000000"/>
                </a:solidFill>
                <a:latin typeface="Courier" charset="0"/>
              </a:endParaRPr>
            </a:p>
          </p:txBody>
        </p:sp>
        <p:sp>
          <p:nvSpPr>
            <p:cNvPr id="251912" name="Rectangle 10"/>
            <p:cNvSpPr>
              <a:spLocks noChangeArrowheads="1"/>
            </p:cNvSpPr>
            <p:nvPr/>
          </p:nvSpPr>
          <p:spPr bwMode="auto">
            <a:xfrm>
              <a:off x="192" y="2976"/>
              <a:ext cx="55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00000"/>
                  </a:solidFill>
                  <a:latin typeface="Courier" charset="0"/>
                </a:rPr>
                <a:t>SPO15.3  1    1    1     0   4    3   3    2</a:t>
              </a:r>
            </a:p>
          </p:txBody>
        </p:sp>
      </p:grpSp>
      <p:sp>
        <p:nvSpPr>
          <p:cNvPr id="251908" name="Text Box 11"/>
          <p:cNvSpPr txBox="1">
            <a:spLocks noChangeArrowheads="1"/>
          </p:cNvSpPr>
          <p:nvPr/>
        </p:nvSpPr>
        <p:spPr bwMode="auto">
          <a:xfrm>
            <a:off x="-1" y="-27384"/>
            <a:ext cx="9085263"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dirty="0">
                <a:solidFill>
                  <a:srgbClr val="0000FF"/>
                </a:solidFill>
                <a:latin typeface="Helvetica" charset="0"/>
              </a:rPr>
              <a:t>SPO Conservation/Phylogenetic Profile</a:t>
            </a:r>
            <a:endParaRPr lang="en-GB" altLang="x-none" sz="2400" b="0" dirty="0">
              <a:solidFill>
                <a:srgbClr val="0000FF"/>
              </a:solidFill>
            </a:endParaRPr>
          </a:p>
        </p:txBody>
      </p:sp>
      <p:sp>
        <p:nvSpPr>
          <p:cNvPr id="251909" name="Rectangle 12"/>
          <p:cNvSpPr>
            <a:spLocks noChangeArrowheads="1"/>
          </p:cNvSpPr>
          <p:nvPr/>
        </p:nvSpPr>
        <p:spPr bwMode="auto">
          <a:xfrm>
            <a:off x="0" y="6188075"/>
            <a:ext cx="9144000" cy="51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400">
                <a:solidFill>
                  <a:srgbClr val="0717FF"/>
                </a:solidFill>
              </a:rPr>
              <a:t>Tekaia F &amp; Yeramian E (2012). Superpartitions: </a:t>
            </a:r>
          </a:p>
          <a:p>
            <a:pPr>
              <a:spcBef>
                <a:spcPct val="0"/>
              </a:spcBef>
              <a:buFontTx/>
              <a:buNone/>
            </a:pPr>
            <a:r>
              <a:rPr lang="en-GB" altLang="x-none" sz="1400">
                <a:solidFill>
                  <a:srgbClr val="0717FF"/>
                </a:solidFill>
              </a:rPr>
              <a:t>Detection and classification of orthologs. Gene; 492:199-211.</a:t>
            </a:r>
            <a:endParaRPr lang="fr-FR" altLang="x-none" sz="1400">
              <a:solidFill>
                <a:srgbClr val="0717FF"/>
              </a:solidFill>
            </a:endParaRPr>
          </a:p>
        </p:txBody>
      </p:sp>
      <p:sp>
        <p:nvSpPr>
          <p:cNvPr id="251910" name="Text Box 13"/>
          <p:cNvSpPr txBox="1">
            <a:spLocks noChangeArrowheads="1"/>
          </p:cNvSpPr>
          <p:nvPr/>
        </p:nvSpPr>
        <p:spPr bwMode="auto">
          <a:xfrm>
            <a:off x="1752600" y="762000"/>
            <a:ext cx="6248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400" b="0">
                <a:solidFill>
                  <a:srgbClr val="021EFD"/>
                </a:solidFill>
              </a:rPr>
              <a:t>In 8 Aspergilli species</a:t>
            </a:r>
            <a:endParaRPr lang="fr-FR" altLang="x-none"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97989"/>
                                        </p:tgtEl>
                                        <p:attrNameLst>
                                          <p:attrName>style.visibility</p:attrName>
                                        </p:attrNameLst>
                                      </p:cBhvr>
                                      <p:to>
                                        <p:strVal val="visible"/>
                                      </p:to>
                                    </p:set>
                                    <p:animEffect transition="in" filter="fade">
                                      <p:cBhvr>
                                        <p:cTn id="7" dur="1000"/>
                                        <p:tgtEl>
                                          <p:spTgt spid="297989"/>
                                        </p:tgtEl>
                                      </p:cBhvr>
                                    </p:animEffect>
                                    <p:anim calcmode="lin" valueType="num">
                                      <p:cBhvr>
                                        <p:cTn id="8" dur="1000" fill="hold"/>
                                        <p:tgtEl>
                                          <p:spTgt spid="297989"/>
                                        </p:tgtEl>
                                        <p:attrNameLst>
                                          <p:attrName>ppt_x</p:attrName>
                                        </p:attrNameLst>
                                      </p:cBhvr>
                                      <p:tavLst>
                                        <p:tav tm="0">
                                          <p:val>
                                            <p:strVal val="#ppt_x"/>
                                          </p:val>
                                        </p:tav>
                                        <p:tav tm="100000">
                                          <p:val>
                                            <p:strVal val="#ppt_x"/>
                                          </p:val>
                                        </p:tav>
                                      </p:tavLst>
                                    </p:anim>
                                    <p:anim calcmode="lin" valueType="num">
                                      <p:cBhvr>
                                        <p:cTn id="9" dur="1000" fill="hold"/>
                                        <p:tgtEl>
                                          <p:spTgt spid="29798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97992"/>
                                        </p:tgtEl>
                                        <p:attrNameLst>
                                          <p:attrName>style.visibility</p:attrName>
                                        </p:attrNameLst>
                                      </p:cBhvr>
                                      <p:to>
                                        <p:strVal val="visible"/>
                                      </p:to>
                                    </p:set>
                                    <p:animEffect transition="in" filter="fade">
                                      <p:cBhvr>
                                        <p:cTn id="14" dur="1000"/>
                                        <p:tgtEl>
                                          <p:spTgt spid="297992"/>
                                        </p:tgtEl>
                                      </p:cBhvr>
                                    </p:animEffect>
                                    <p:anim calcmode="lin" valueType="num">
                                      <p:cBhvr>
                                        <p:cTn id="15" dur="1000" fill="hold"/>
                                        <p:tgtEl>
                                          <p:spTgt spid="297992"/>
                                        </p:tgtEl>
                                        <p:attrNameLst>
                                          <p:attrName>ppt_x</p:attrName>
                                        </p:attrNameLst>
                                      </p:cBhvr>
                                      <p:tavLst>
                                        <p:tav tm="0">
                                          <p:val>
                                            <p:strVal val="#ppt_x"/>
                                          </p:val>
                                        </p:tav>
                                        <p:tav tm="100000">
                                          <p:val>
                                            <p:strVal val="#ppt_x"/>
                                          </p:val>
                                        </p:tav>
                                      </p:tavLst>
                                    </p:anim>
                                    <p:anim calcmode="lin" valueType="num">
                                      <p:cBhvr>
                                        <p:cTn id="16" dur="1000" fill="hold"/>
                                        <p:tgtEl>
                                          <p:spTgt spid="2979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3"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4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Text Box 8"/>
          <p:cNvSpPr txBox="1">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FF3300"/>
                </a:solidFill>
              </a:rPr>
              <a:t>Conservation profiles including KUCA (</a:t>
            </a:r>
            <a:r>
              <a:rPr lang="fr-FR" altLang="x-none" sz="2400" i="1">
                <a:solidFill>
                  <a:srgbClr val="FF3300"/>
                </a:solidFill>
              </a:rPr>
              <a:t>Kuraishia capsulata</a:t>
            </a:r>
            <a:r>
              <a:rPr lang="fr-FR" altLang="x-none" sz="2400">
                <a:solidFill>
                  <a:srgbClr val="FF3300"/>
                </a:solidFill>
              </a:rPr>
              <a:t>)</a:t>
            </a:r>
            <a:endParaRPr lang="fr-FR" altLang="x-none" sz="2400" b="0"/>
          </a:p>
        </p:txBody>
      </p:sp>
      <p:graphicFrame>
        <p:nvGraphicFramePr>
          <p:cNvPr id="254978" name="Object 9"/>
          <p:cNvGraphicFramePr>
            <a:graphicFrameLocks noChangeAspect="1"/>
          </p:cNvGraphicFramePr>
          <p:nvPr/>
        </p:nvGraphicFramePr>
        <p:xfrm>
          <a:off x="0" y="381000"/>
          <a:ext cx="9144000" cy="3276600"/>
        </p:xfrm>
        <a:graphic>
          <a:graphicData uri="http://schemas.openxmlformats.org/presentationml/2006/ole">
            <mc:AlternateContent xmlns:mc="http://schemas.openxmlformats.org/markup-compatibility/2006">
              <mc:Choice xmlns:v="urn:schemas-microsoft-com:vml" Requires="v">
                <p:oleObj spid="_x0000_s255128" name="Document" r:id="rId4" imgW="28774603" imgH="10323810" progId="Word.Document.8">
                  <p:embed/>
                </p:oleObj>
              </mc:Choice>
              <mc:Fallback>
                <p:oleObj name="Document" r:id="rId4" imgW="28774603" imgH="10323810" progId="Word.Document.8">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1000"/>
                        <a:ext cx="9144000" cy="327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54979" name="Object 10"/>
          <p:cNvGraphicFramePr>
            <a:graphicFrameLocks noChangeAspect="1"/>
          </p:cNvGraphicFramePr>
          <p:nvPr/>
        </p:nvGraphicFramePr>
        <p:xfrm>
          <a:off x="0" y="3581400"/>
          <a:ext cx="9144000" cy="3276600"/>
        </p:xfrm>
        <a:graphic>
          <a:graphicData uri="http://schemas.openxmlformats.org/presentationml/2006/ole">
            <mc:AlternateContent xmlns:mc="http://schemas.openxmlformats.org/markup-compatibility/2006">
              <mc:Choice xmlns:v="urn:schemas-microsoft-com:vml" Requires="v">
                <p:oleObj spid="_x0000_s255129" name="Document" r:id="rId6" imgW="28774603" imgH="13168254" progId="Word.Document.8">
                  <p:embed/>
                </p:oleObj>
              </mc:Choice>
              <mc:Fallback>
                <p:oleObj name="Document" r:id="rId6" imgW="28774603" imgH="13168254" progId="Word.Document.8">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581400"/>
                        <a:ext cx="9144000" cy="327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7025" name="Object 2"/>
          <p:cNvGraphicFramePr>
            <a:graphicFrameLocks noChangeAspect="1"/>
          </p:cNvGraphicFramePr>
          <p:nvPr/>
        </p:nvGraphicFramePr>
        <p:xfrm>
          <a:off x="0" y="0"/>
          <a:ext cx="9144000" cy="5943600"/>
        </p:xfrm>
        <a:graphic>
          <a:graphicData uri="http://schemas.openxmlformats.org/presentationml/2006/ole">
            <mc:AlternateContent xmlns:mc="http://schemas.openxmlformats.org/markup-compatibility/2006">
              <mc:Choice xmlns:v="urn:schemas-microsoft-com:vml" Requires="v">
                <p:oleObj spid="_x0000_s257108" name="Document" r:id="rId4" imgW="28774603" imgH="12457143" progId="Word.Document.8">
                  <p:embed/>
                </p:oleObj>
              </mc:Choice>
              <mc:Fallback>
                <p:oleObj name="Document" r:id="rId4" imgW="28774603" imgH="12457143"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32803" name="Text Box 3"/>
          <p:cNvSpPr txBox="1">
            <a:spLocks noChangeArrowheads="1"/>
          </p:cNvSpPr>
          <p:nvPr/>
        </p:nvSpPr>
        <p:spPr bwMode="auto">
          <a:xfrm>
            <a:off x="304800" y="5791200"/>
            <a:ext cx="8305800" cy="1004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spcBef>
                <a:spcPct val="50000"/>
              </a:spcBef>
              <a:buFont typeface="Symbol" charset="2"/>
              <a:buChar char=""/>
              <a:defRPr/>
            </a:pPr>
            <a:r>
              <a:rPr lang="en-GB" altLang="x-none" b="0">
                <a:solidFill>
                  <a:srgbClr val="FF3333"/>
                </a:solidFill>
              </a:rPr>
              <a:t>Missing genes</a:t>
            </a:r>
          </a:p>
          <a:p>
            <a:pPr>
              <a:spcBef>
                <a:spcPct val="50000"/>
              </a:spcBef>
              <a:buFont typeface="Symbol" charset="2"/>
              <a:buNone/>
              <a:defRPr/>
            </a:pPr>
            <a:r>
              <a:rPr lang="en-GB" altLang="x-none" b="0">
                <a:solidFill>
                  <a:srgbClr val="FF3333"/>
                </a:solidFill>
              </a:rPr>
              <a:t>=&gt; Transfer between KUCA and distant fungi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32803"/>
                                        </p:tgtEl>
                                        <p:attrNameLst>
                                          <p:attrName>style.visibility</p:attrName>
                                        </p:attrNameLst>
                                      </p:cBhvr>
                                      <p:to>
                                        <p:strVal val="visible"/>
                                      </p:to>
                                    </p:set>
                                    <p:animEffect transition="in" filter="fade">
                                      <p:cBhvr>
                                        <p:cTn id="7" dur="1000"/>
                                        <p:tgtEl>
                                          <p:spTgt spid="332803"/>
                                        </p:tgtEl>
                                      </p:cBhvr>
                                    </p:animEffect>
                                    <p:anim calcmode="lin" valueType="num">
                                      <p:cBhvr>
                                        <p:cTn id="8" dur="1000" fill="hold"/>
                                        <p:tgtEl>
                                          <p:spTgt spid="332803"/>
                                        </p:tgtEl>
                                        <p:attrNameLst>
                                          <p:attrName>ppt_x</p:attrName>
                                        </p:attrNameLst>
                                      </p:cBhvr>
                                      <p:tavLst>
                                        <p:tav tm="0">
                                          <p:val>
                                            <p:strVal val="#ppt_x"/>
                                          </p:val>
                                        </p:tav>
                                        <p:tav tm="100000">
                                          <p:val>
                                            <p:strVal val="#ppt_x"/>
                                          </p:val>
                                        </p:tav>
                                      </p:tavLst>
                                    </p:anim>
                                    <p:anim calcmode="lin" valueType="num">
                                      <p:cBhvr>
                                        <p:cTn id="9" dur="1000" fill="hold"/>
                                        <p:tgtEl>
                                          <p:spTgt spid="3328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ext Box 2"/>
          <p:cNvSpPr txBox="1">
            <a:spLocks noChangeArrowheads="1"/>
          </p:cNvSpPr>
          <p:nvPr/>
        </p:nvSpPr>
        <p:spPr bwMode="auto">
          <a:xfrm>
            <a:off x="0" y="2667000"/>
            <a:ext cx="9144000"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None/>
            </a:pPr>
            <a:r>
              <a:rPr lang="en-GB" altLang="x-none" sz="3600" dirty="0">
                <a:solidFill>
                  <a:srgbClr val="0000FF"/>
                </a:solidFill>
              </a:rPr>
              <a:t>Proteomes: Amino acid compositions</a:t>
            </a:r>
            <a:endParaRPr lang="en-GB" altLang="x-none" sz="36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p:cNvSpPr>
            <a:spLocks noChangeArrowheads="1"/>
          </p:cNvSpPr>
          <p:nvPr/>
        </p:nvSpPr>
        <p:spPr bwMode="auto">
          <a:xfrm>
            <a:off x="0" y="-27384"/>
            <a:ext cx="9144000" cy="833438"/>
          </a:xfrm>
          <a:prstGeom prst="rect">
            <a:avLst/>
          </a:prstGeom>
          <a:solidFill>
            <a:srgbClr val="FFFF00"/>
          </a:solidFill>
          <a:ln w="9525">
            <a:solidFill>
              <a:schemeClr val="bg1"/>
            </a:solidFill>
            <a:miter lim="800000"/>
            <a:headEnd/>
            <a:tailEnd/>
          </a:ln>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4400" dirty="0">
                <a:solidFill>
                  <a:srgbClr val="021EFD"/>
                </a:solidFill>
              </a:rPr>
              <a:t>Summary: gene relationships</a:t>
            </a:r>
            <a:endParaRPr lang="en-GB" altLang="x-none" sz="4400" dirty="0">
              <a:solidFill>
                <a:schemeClr val="tx2"/>
              </a:solidFill>
            </a:endParaRPr>
          </a:p>
        </p:txBody>
      </p:sp>
      <p:sp>
        <p:nvSpPr>
          <p:cNvPr id="259074" name="Rectangle 3"/>
          <p:cNvSpPr>
            <a:spLocks noChangeArrowheads="1"/>
          </p:cNvSpPr>
          <p:nvPr/>
        </p:nvSpPr>
        <p:spPr bwMode="auto">
          <a:xfrm>
            <a:off x="26988" y="908720"/>
            <a:ext cx="9117012" cy="580548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eaLnBrk="1" hangingPunct="1">
              <a:lnSpc>
                <a:spcPct val="80000"/>
              </a:lnSpc>
              <a:buFontTx/>
              <a:buNone/>
            </a:pPr>
            <a:r>
              <a:rPr lang="en-US" altLang="x-none" sz="2000">
                <a:solidFill>
                  <a:srgbClr val="FF0000"/>
                </a:solidFill>
              </a:rPr>
              <a:t>Homologs</a:t>
            </a:r>
            <a:r>
              <a:rPr lang="en-US" altLang="x-none" sz="2000">
                <a:solidFill>
                  <a:srgbClr val="000066"/>
                </a:solidFill>
              </a:rPr>
              <a:t> </a:t>
            </a:r>
            <a:r>
              <a:rPr lang="en-US" altLang="x-none" sz="2000"/>
              <a:t>= Genes of common origin;</a:t>
            </a:r>
            <a:endParaRPr lang="en-US" altLang="x-none" sz="2000">
              <a:solidFill>
                <a:srgbClr val="000066"/>
              </a:solidFill>
            </a:endParaRPr>
          </a:p>
          <a:p>
            <a:pPr algn="just" eaLnBrk="1" hangingPunct="1">
              <a:lnSpc>
                <a:spcPct val="80000"/>
              </a:lnSpc>
              <a:buFontTx/>
              <a:buNone/>
            </a:pPr>
            <a:r>
              <a:rPr lang="en-US" altLang="x-none" sz="2000">
                <a:solidFill>
                  <a:srgbClr val="FF0000"/>
                </a:solidFill>
              </a:rPr>
              <a:t>Orthologs</a:t>
            </a:r>
            <a:r>
              <a:rPr lang="en-US" altLang="x-none" sz="2000">
                <a:solidFill>
                  <a:srgbClr val="000066"/>
                </a:solidFill>
              </a:rPr>
              <a:t> </a:t>
            </a:r>
            <a:r>
              <a:rPr lang="en-US" altLang="x-none" sz="2000"/>
              <a:t>= Genes resulting from a speciation event;</a:t>
            </a:r>
          </a:p>
          <a:p>
            <a:pPr algn="just" eaLnBrk="1" hangingPunct="1">
              <a:lnSpc>
                <a:spcPct val="80000"/>
              </a:lnSpc>
              <a:buFontTx/>
              <a:buNone/>
            </a:pPr>
            <a:r>
              <a:rPr lang="en-GB" altLang="x-none" sz="2000">
                <a:solidFill>
                  <a:srgbClr val="FF0000"/>
                </a:solidFill>
              </a:rPr>
              <a:t>Co-orthologs</a:t>
            </a:r>
            <a:r>
              <a:rPr lang="en-GB" altLang="x-none" sz="2000">
                <a:solidFill>
                  <a:srgbClr val="000066"/>
                </a:solidFill>
              </a:rPr>
              <a:t> </a:t>
            </a:r>
            <a:r>
              <a:rPr lang="en-GB" altLang="x-none" sz="2000"/>
              <a:t>= Orthologs that have undergone lineage-specific gene duplications subsequent to a particular speciation event;</a:t>
            </a:r>
            <a:endParaRPr lang="en-US" altLang="x-none" sz="2000"/>
          </a:p>
          <a:p>
            <a:pPr algn="just" eaLnBrk="1" hangingPunct="1">
              <a:lnSpc>
                <a:spcPct val="80000"/>
              </a:lnSpc>
              <a:buFontTx/>
              <a:buNone/>
            </a:pPr>
            <a:r>
              <a:rPr lang="en-GB" altLang="x-none" sz="2000">
                <a:solidFill>
                  <a:srgbClr val="FF0000"/>
                </a:solidFill>
              </a:rPr>
              <a:t>Paralogs</a:t>
            </a:r>
            <a:r>
              <a:rPr lang="en-GB" altLang="x-none" sz="2000">
                <a:solidFill>
                  <a:srgbClr val="000066"/>
                </a:solidFill>
              </a:rPr>
              <a:t> </a:t>
            </a:r>
            <a:r>
              <a:rPr lang="en-GB" altLang="x-none" sz="2000"/>
              <a:t>= Genes resulting from gene duplication;</a:t>
            </a:r>
            <a:endParaRPr lang="en-US" altLang="x-none" sz="2000">
              <a:solidFill>
                <a:srgbClr val="000066"/>
              </a:solidFill>
            </a:endParaRPr>
          </a:p>
          <a:p>
            <a:pPr algn="just" eaLnBrk="1" hangingPunct="1">
              <a:lnSpc>
                <a:spcPct val="80000"/>
              </a:lnSpc>
              <a:buFontTx/>
              <a:buNone/>
            </a:pPr>
            <a:r>
              <a:rPr lang="en-GB" altLang="x-none" sz="2000">
                <a:solidFill>
                  <a:srgbClr val="FF0000"/>
                </a:solidFill>
              </a:rPr>
              <a:t>Inparalogs</a:t>
            </a:r>
            <a:r>
              <a:rPr lang="en-GB" altLang="x-none" sz="2000">
                <a:solidFill>
                  <a:srgbClr val="000066"/>
                </a:solidFill>
              </a:rPr>
              <a:t> </a:t>
            </a:r>
            <a:r>
              <a:rPr lang="en-GB" altLang="x-none" sz="2000"/>
              <a:t>= Paralogs resulting from lineage-specific duplication(s) subsequent to a particular speciation event;</a:t>
            </a:r>
            <a:endParaRPr lang="en-US" altLang="x-none" sz="2000"/>
          </a:p>
          <a:p>
            <a:pPr algn="just" eaLnBrk="1" hangingPunct="1">
              <a:lnSpc>
                <a:spcPct val="80000"/>
              </a:lnSpc>
              <a:buFontTx/>
              <a:buNone/>
            </a:pPr>
            <a:r>
              <a:rPr lang="en-US" altLang="x-none" sz="2000">
                <a:solidFill>
                  <a:srgbClr val="FF0000"/>
                </a:solidFill>
              </a:rPr>
              <a:t>Outparalogs</a:t>
            </a:r>
            <a:r>
              <a:rPr lang="en-US" altLang="x-none" sz="2000">
                <a:solidFill>
                  <a:srgbClr val="000066"/>
                </a:solidFill>
              </a:rPr>
              <a:t> </a:t>
            </a:r>
            <a:r>
              <a:rPr lang="en-US" altLang="x-none" sz="2000"/>
              <a:t>= Paralogs resulting from gene duplication(s) preceding a particular speciation event;</a:t>
            </a:r>
            <a:endParaRPr lang="en-US" altLang="x-none" sz="2000">
              <a:solidFill>
                <a:srgbClr val="000066"/>
              </a:solidFill>
            </a:endParaRPr>
          </a:p>
          <a:p>
            <a:pPr algn="just" eaLnBrk="1" hangingPunct="1">
              <a:lnSpc>
                <a:spcPct val="80000"/>
              </a:lnSpc>
              <a:buFontTx/>
              <a:buNone/>
            </a:pPr>
            <a:r>
              <a:rPr lang="en-GB" altLang="x-none" sz="2000">
                <a:solidFill>
                  <a:srgbClr val="FF0000"/>
                </a:solidFill>
              </a:rPr>
              <a:t>One-to-one (1:1) orthologs</a:t>
            </a:r>
            <a:r>
              <a:rPr lang="en-US" altLang="x-none" sz="2000">
                <a:solidFill>
                  <a:srgbClr val="000066"/>
                </a:solidFill>
              </a:rPr>
              <a:t> </a:t>
            </a:r>
            <a:r>
              <a:rPr lang="en-US" altLang="x-none" sz="2000"/>
              <a:t>= </a:t>
            </a:r>
            <a:r>
              <a:rPr lang="en-GB" altLang="x-none" sz="2000"/>
              <a:t>Orthologs with no (known) lineage-specific gene duplications subsequent to a particular speciation event;</a:t>
            </a:r>
            <a:endParaRPr lang="en-US" altLang="x-none" sz="2000">
              <a:solidFill>
                <a:srgbClr val="000066"/>
              </a:solidFill>
            </a:endParaRPr>
          </a:p>
          <a:p>
            <a:pPr algn="just" eaLnBrk="1" hangingPunct="1">
              <a:lnSpc>
                <a:spcPct val="80000"/>
              </a:lnSpc>
              <a:buFontTx/>
              <a:buNone/>
            </a:pPr>
            <a:r>
              <a:rPr lang="en-GB" altLang="x-none" sz="2000">
                <a:solidFill>
                  <a:srgbClr val="FF0000"/>
                </a:solidFill>
              </a:rPr>
              <a:t>One-to-many (1:n) orthologs</a:t>
            </a:r>
            <a:r>
              <a:rPr lang="en-GB" altLang="x-none" sz="2000"/>
              <a:t>: Orthologs of which at least one - and at most all but one - has undergone lineage-specific gene duplication </a:t>
            </a:r>
            <a:r>
              <a:rPr lang="en-US" altLang="x-none" sz="2000"/>
              <a:t>subsequent to a particular speciation event;</a:t>
            </a:r>
          </a:p>
          <a:p>
            <a:pPr algn="just" eaLnBrk="1" hangingPunct="1">
              <a:lnSpc>
                <a:spcPct val="80000"/>
              </a:lnSpc>
              <a:buFontTx/>
              <a:buNone/>
            </a:pPr>
            <a:r>
              <a:rPr lang="en-GB" altLang="x-none" sz="2000">
                <a:solidFill>
                  <a:srgbClr val="FF0000"/>
                </a:solidFill>
              </a:rPr>
              <a:t>Many-to-many (n:n) orthologs</a:t>
            </a:r>
            <a:r>
              <a:rPr lang="en-GB" altLang="x-none" sz="2000">
                <a:solidFill>
                  <a:srgbClr val="000066"/>
                </a:solidFill>
              </a:rPr>
              <a:t> </a:t>
            </a:r>
            <a:r>
              <a:rPr lang="en-GB" altLang="x-none" sz="2000"/>
              <a:t>= Orthologs which have undergone lineage-specific g</a:t>
            </a:r>
            <a:r>
              <a:rPr lang="en-US" altLang="x-none" sz="2000"/>
              <a:t>ene duplications subsequent to a particular speciation event;</a:t>
            </a:r>
            <a:endParaRPr lang="en-US" altLang="x-none" sz="2000">
              <a:solidFill>
                <a:srgbClr val="000066"/>
              </a:solidFill>
            </a:endParaRPr>
          </a:p>
          <a:p>
            <a:pPr algn="just" eaLnBrk="1" hangingPunct="1">
              <a:lnSpc>
                <a:spcPct val="80000"/>
              </a:lnSpc>
              <a:buFontTx/>
              <a:buNone/>
            </a:pPr>
            <a:r>
              <a:rPr lang="en-US" altLang="x-none" sz="2000">
                <a:solidFill>
                  <a:srgbClr val="FF0000"/>
                </a:solidFill>
              </a:rPr>
              <a:t>Pseudo-orthologs</a:t>
            </a:r>
            <a:r>
              <a:rPr lang="en-US" altLang="x-none" sz="2000">
                <a:solidFill>
                  <a:srgbClr val="000066"/>
                </a:solidFill>
              </a:rPr>
              <a:t> </a:t>
            </a:r>
            <a:r>
              <a:rPr lang="en-US" altLang="x-none" sz="2000"/>
              <a:t>= Paralogs with lineage-specific gene loss of orthologs;</a:t>
            </a:r>
            <a:endParaRPr lang="en-US" altLang="x-none" sz="2000">
              <a:solidFill>
                <a:srgbClr val="000066"/>
              </a:solidFill>
            </a:endParaRPr>
          </a:p>
          <a:p>
            <a:pPr algn="just" eaLnBrk="1" hangingPunct="1">
              <a:lnSpc>
                <a:spcPct val="80000"/>
              </a:lnSpc>
              <a:buFontTx/>
              <a:buNone/>
            </a:pPr>
            <a:r>
              <a:rPr lang="en-GB" altLang="x-none" sz="2000">
                <a:solidFill>
                  <a:srgbClr val="FF0000"/>
                </a:solidFill>
              </a:rPr>
              <a:t>Xenologs</a:t>
            </a:r>
            <a:r>
              <a:rPr lang="en-GB" altLang="x-none" sz="2000">
                <a:solidFill>
                  <a:srgbClr val="000066"/>
                </a:solidFill>
              </a:rPr>
              <a:t> </a:t>
            </a:r>
            <a:r>
              <a:rPr lang="en-GB" altLang="x-none" sz="2000"/>
              <a:t>= Orthologs derived by horizontal gene transfer from another lineage.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ext Box 4"/>
          <p:cNvSpPr txBox="1">
            <a:spLocks noChangeArrowheads="1"/>
          </p:cNvSpPr>
          <p:nvPr/>
        </p:nvSpPr>
        <p:spPr bwMode="auto">
          <a:xfrm>
            <a:off x="0" y="-27384"/>
            <a:ext cx="9144000"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dirty="0">
                <a:solidFill>
                  <a:srgbClr val="021EFD"/>
                </a:solidFill>
              </a:rPr>
              <a:t>SPOs Conservation Profiles</a:t>
            </a:r>
          </a:p>
        </p:txBody>
      </p:sp>
      <p:graphicFrame>
        <p:nvGraphicFramePr>
          <p:cNvPr id="261122" name="Object 5"/>
          <p:cNvGraphicFramePr>
            <a:graphicFrameLocks noChangeAspect="1"/>
          </p:cNvGraphicFramePr>
          <p:nvPr/>
        </p:nvGraphicFramePr>
        <p:xfrm>
          <a:off x="528638" y="1143000"/>
          <a:ext cx="8467725" cy="5715000"/>
        </p:xfrm>
        <a:graphic>
          <a:graphicData uri="http://schemas.openxmlformats.org/presentationml/2006/ole">
            <mc:AlternateContent xmlns:mc="http://schemas.openxmlformats.org/markup-compatibility/2006">
              <mc:Choice xmlns:v="urn:schemas-microsoft-com:vml" Requires="v">
                <p:oleObj spid="_x0000_s261207" name="Document" r:id="rId4" imgW="11709400" imgH="6718300" progId="Word.Document.8">
                  <p:embed/>
                </p:oleObj>
              </mc:Choice>
              <mc:Fallback>
                <p:oleObj name="Document" r:id="rId4" imgW="11709400" imgH="6718300"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8" y="1143000"/>
                        <a:ext cx="8467725"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261123" name="Connecteur droit avec flèche 2"/>
          <p:cNvCxnSpPr>
            <a:cxnSpLocks noChangeShapeType="1"/>
          </p:cNvCxnSpPr>
          <p:nvPr/>
        </p:nvCxnSpPr>
        <p:spPr bwMode="auto">
          <a:xfrm>
            <a:off x="0" y="3213100"/>
            <a:ext cx="539750" cy="0"/>
          </a:xfrm>
          <a:prstGeom prst="straightConnector1">
            <a:avLst/>
          </a:prstGeom>
          <a:noFill/>
          <a:ln w="38100">
            <a:solidFill>
              <a:srgbClr val="070AF2"/>
            </a:solidFill>
            <a:round/>
            <a:headEnd/>
            <a:tailEnd type="arrow" w="med" len="med"/>
          </a:ln>
          <a:extLst>
            <a:ext uri="{909E8E84-426E-40DD-AFC4-6F175D3DCCD1}">
              <a14:hiddenFill xmlns:a14="http://schemas.microsoft.com/office/drawing/2010/main">
                <a:noFill/>
              </a14:hiddenFill>
            </a:ext>
          </a:extLst>
        </p:spPr>
      </p:cxnSp>
      <p:cxnSp>
        <p:nvCxnSpPr>
          <p:cNvPr id="261124" name="Connecteur droit avec flèche 5"/>
          <p:cNvCxnSpPr>
            <a:cxnSpLocks noChangeShapeType="1"/>
          </p:cNvCxnSpPr>
          <p:nvPr/>
        </p:nvCxnSpPr>
        <p:spPr bwMode="auto">
          <a:xfrm>
            <a:off x="0" y="3644900"/>
            <a:ext cx="539750" cy="0"/>
          </a:xfrm>
          <a:prstGeom prst="straightConnector1">
            <a:avLst/>
          </a:prstGeom>
          <a:noFill/>
          <a:ln w="38100">
            <a:solidFill>
              <a:srgbClr val="070AF2"/>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169" name="Text Box 7"/>
          <p:cNvSpPr txBox="1">
            <a:spLocks noChangeArrowheads="1"/>
          </p:cNvSpPr>
          <p:nvPr/>
        </p:nvSpPr>
        <p:spPr bwMode="auto">
          <a:xfrm>
            <a:off x="381000" y="304800"/>
            <a:ext cx="85344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717FF"/>
                </a:solidFill>
                <a:latin typeface="Helvetica" charset="0"/>
              </a:rPr>
              <a:t>SPO conservation profiles in Yeast &amp; fungi</a:t>
            </a:r>
            <a:endParaRPr lang="en-GB" altLang="x-none" sz="2400" b="0"/>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144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8500"/>
            <a:ext cx="91440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7" name="Picture 2" descr="Figur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236220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4400" dirty="0" err="1"/>
              <a:t>Practical</a:t>
            </a:r>
            <a:r>
              <a:rPr lang="fr-FR" altLang="x-none" sz="4400" dirty="0"/>
              <a:t> sessions</a:t>
            </a:r>
          </a:p>
          <a:p>
            <a:pPr algn="ctr">
              <a:spcBef>
                <a:spcPct val="50000"/>
              </a:spcBef>
              <a:buFontTx/>
              <a:buNone/>
            </a:pPr>
            <a:r>
              <a:rPr lang="fr-FR" altLang="x-none" sz="2400" dirty="0"/>
              <a:t>(</a:t>
            </a:r>
            <a:r>
              <a:rPr lang="fr-FR" altLang="x-none" sz="2400" dirty="0" err="1"/>
              <a:t>see</a:t>
            </a:r>
            <a:r>
              <a:rPr lang="fr-FR" altLang="x-none" sz="2400" dirty="0"/>
              <a:t> </a:t>
            </a:r>
            <a:r>
              <a:rPr lang="fr-FR" altLang="x-none" sz="2400" dirty="0" err="1"/>
              <a:t>ppt</a:t>
            </a:r>
            <a:r>
              <a:rPr lang="fr-FR" altLang="x-none" sz="2400" dirty="0"/>
              <a:t> </a:t>
            </a:r>
            <a:r>
              <a:rPr lang="fr-FR" altLang="x-none" sz="2400" dirty="0" err="1"/>
              <a:t>preseantation</a:t>
            </a:r>
            <a:r>
              <a:rPr lang="fr-FR" altLang="x-none" sz="2400" dirty="0"/>
              <a:t> and </a:t>
            </a:r>
            <a:r>
              <a:rPr lang="fr-FR" altLang="x-none" sz="2400" dirty="0" err="1"/>
              <a:t>Text</a:t>
            </a:r>
            <a:r>
              <a:rPr lang="fr-FR" altLang="x-none" sz="2400" dirty="0"/>
              <a:t>)</a:t>
            </a:r>
          </a:p>
        </p:txBody>
      </p:sp>
    </p:spTree>
    <p:extLst>
      <p:ext uri="{BB962C8B-B14F-4D97-AF65-F5344CB8AC3E}">
        <p14:creationId xmlns:p14="http://schemas.microsoft.com/office/powerpoint/2010/main" val="12082940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2736" y="676756"/>
            <a:ext cx="9111263" cy="618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90000"/>
              </a:lnSpc>
              <a:spcBef>
                <a:spcPct val="50000"/>
              </a:spcBef>
              <a:buFontTx/>
              <a:buNone/>
            </a:pPr>
            <a:r>
              <a:rPr lang="en-GB" altLang="x-none" dirty="0">
                <a:solidFill>
                  <a:srgbClr val="FF0000"/>
                </a:solidFill>
              </a:rPr>
              <a:t>I-</a:t>
            </a:r>
            <a:r>
              <a:rPr lang="en-GB" altLang="x-none" dirty="0"/>
              <a:t> </a:t>
            </a:r>
            <a:r>
              <a:rPr lang="en-GB" altLang="x-none" dirty="0">
                <a:solidFill>
                  <a:schemeClr val="bg1">
                    <a:lumMod val="65000"/>
                  </a:schemeClr>
                </a:solidFill>
              </a:rPr>
              <a:t>Large-scale Genomes Analyses</a:t>
            </a:r>
          </a:p>
          <a:p>
            <a:pPr>
              <a:lnSpc>
                <a:spcPct val="50000"/>
              </a:lnSpc>
              <a:spcBef>
                <a:spcPct val="50000"/>
              </a:spcBef>
              <a:buFontTx/>
              <a:buNone/>
            </a:pPr>
            <a:r>
              <a:rPr lang="en-GB" altLang="x-none" dirty="0">
                <a:solidFill>
                  <a:schemeClr val="bg1">
                    <a:lumMod val="65000"/>
                  </a:schemeClr>
                </a:solidFill>
              </a:rPr>
              <a:t>   (knowledge so far acquired)</a:t>
            </a:r>
          </a:p>
          <a:p>
            <a:pPr>
              <a:lnSpc>
                <a:spcPct val="50000"/>
              </a:lnSpc>
              <a:spcBef>
                <a:spcPct val="50000"/>
              </a:spcBef>
              <a:buFontTx/>
              <a:buNone/>
            </a:pPr>
            <a:endParaRPr lang="en-GB" altLang="x-none" b="0" dirty="0"/>
          </a:p>
          <a:p>
            <a:pPr>
              <a:lnSpc>
                <a:spcPct val="50000"/>
              </a:lnSpc>
              <a:spcBef>
                <a:spcPct val="50000"/>
              </a:spcBef>
              <a:buFontTx/>
              <a:buNone/>
            </a:pPr>
            <a:r>
              <a:rPr lang="en-GB" altLang="x-none" dirty="0">
                <a:solidFill>
                  <a:srgbClr val="FF3333"/>
                </a:solidFill>
              </a:rPr>
              <a:t>II-</a:t>
            </a:r>
            <a:r>
              <a:rPr lang="en-GB" altLang="x-none" dirty="0"/>
              <a:t> </a:t>
            </a:r>
            <a:r>
              <a:rPr lang="en-GB" altLang="x-none" dirty="0">
                <a:solidFill>
                  <a:schemeClr val="bg1">
                    <a:lumMod val="65000"/>
                  </a:schemeClr>
                </a:solidFill>
              </a:rPr>
              <a:t>Horizontal Gene Transfer</a:t>
            </a:r>
          </a:p>
          <a:p>
            <a:pPr>
              <a:lnSpc>
                <a:spcPct val="50000"/>
              </a:lnSpc>
              <a:spcBef>
                <a:spcPct val="50000"/>
              </a:spcBef>
              <a:buFontTx/>
              <a:buNone/>
            </a:pPr>
            <a:endParaRPr lang="en-GB" altLang="x-none" b="0" dirty="0"/>
          </a:p>
          <a:p>
            <a:pPr>
              <a:lnSpc>
                <a:spcPct val="80000"/>
              </a:lnSpc>
              <a:spcBef>
                <a:spcPct val="50000"/>
              </a:spcBef>
              <a:buFontTx/>
              <a:buNone/>
            </a:pPr>
            <a:r>
              <a:rPr lang="en-GB" altLang="x-none" dirty="0">
                <a:solidFill>
                  <a:srgbClr val="FF0000"/>
                </a:solidFill>
              </a:rPr>
              <a:t>III-</a:t>
            </a:r>
            <a:r>
              <a:rPr lang="en-GB" altLang="x-none" dirty="0">
                <a:solidFill>
                  <a:srgbClr val="000000"/>
                </a:solidFill>
              </a:rPr>
              <a:t> </a:t>
            </a:r>
            <a:r>
              <a:rPr lang="en-GB" altLang="x-none" dirty="0" err="1">
                <a:solidFill>
                  <a:schemeClr val="bg1">
                    <a:lumMod val="65000"/>
                  </a:schemeClr>
                </a:solidFill>
              </a:rPr>
              <a:t>Orthologs</a:t>
            </a:r>
            <a:r>
              <a:rPr lang="en-GB" altLang="x-none" dirty="0">
                <a:solidFill>
                  <a:schemeClr val="bg1">
                    <a:lumMod val="65000"/>
                  </a:schemeClr>
                </a:solidFill>
              </a:rPr>
              <a:t>, paralogs inference and clustering methods</a:t>
            </a:r>
          </a:p>
          <a:p>
            <a:pPr>
              <a:lnSpc>
                <a:spcPct val="80000"/>
              </a:lnSpc>
              <a:spcBef>
                <a:spcPct val="50000"/>
              </a:spcBef>
              <a:buFontTx/>
              <a:buNone/>
            </a:pPr>
            <a:r>
              <a:rPr lang="en-GB" altLang="x-none" dirty="0">
                <a:solidFill>
                  <a:schemeClr val="bg1">
                    <a:lumMod val="65000"/>
                  </a:schemeClr>
                </a:solidFill>
              </a:rPr>
              <a:t>    (context - difficulties – limitations)</a:t>
            </a:r>
          </a:p>
          <a:p>
            <a:pPr>
              <a:lnSpc>
                <a:spcPct val="50000"/>
              </a:lnSpc>
              <a:spcBef>
                <a:spcPct val="50000"/>
              </a:spcBef>
              <a:buFontTx/>
              <a:buNone/>
            </a:pPr>
            <a:endParaRPr lang="en-GB" altLang="x-none" dirty="0">
              <a:solidFill>
                <a:srgbClr val="000000"/>
              </a:solidFill>
            </a:endParaRPr>
          </a:p>
          <a:p>
            <a:pPr>
              <a:lnSpc>
                <a:spcPct val="50000"/>
              </a:lnSpc>
              <a:spcBef>
                <a:spcPct val="50000"/>
              </a:spcBef>
              <a:buFontTx/>
              <a:buNone/>
            </a:pPr>
            <a:r>
              <a:rPr lang="en-GB" altLang="x-none" dirty="0">
                <a:solidFill>
                  <a:srgbClr val="FF0000"/>
                </a:solidFill>
              </a:rPr>
              <a:t>IV-</a:t>
            </a:r>
            <a:r>
              <a:rPr lang="en-GB" altLang="x-none" dirty="0">
                <a:solidFill>
                  <a:srgbClr val="000000"/>
                </a:solidFill>
              </a:rPr>
              <a:t> </a:t>
            </a:r>
            <a:r>
              <a:rPr lang="en-GB" altLang="x-none" dirty="0" err="1"/>
              <a:t>Phylogeneomics</a:t>
            </a:r>
            <a:r>
              <a:rPr lang="en-GB" altLang="x-none" dirty="0"/>
              <a:t> …</a:t>
            </a:r>
            <a:endParaRPr lang="en-GB" altLang="x-none" sz="2400" b="0" dirty="0"/>
          </a:p>
          <a:p>
            <a:pPr>
              <a:lnSpc>
                <a:spcPct val="50000"/>
              </a:lnSpc>
              <a:spcBef>
                <a:spcPct val="50000"/>
              </a:spcBef>
              <a:buFontTx/>
              <a:buNone/>
            </a:pPr>
            <a:endParaRPr lang="en-GB" altLang="x-none" dirty="0"/>
          </a:p>
          <a:p>
            <a:pPr>
              <a:lnSpc>
                <a:spcPct val="50000"/>
              </a:lnSpc>
              <a:spcBef>
                <a:spcPct val="50000"/>
              </a:spcBef>
              <a:buFontTx/>
              <a:buNone/>
            </a:pPr>
            <a:r>
              <a:rPr lang="en-GB" altLang="x-none" dirty="0">
                <a:solidFill>
                  <a:srgbClr val="FF3333"/>
                </a:solidFill>
              </a:rPr>
              <a:t>V-</a:t>
            </a:r>
            <a:r>
              <a:rPr lang="en-GB" altLang="x-none" dirty="0"/>
              <a:t> </a:t>
            </a:r>
            <a:r>
              <a:rPr lang="en-GB" altLang="x-none" dirty="0">
                <a:solidFill>
                  <a:schemeClr val="bg1">
                    <a:lumMod val="65000"/>
                  </a:schemeClr>
                </a:solidFill>
              </a:rPr>
              <a:t>Genomic variation</a:t>
            </a:r>
            <a:endParaRPr lang="en-GB" altLang="x-none" sz="2400" dirty="0">
              <a:solidFill>
                <a:schemeClr val="bg1">
                  <a:lumMod val="65000"/>
                </a:schemeClr>
              </a:solidFill>
            </a:endParaRPr>
          </a:p>
        </p:txBody>
      </p:sp>
      <p:sp>
        <p:nvSpPr>
          <p:cNvPr id="3" name="ZoneTexte 2"/>
          <p:cNvSpPr txBox="1"/>
          <p:nvPr/>
        </p:nvSpPr>
        <p:spPr>
          <a:xfrm>
            <a:off x="0" y="0"/>
            <a:ext cx="9144000" cy="584775"/>
          </a:xfrm>
          <a:prstGeom prst="rect">
            <a:avLst/>
          </a:prstGeom>
          <a:solidFill>
            <a:srgbClr val="FFFF00"/>
          </a:solidFill>
        </p:spPr>
        <p:txBody>
          <a:bodyPr wrap="square" rtlCol="0">
            <a:spAutoFit/>
          </a:bodyPr>
          <a:lstStyle/>
          <a:p>
            <a:pPr algn="ctr"/>
            <a:r>
              <a:rPr lang="en-GB" sz="3200" dirty="0">
                <a:solidFill>
                  <a:srgbClr val="070AF2"/>
                </a:solidFill>
              </a:rPr>
              <a:t>Plan</a:t>
            </a:r>
          </a:p>
        </p:txBody>
      </p:sp>
    </p:spTree>
    <p:extLst>
      <p:ext uri="{BB962C8B-B14F-4D97-AF65-F5344CB8AC3E}">
        <p14:creationId xmlns:p14="http://schemas.microsoft.com/office/powerpoint/2010/main" val="18331586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ext Box 3"/>
          <p:cNvSpPr txBox="1">
            <a:spLocks noChangeArrowheads="1"/>
          </p:cNvSpPr>
          <p:nvPr/>
        </p:nvSpPr>
        <p:spPr bwMode="auto">
          <a:xfrm>
            <a:off x="914400" y="425450"/>
            <a:ext cx="69342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000FF"/>
                </a:solidFill>
                <a:latin typeface="Times" charset="0"/>
              </a:rPr>
              <a:t>Genome Trees - Phylogenomics</a:t>
            </a:r>
          </a:p>
        </p:txBody>
      </p:sp>
      <p:pic>
        <p:nvPicPr>
          <p:cNvPr id="267266" name="Picture 2" descr="Greg_Tucker_treeofli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1243013"/>
            <a:ext cx="3898900"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00"/>
            <a:ext cx="44704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3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100" y="50800"/>
            <a:ext cx="21717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3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71800"/>
            <a:ext cx="39243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31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29718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17" name="Text Box 6"/>
          <p:cNvSpPr txBox="1">
            <a:spLocks noChangeArrowheads="1"/>
          </p:cNvSpPr>
          <p:nvPr/>
        </p:nvSpPr>
        <p:spPr bwMode="auto">
          <a:xfrm>
            <a:off x="0" y="2178050"/>
            <a:ext cx="518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latin typeface="Times" charset="0"/>
              </a:rPr>
              <a:t>The </a:t>
            </a:r>
            <a:r>
              <a:rPr lang="en-GB" altLang="x-none" sz="1800">
                <a:solidFill>
                  <a:srgbClr val="FF0000"/>
                </a:solidFill>
                <a:latin typeface="Times" charset="0"/>
              </a:rPr>
              <a:t>three-domain proposal</a:t>
            </a:r>
            <a:r>
              <a:rPr lang="en-GB" altLang="x-none" sz="1800">
                <a:latin typeface="Times" charset="0"/>
              </a:rPr>
              <a:t> based on the ribosomal RNA tree. </a:t>
            </a:r>
            <a:r>
              <a:rPr lang="en-GB" altLang="x-none" sz="1800" i="1">
                <a:latin typeface="Times" charset="0"/>
              </a:rPr>
              <a:t>Woese et al. PNAS. 87:4576-4579. (</a:t>
            </a:r>
            <a:r>
              <a:rPr lang="en-GB" altLang="x-none" sz="1800" i="1">
                <a:solidFill>
                  <a:srgbClr val="FF0000"/>
                </a:solidFill>
                <a:latin typeface="Times" charset="0"/>
              </a:rPr>
              <a:t>1990</a:t>
            </a:r>
            <a:r>
              <a:rPr lang="en-GB" altLang="x-none" sz="1800" i="1">
                <a:latin typeface="Times" charset="0"/>
              </a:rPr>
              <a:t>)</a:t>
            </a:r>
            <a:endParaRPr lang="en-GB" altLang="x-none" sz="1800">
              <a:solidFill>
                <a:srgbClr val="FF0000"/>
              </a:solidFill>
              <a:latin typeface="Times" charset="0"/>
            </a:endParaRPr>
          </a:p>
        </p:txBody>
      </p:sp>
      <p:sp>
        <p:nvSpPr>
          <p:cNvPr id="269318" name="Text Box 7"/>
          <p:cNvSpPr txBox="1">
            <a:spLocks noChangeArrowheads="1"/>
          </p:cNvSpPr>
          <p:nvPr/>
        </p:nvSpPr>
        <p:spPr bwMode="auto">
          <a:xfrm>
            <a:off x="5257800" y="1781175"/>
            <a:ext cx="3962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latin typeface="Times" charset="0"/>
              </a:rPr>
              <a:t>The </a:t>
            </a:r>
            <a:r>
              <a:rPr lang="en-GB" altLang="x-none" sz="1800">
                <a:solidFill>
                  <a:srgbClr val="FF0000"/>
                </a:solidFill>
                <a:latin typeface="Times" charset="0"/>
              </a:rPr>
              <a:t>two-empire proposal</a:t>
            </a:r>
            <a:r>
              <a:rPr lang="en-GB" altLang="x-none" sz="1800">
                <a:latin typeface="Times" charset="0"/>
              </a:rPr>
              <a:t>, separating eukaryotes from prokaryotes and eubacteria from archaebacteria.   </a:t>
            </a:r>
            <a:r>
              <a:rPr lang="en-GB" altLang="x-none" sz="1800" i="1">
                <a:latin typeface="Times" charset="0"/>
              </a:rPr>
              <a:t>Mayr, D. PNAS 95:9720-23. (</a:t>
            </a:r>
            <a:r>
              <a:rPr lang="en-GB" altLang="x-none" sz="1800" i="1">
                <a:solidFill>
                  <a:srgbClr val="FF0000"/>
                </a:solidFill>
                <a:latin typeface="Times" charset="0"/>
              </a:rPr>
              <a:t>1998</a:t>
            </a:r>
            <a:r>
              <a:rPr lang="en-GB" altLang="x-none" sz="1800" i="1">
                <a:latin typeface="Times" charset="0"/>
              </a:rPr>
              <a:t>).</a:t>
            </a:r>
            <a:endParaRPr lang="en-GB" altLang="x-none" sz="1800">
              <a:solidFill>
                <a:srgbClr val="FF0000"/>
              </a:solidFill>
              <a:latin typeface="Times" charset="0"/>
            </a:endParaRPr>
          </a:p>
        </p:txBody>
      </p:sp>
      <p:sp>
        <p:nvSpPr>
          <p:cNvPr id="269319" name="Text Box 8"/>
          <p:cNvSpPr txBox="1">
            <a:spLocks noChangeArrowheads="1"/>
          </p:cNvSpPr>
          <p:nvPr/>
        </p:nvSpPr>
        <p:spPr bwMode="auto">
          <a:xfrm>
            <a:off x="76200" y="5867400"/>
            <a:ext cx="4572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Times" charset="0"/>
              </a:rPr>
              <a:t>The </a:t>
            </a:r>
            <a:r>
              <a:rPr lang="en-GB" altLang="x-none" sz="1800">
                <a:solidFill>
                  <a:srgbClr val="FF0000"/>
                </a:solidFill>
                <a:latin typeface="Times" charset="0"/>
              </a:rPr>
              <a:t>three-domain proposal, with continuous lateral gene transfer among domains</a:t>
            </a:r>
            <a:r>
              <a:rPr lang="en-GB" altLang="x-none" sz="1800">
                <a:latin typeface="Times" charset="0"/>
              </a:rPr>
              <a:t>. </a:t>
            </a:r>
          </a:p>
          <a:p>
            <a:pPr>
              <a:spcBef>
                <a:spcPct val="0"/>
              </a:spcBef>
              <a:buFontTx/>
              <a:buNone/>
            </a:pPr>
            <a:r>
              <a:rPr lang="en-GB" altLang="x-none" sz="1800" i="1">
                <a:latin typeface="Times" charset="0"/>
              </a:rPr>
              <a:t>Doolittle. Science 284:2124-8. (</a:t>
            </a:r>
            <a:r>
              <a:rPr lang="en-GB" altLang="x-none" sz="1800" i="1">
                <a:solidFill>
                  <a:srgbClr val="FF0000"/>
                </a:solidFill>
                <a:latin typeface="Times" charset="0"/>
              </a:rPr>
              <a:t>1999</a:t>
            </a:r>
            <a:r>
              <a:rPr lang="en-GB" altLang="x-none" sz="1800" i="1">
                <a:latin typeface="Times" charset="0"/>
              </a:rPr>
              <a:t>)</a:t>
            </a:r>
            <a:endParaRPr lang="en-GB" altLang="x-none" sz="2400" b="0">
              <a:latin typeface="Times" charset="0"/>
            </a:endParaRPr>
          </a:p>
        </p:txBody>
      </p:sp>
      <p:sp>
        <p:nvSpPr>
          <p:cNvPr id="269320" name="Text Box 9"/>
          <p:cNvSpPr txBox="1">
            <a:spLocks noChangeArrowheads="1"/>
          </p:cNvSpPr>
          <p:nvPr/>
        </p:nvSpPr>
        <p:spPr bwMode="auto">
          <a:xfrm>
            <a:off x="4648200" y="5667375"/>
            <a:ext cx="4572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Times" charset="0"/>
              </a:rPr>
              <a:t>The </a:t>
            </a:r>
            <a:r>
              <a:rPr lang="en-GB" altLang="x-none" sz="1800">
                <a:solidFill>
                  <a:srgbClr val="FF0000"/>
                </a:solidFill>
                <a:latin typeface="Times" charset="0"/>
              </a:rPr>
              <a:t>ring of life</a:t>
            </a:r>
            <a:r>
              <a:rPr lang="en-GB" altLang="x-none" sz="1800">
                <a:latin typeface="Times" charset="0"/>
              </a:rPr>
              <a:t>, incorporating lateral gene transfer but preserving the prokaryote eukaryote divide. </a:t>
            </a:r>
          </a:p>
          <a:p>
            <a:pPr>
              <a:spcBef>
                <a:spcPct val="0"/>
              </a:spcBef>
              <a:buFontTx/>
              <a:buNone/>
            </a:pPr>
            <a:r>
              <a:rPr lang="en-GB" altLang="x-none" sz="1800" i="1">
                <a:latin typeface="Times" charset="0"/>
              </a:rPr>
              <a:t>Rivera &amp; Lake JA. Nature 431: 152-5. (</a:t>
            </a:r>
            <a:r>
              <a:rPr lang="en-GB" altLang="x-none" sz="1800" i="1">
                <a:solidFill>
                  <a:srgbClr val="FF0000"/>
                </a:solidFill>
                <a:latin typeface="Times" charset="0"/>
              </a:rPr>
              <a:t>2004</a:t>
            </a:r>
            <a:r>
              <a:rPr lang="en-GB" altLang="x-none" sz="1800" i="1">
                <a:latin typeface="Times" charset="0"/>
              </a:rPr>
              <a:t>)</a:t>
            </a:r>
            <a:endParaRPr lang="en-GB" altLang="x-none" sz="2400" b="0">
              <a:latin typeface="Times" charset="0"/>
            </a:endParaRPr>
          </a:p>
        </p:txBody>
      </p:sp>
      <p:sp>
        <p:nvSpPr>
          <p:cNvPr id="269321" name="Text Box 10"/>
          <p:cNvSpPr txBox="1">
            <a:spLocks noChangeArrowheads="1"/>
          </p:cNvSpPr>
          <p:nvPr/>
        </p:nvSpPr>
        <p:spPr bwMode="auto">
          <a:xfrm>
            <a:off x="4267200" y="76200"/>
            <a:ext cx="2819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F0000"/>
                </a:solidFill>
                <a:latin typeface="Times" charset="0"/>
              </a:rPr>
              <a:t>Martin &amp; Embley</a:t>
            </a:r>
          </a:p>
          <a:p>
            <a:pPr>
              <a:spcBef>
                <a:spcPct val="50000"/>
              </a:spcBef>
              <a:buFontTx/>
              <a:buNone/>
            </a:pPr>
            <a:r>
              <a:rPr lang="en-GB" altLang="x-none" sz="2000" i="1">
                <a:solidFill>
                  <a:srgbClr val="FF0000"/>
                </a:solidFill>
                <a:latin typeface="Times" charset="0"/>
              </a:rPr>
              <a:t>Nature</a:t>
            </a:r>
            <a:r>
              <a:rPr lang="en-GB" altLang="x-none" sz="2000">
                <a:solidFill>
                  <a:srgbClr val="FF0000"/>
                </a:solidFill>
                <a:latin typeface="Times" charset="0"/>
              </a:rPr>
              <a:t> 431:152-5.(2004)</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ext Box 4"/>
          <p:cNvSpPr txBox="1">
            <a:spLocks noChangeArrowheads="1"/>
          </p:cNvSpPr>
          <p:nvPr/>
        </p:nvSpPr>
        <p:spPr bwMode="auto">
          <a:xfrm>
            <a:off x="468313" y="-26988"/>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Ancestral duplication and ancestral conservation</a:t>
            </a:r>
          </a:p>
        </p:txBody>
      </p:sp>
      <p:sp>
        <p:nvSpPr>
          <p:cNvPr id="271362" name="Text Box 5"/>
          <p:cNvSpPr txBox="1">
            <a:spLocks noChangeArrowheads="1"/>
          </p:cNvSpPr>
          <p:nvPr/>
        </p:nvSpPr>
        <p:spPr bwMode="auto">
          <a:xfrm>
            <a:off x="7772400" y="11430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W</a:t>
            </a:r>
            <a:r>
              <a:rPr lang="en-GB" altLang="x-none" sz="2400" baseline="-25000">
                <a:solidFill>
                  <a:srgbClr val="0000FF"/>
                </a:solidFill>
                <a:latin typeface="Times" charset="0"/>
              </a:rPr>
              <a:t>ij</a:t>
            </a:r>
            <a:endParaRPr lang="en-GB" altLang="x-none" sz="2400" b="0">
              <a:latin typeface="Times" charset="0"/>
            </a:endParaRPr>
          </a:p>
        </p:txBody>
      </p:sp>
      <p:sp>
        <p:nvSpPr>
          <p:cNvPr id="271363" name="Line 6"/>
          <p:cNvSpPr>
            <a:spLocks noChangeShapeType="1"/>
          </p:cNvSpPr>
          <p:nvPr/>
        </p:nvSpPr>
        <p:spPr bwMode="auto">
          <a:xfrm flipH="1">
            <a:off x="6629400" y="1447800"/>
            <a:ext cx="1143000" cy="3810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71364" name="Text Box 7"/>
          <p:cNvSpPr txBox="1">
            <a:spLocks noChangeArrowheads="1"/>
          </p:cNvSpPr>
          <p:nvPr/>
        </p:nvSpPr>
        <p:spPr bwMode="auto">
          <a:xfrm>
            <a:off x="7508875" y="2438400"/>
            <a:ext cx="1600200" cy="173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genome similarity</a:t>
            </a:r>
          </a:p>
          <a:p>
            <a:pPr>
              <a:spcBef>
                <a:spcPct val="50000"/>
              </a:spcBef>
              <a:buFontTx/>
              <a:buNone/>
            </a:pPr>
            <a:r>
              <a:rPr lang="en-GB" altLang="x-none" sz="2400">
                <a:solidFill>
                  <a:srgbClr val="FF0000"/>
                </a:solidFill>
                <a:latin typeface="Helvetica" charset="0"/>
              </a:rPr>
              <a:t>• shared orthologs</a:t>
            </a:r>
            <a:endParaRPr lang="en-GB" altLang="x-none" sz="2400" b="0">
              <a:solidFill>
                <a:srgbClr val="FF0000"/>
              </a:solidFill>
            </a:endParaRPr>
          </a:p>
        </p:txBody>
      </p:sp>
      <p:grpSp>
        <p:nvGrpSpPr>
          <p:cNvPr id="271365" name="Group 4"/>
          <p:cNvGrpSpPr>
            <a:grpSpLocks/>
          </p:cNvGrpSpPr>
          <p:nvPr/>
        </p:nvGrpSpPr>
        <p:grpSpPr bwMode="auto">
          <a:xfrm>
            <a:off x="239713" y="555625"/>
            <a:ext cx="7212012" cy="6186488"/>
            <a:chOff x="-2103" y="-1225"/>
            <a:chExt cx="8483" cy="7299"/>
          </a:xfrm>
        </p:grpSpPr>
        <p:graphicFrame>
          <p:nvGraphicFramePr>
            <p:cNvPr id="271366" name="Object 5"/>
            <p:cNvGraphicFramePr>
              <a:graphicFrameLocks noChangeAspect="1"/>
            </p:cNvGraphicFramePr>
            <p:nvPr/>
          </p:nvGraphicFramePr>
          <p:xfrm>
            <a:off x="-2103" y="-1225"/>
            <a:ext cx="8483" cy="7299"/>
          </p:xfrm>
          <a:graphic>
            <a:graphicData uri="http://schemas.openxmlformats.org/presentationml/2006/ole">
              <mc:AlternateContent xmlns:mc="http://schemas.openxmlformats.org/markup-compatibility/2006">
                <mc:Choice xmlns:v="urn:schemas-microsoft-com:vml" Requires="v">
                  <p:oleObj spid="_x0000_s271451" name="Document" r:id="rId4" imgW="8597900" imgH="8026400" progId="Word.Document.8">
                    <p:embed/>
                  </p:oleObj>
                </mc:Choice>
                <mc:Fallback>
                  <p:oleObj name="Document" r:id="rId4" imgW="8597900" imgH="8026400"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3" y="-1225"/>
                          <a:ext cx="8483" cy="7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71368" name="Text Box 7"/>
            <p:cNvSpPr txBox="1">
              <a:spLocks noChangeArrowheads="1"/>
            </p:cNvSpPr>
            <p:nvPr/>
          </p:nvSpPr>
          <p:spPr bwMode="auto">
            <a:xfrm>
              <a:off x="4560" y="720"/>
              <a:ext cx="72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W</a:t>
              </a:r>
              <a:r>
                <a:rPr lang="en-GB" altLang="x-none" sz="2400" baseline="-25000">
                  <a:solidFill>
                    <a:srgbClr val="0000FF"/>
                  </a:solidFill>
                  <a:latin typeface="Times" charset="0"/>
                </a:rPr>
                <a:t>ij</a:t>
              </a:r>
              <a:endParaRPr lang="en-GB" altLang="x-none" sz="2400" b="0" dirty="0">
                <a:latin typeface="Times" charset="0"/>
              </a:endParaRPr>
            </a:p>
          </p:txBody>
        </p:sp>
        <p:sp>
          <p:nvSpPr>
            <p:cNvPr id="271369" name="Line 8"/>
            <p:cNvSpPr>
              <a:spLocks noChangeShapeType="1"/>
            </p:cNvSpPr>
            <p:nvPr/>
          </p:nvSpPr>
          <p:spPr bwMode="auto">
            <a:xfrm flipH="1">
              <a:off x="3840" y="821"/>
              <a:ext cx="720" cy="24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ext Box 2"/>
          <p:cNvSpPr txBox="1">
            <a:spLocks noChangeArrowheads="1"/>
          </p:cNvSpPr>
          <p:nvPr/>
        </p:nvSpPr>
        <p:spPr bwMode="auto">
          <a:xfrm>
            <a:off x="0" y="4572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b="0">
              <a:latin typeface="Times" charset="0"/>
            </a:endParaRPr>
          </a:p>
        </p:txBody>
      </p:sp>
      <p:grpSp>
        <p:nvGrpSpPr>
          <p:cNvPr id="273410" name="Group 3"/>
          <p:cNvGrpSpPr>
            <a:grpSpLocks/>
          </p:cNvGrpSpPr>
          <p:nvPr/>
        </p:nvGrpSpPr>
        <p:grpSpPr bwMode="auto">
          <a:xfrm>
            <a:off x="0" y="0"/>
            <a:ext cx="9144000" cy="6858000"/>
            <a:chOff x="0" y="0"/>
            <a:chExt cx="5760" cy="4320"/>
          </a:xfrm>
        </p:grpSpPr>
        <p:pic>
          <p:nvPicPr>
            <p:cNvPr id="2734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412" name="Text Box 5"/>
            <p:cNvSpPr txBox="1">
              <a:spLocks noChangeArrowheads="1"/>
            </p:cNvSpPr>
            <p:nvPr/>
          </p:nvSpPr>
          <p:spPr bwMode="auto">
            <a:xfrm>
              <a:off x="0" y="288"/>
              <a:ext cx="2736" cy="44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000FF"/>
                  </a:solidFill>
                  <a:latin typeface="Verdana" charset="0"/>
                </a:rPr>
                <a:t>Tekaia, Lazcano &amp; Dujon (1999)</a:t>
              </a:r>
            </a:p>
            <a:p>
              <a:pPr>
                <a:spcBef>
                  <a:spcPct val="50000"/>
                </a:spcBef>
                <a:buFontTx/>
                <a:buNone/>
              </a:pPr>
              <a:r>
                <a:rPr lang="en-GB" altLang="x-none" sz="1600">
                  <a:solidFill>
                    <a:srgbClr val="0000FF"/>
                  </a:solidFill>
                  <a:latin typeface="Times" charset="0"/>
                </a:rPr>
                <a:t>Genome Research 9: 550-7.</a:t>
              </a:r>
              <a:r>
                <a:rPr lang="en-GB" altLang="x-none" sz="1600">
                  <a:latin typeface="Times" charset="0"/>
                </a:rPr>
                <a:t> </a:t>
              </a:r>
            </a:p>
          </p:txBody>
        </p:sp>
        <p:sp>
          <p:nvSpPr>
            <p:cNvPr id="273413" name="Text Box 6"/>
            <p:cNvSpPr txBox="1">
              <a:spLocks noChangeArrowheads="1"/>
            </p:cNvSpPr>
            <p:nvPr/>
          </p:nvSpPr>
          <p:spPr bwMode="auto">
            <a:xfrm>
              <a:off x="1584" y="374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E</a:t>
              </a:r>
            </a:p>
          </p:txBody>
        </p:sp>
        <p:sp>
          <p:nvSpPr>
            <p:cNvPr id="273414" name="Text Box 7"/>
            <p:cNvSpPr txBox="1">
              <a:spLocks noChangeArrowheads="1"/>
            </p:cNvSpPr>
            <p:nvPr/>
          </p:nvSpPr>
          <p:spPr bwMode="auto">
            <a:xfrm>
              <a:off x="2688" y="321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A</a:t>
              </a:r>
              <a:endParaRPr lang="en-GB" altLang="x-none" sz="2400">
                <a:solidFill>
                  <a:srgbClr val="0000FF"/>
                </a:solidFill>
                <a:latin typeface="Times" charset="0"/>
              </a:endParaRPr>
            </a:p>
          </p:txBody>
        </p:sp>
        <p:sp>
          <p:nvSpPr>
            <p:cNvPr id="273415" name="Text Box 8"/>
            <p:cNvSpPr txBox="1">
              <a:spLocks noChangeArrowheads="1"/>
            </p:cNvSpPr>
            <p:nvPr/>
          </p:nvSpPr>
          <p:spPr bwMode="auto">
            <a:xfrm>
              <a:off x="2160" y="168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B</a:t>
              </a:r>
              <a:endParaRPr lang="en-GB" altLang="x-none" sz="2400">
                <a:solidFill>
                  <a:srgbClr val="0000FF"/>
                </a:solidFill>
                <a:latin typeface="Times"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ext Box 2"/>
          <p:cNvSpPr txBox="1">
            <a:spLocks noChangeArrowheads="1"/>
          </p:cNvSpPr>
          <p:nvPr/>
        </p:nvSpPr>
        <p:spPr bwMode="auto">
          <a:xfrm>
            <a:off x="152400" y="377825"/>
            <a:ext cx="8763000" cy="1554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717FF"/>
                </a:solidFill>
                <a:latin typeface="Helvetica" charset="0"/>
              </a:rPr>
              <a:t>Evolution of Proteomes: </a:t>
            </a:r>
          </a:p>
          <a:p>
            <a:pPr algn="ctr">
              <a:spcBef>
                <a:spcPct val="0"/>
              </a:spcBef>
              <a:buFontTx/>
              <a:buNone/>
            </a:pPr>
            <a:r>
              <a:rPr lang="en-GB" altLang="x-none">
                <a:solidFill>
                  <a:srgbClr val="0717FF"/>
                </a:solidFill>
                <a:latin typeface="Helvetica" charset="0"/>
              </a:rPr>
              <a:t>Signatures and Trends in Amino Acid Compositions</a:t>
            </a:r>
            <a:endParaRPr lang="fr-FR" altLang="x-none" sz="3600">
              <a:solidFill>
                <a:srgbClr val="FF0000"/>
              </a:solidFill>
              <a:latin typeface="Helvetica" charset="0"/>
            </a:endParaRPr>
          </a:p>
        </p:txBody>
      </p:sp>
      <p:sp>
        <p:nvSpPr>
          <p:cNvPr id="33794" name="Text Box 3"/>
          <p:cNvSpPr txBox="1">
            <a:spLocks noChangeArrowheads="1"/>
          </p:cNvSpPr>
          <p:nvPr/>
        </p:nvSpPr>
        <p:spPr bwMode="auto">
          <a:xfrm>
            <a:off x="228600" y="2663825"/>
            <a:ext cx="8686800" cy="204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021EFD"/>
                </a:solidFill>
                <a:latin typeface="Helvetica" charset="0"/>
              </a:rPr>
              <a:t>•</a:t>
            </a:r>
            <a:r>
              <a:rPr lang="en-GB" altLang="x-none" sz="2800">
                <a:latin typeface="Helvetica" charset="0"/>
              </a:rPr>
              <a:t> Are there specific properties associated with lifestyles and with phylogeny? </a:t>
            </a:r>
          </a:p>
          <a:p>
            <a:pPr>
              <a:spcBef>
                <a:spcPct val="50000"/>
              </a:spcBef>
              <a:buFontTx/>
              <a:buNone/>
            </a:pPr>
            <a:r>
              <a:rPr lang="en-GB" altLang="x-none" sz="4000">
                <a:solidFill>
                  <a:srgbClr val="021EFD"/>
                </a:solidFill>
                <a:latin typeface="Helvetica" charset="0"/>
              </a:rPr>
              <a:t>•</a:t>
            </a:r>
            <a:r>
              <a:rPr lang="en-GB" altLang="x-none" sz="2800">
                <a:latin typeface="Helvetica" charset="0"/>
              </a:rPr>
              <a:t> What are the underlying evolutionary trends?</a:t>
            </a:r>
            <a:endParaRPr lang="fr-FR" altLang="x-none" sz="2800">
              <a:latin typeface="Helvetica" charset="0"/>
            </a:endParaRPr>
          </a:p>
        </p:txBody>
      </p:sp>
      <p:sp>
        <p:nvSpPr>
          <p:cNvPr id="33795" name="Text Box 4"/>
          <p:cNvSpPr txBox="1">
            <a:spLocks noChangeArrowheads="1"/>
          </p:cNvSpPr>
          <p:nvPr/>
        </p:nvSpPr>
        <p:spPr bwMode="auto">
          <a:xfrm>
            <a:off x="0" y="6324600"/>
            <a:ext cx="91440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0000"/>
              </a:lnSpc>
              <a:spcBef>
                <a:spcPct val="0"/>
              </a:spcBef>
              <a:buFontTx/>
              <a:buNone/>
            </a:pPr>
            <a:r>
              <a:rPr lang="en-GB" altLang="x-none" sz="1800" b="0">
                <a:solidFill>
                  <a:srgbClr val="021EFD"/>
                </a:solidFill>
              </a:rPr>
              <a:t>Tekaia, F. and Yeramian, E. (2006). Evolution of Proteomes: Fundamental signatures and global trends in amino acid composition. </a:t>
            </a:r>
            <a:r>
              <a:rPr lang="en-GB" altLang="x-none" sz="1800" b="0" i="1">
                <a:solidFill>
                  <a:srgbClr val="021EFD"/>
                </a:solidFill>
              </a:rPr>
              <a:t>BMC Genomics</a:t>
            </a:r>
            <a:r>
              <a:rPr lang="en-GB" altLang="x-none" sz="1800" b="0">
                <a:solidFill>
                  <a:srgbClr val="021EFD"/>
                </a:solidFill>
              </a:rPr>
              <a:t>. 7:307.</a:t>
            </a:r>
            <a:endParaRPr lang="fr-FR" altLang="x-none" sz="2000">
              <a:latin typeface="Times"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p:cNvSpPr>
            <a:spLocks noChangeArrowheads="1"/>
          </p:cNvSpPr>
          <p:nvPr/>
        </p:nvSpPr>
        <p:spPr bwMode="auto">
          <a:xfrm>
            <a:off x="14288" y="1693863"/>
            <a:ext cx="9129712" cy="1946275"/>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Courier New" charset="0"/>
              </a:rPr>
              <a:t>p 0111111000111111111000110110111101001111101111</a:t>
            </a:r>
            <a:endParaRPr lang="en-GB" altLang="x-none" sz="2400">
              <a:solidFill>
                <a:srgbClr val="FF0000"/>
              </a:solidFill>
              <a:latin typeface="Times" charset="0"/>
            </a:endParaRPr>
          </a:p>
          <a:p>
            <a:pPr>
              <a:spcBef>
                <a:spcPct val="50000"/>
              </a:spcBef>
              <a:buFontTx/>
              <a:buNone/>
            </a:pPr>
            <a:r>
              <a:rPr lang="en-GB" altLang="x-none" sz="2400">
                <a:solidFill>
                  <a:srgbClr val="FF0000"/>
                </a:solidFill>
                <a:latin typeface="Times" charset="0"/>
              </a:rPr>
              <a:t>•</a:t>
            </a:r>
            <a:r>
              <a:rPr lang="en-GB" altLang="x-none" sz="2400">
                <a:latin typeface="Times" charset="0"/>
              </a:rPr>
              <a:t> A “conservation profile” is an n-component binary vector describing a protein conservation pattern across n species.</a:t>
            </a:r>
          </a:p>
          <a:p>
            <a:pPr>
              <a:spcBef>
                <a:spcPct val="50000"/>
              </a:spcBef>
              <a:buFontTx/>
              <a:buNone/>
            </a:pPr>
            <a:r>
              <a:rPr lang="en-GB" altLang="x-none" sz="2400">
                <a:latin typeface="Times" charset="0"/>
              </a:rPr>
              <a:t>Components are 0 and 1, following absence or presence of homologs.</a:t>
            </a:r>
            <a:endParaRPr lang="en-GB" altLang="x-none" sz="2400" b="0">
              <a:solidFill>
                <a:srgbClr val="FF0000"/>
              </a:solidFill>
              <a:latin typeface="Times" charset="0"/>
            </a:endParaRPr>
          </a:p>
        </p:txBody>
      </p:sp>
      <p:sp>
        <p:nvSpPr>
          <p:cNvPr id="275458" name="Rectangle 3"/>
          <p:cNvSpPr>
            <a:spLocks noChangeArrowheads="1"/>
          </p:cNvSpPr>
          <p:nvPr/>
        </p:nvSpPr>
        <p:spPr bwMode="auto">
          <a:xfrm>
            <a:off x="0" y="5254625"/>
            <a:ext cx="9067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a:t>
            </a:r>
            <a:r>
              <a:rPr lang="en-GB" altLang="x-none" sz="2400">
                <a:latin typeface="Times" charset="0"/>
              </a:rPr>
              <a:t> A conservation profile is the trace of protein evolutionary histories </a:t>
            </a:r>
            <a:r>
              <a:rPr lang="en-GB" altLang="x-none" sz="2400">
                <a:solidFill>
                  <a:srgbClr val="0000FF"/>
                </a:solidFill>
                <a:latin typeface="Times" charset="0"/>
              </a:rPr>
              <a:t>jointly captured in a set of n species</a:t>
            </a:r>
            <a:r>
              <a:rPr lang="en-GB" altLang="x-none" sz="2400">
                <a:latin typeface="Times" charset="0"/>
              </a:rPr>
              <a:t> (multidimensional feature);</a:t>
            </a:r>
          </a:p>
        </p:txBody>
      </p:sp>
      <p:sp>
        <p:nvSpPr>
          <p:cNvPr id="275459" name="Text Box 4"/>
          <p:cNvSpPr txBox="1">
            <a:spLocks noChangeArrowheads="1"/>
          </p:cNvSpPr>
          <p:nvPr/>
        </p:nvSpPr>
        <p:spPr bwMode="auto">
          <a:xfrm>
            <a:off x="0" y="4645025"/>
            <a:ext cx="906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a:t>
            </a:r>
            <a:r>
              <a:rPr lang="en-GB" altLang="x-none" sz="2400">
                <a:latin typeface="Times" charset="0"/>
              </a:rPr>
              <a:t> Conservation profiles are </a:t>
            </a:r>
            <a:r>
              <a:rPr lang="en-GB" altLang="x-none" sz="2400">
                <a:solidFill>
                  <a:srgbClr val="0000FF"/>
                </a:solidFill>
                <a:latin typeface="Times" charset="0"/>
              </a:rPr>
              <a:t>signatures of evolutionary relationships;</a:t>
            </a:r>
            <a:endParaRPr lang="en-GB" altLang="x-none" sz="2400">
              <a:latin typeface="Times" charset="0"/>
            </a:endParaRPr>
          </a:p>
        </p:txBody>
      </p:sp>
      <p:sp>
        <p:nvSpPr>
          <p:cNvPr id="275460" name="Text Box 5"/>
          <p:cNvSpPr txBox="1">
            <a:spLocks noChangeArrowheads="1"/>
          </p:cNvSpPr>
          <p:nvPr/>
        </p:nvSpPr>
        <p:spPr bwMode="auto">
          <a:xfrm>
            <a:off x="1828800" y="149225"/>
            <a:ext cx="4648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066FF"/>
                </a:solidFill>
                <a:latin typeface="Times" charset="0"/>
              </a:rPr>
              <a:t>Conservation profiles</a:t>
            </a:r>
            <a:endParaRPr lang="en-GB" altLang="x-none">
              <a:solidFill>
                <a:srgbClr val="FF0000"/>
              </a:solidFill>
              <a:latin typeface="Times" charset="0"/>
            </a:endParaRPr>
          </a:p>
        </p:txBody>
      </p:sp>
      <p:sp>
        <p:nvSpPr>
          <p:cNvPr id="275461" name="Text Box 6"/>
          <p:cNvSpPr txBox="1">
            <a:spLocks noChangeArrowheads="1"/>
          </p:cNvSpPr>
          <p:nvPr/>
        </p:nvSpPr>
        <p:spPr bwMode="auto">
          <a:xfrm>
            <a:off x="76200" y="987425"/>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a:t>
            </a:r>
            <a:r>
              <a:rPr lang="en-GB" altLang="x-none" sz="2800">
                <a:latin typeface="Times" charset="0"/>
              </a:rPr>
              <a:t> </a:t>
            </a:r>
            <a:r>
              <a:rPr lang="en-GB" altLang="x-none" sz="2800">
                <a:solidFill>
                  <a:srgbClr val="0000FF"/>
                </a:solidFill>
                <a:latin typeface="Times" charset="0"/>
              </a:rPr>
              <a:t>99 species (B: 33; A: 19; E:27); 541880 proteins</a:t>
            </a:r>
            <a:endParaRPr lang="en-GB" altLang="x-none" sz="2400">
              <a:latin typeface="Times" charset="0"/>
            </a:endParaRPr>
          </a:p>
        </p:txBody>
      </p:sp>
      <p:sp>
        <p:nvSpPr>
          <p:cNvPr id="275462" name="Text Box 7"/>
          <p:cNvSpPr txBox="1">
            <a:spLocks noChangeArrowheads="1"/>
          </p:cNvSpPr>
          <p:nvPr/>
        </p:nvSpPr>
        <p:spPr bwMode="auto">
          <a:xfrm>
            <a:off x="152400" y="4035425"/>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Main interesting properties of conservation profiles:</a:t>
            </a:r>
            <a:endParaRPr lang="en-GB" altLang="x-none" sz="2400" b="0">
              <a:latin typeface="Times" charset="0"/>
            </a:endParaRPr>
          </a:p>
        </p:txBody>
      </p:sp>
      <p:sp>
        <p:nvSpPr>
          <p:cNvPr id="275463" name="Rectangle 8"/>
          <p:cNvSpPr>
            <a:spLocks noChangeArrowheads="1"/>
          </p:cNvSpPr>
          <p:nvPr/>
        </p:nvSpPr>
        <p:spPr bwMode="auto">
          <a:xfrm>
            <a:off x="152400" y="6415088"/>
            <a:ext cx="8839200"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000FF"/>
                </a:solidFill>
                <a:latin typeface="Times" charset="0"/>
              </a:rPr>
              <a:t>Tekaia F, Yeramian E. (2005). </a:t>
            </a:r>
            <a:r>
              <a:rPr lang="en-GB" altLang="x-none" sz="1800" i="1">
                <a:solidFill>
                  <a:srgbClr val="0000FF"/>
                </a:solidFill>
                <a:latin typeface="Times" charset="0"/>
              </a:rPr>
              <a:t>PLoS Comput Biol</a:t>
            </a:r>
            <a:r>
              <a:rPr lang="en-GB" altLang="x-none" sz="1800">
                <a:solidFill>
                  <a:srgbClr val="0000FF"/>
                </a:solidFill>
                <a:latin typeface="Times" charset="0"/>
              </a:rPr>
              <a:t>.1(7):e75</a:t>
            </a:r>
            <a:endParaRPr lang="fr-FR" altLang="x-none" sz="1800">
              <a:solidFill>
                <a:srgbClr val="0000FF"/>
              </a:solidFill>
              <a:latin typeface="Times"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Text Box 2"/>
          <p:cNvSpPr txBox="1">
            <a:spLocks noChangeArrowheads="1"/>
          </p:cNvSpPr>
          <p:nvPr/>
        </p:nvSpPr>
        <p:spPr bwMode="auto">
          <a:xfrm>
            <a:off x="381000" y="685800"/>
            <a:ext cx="83058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Courier New" charset="0"/>
              </a:rPr>
              <a:t>		E		    A				B</a:t>
            </a:r>
          </a:p>
          <a:p>
            <a:pPr>
              <a:spcBef>
                <a:spcPct val="0"/>
              </a:spcBef>
              <a:buFontTx/>
              <a:buNone/>
            </a:pPr>
            <a:r>
              <a:rPr lang="en-GB" altLang="x-none" sz="1800">
                <a:latin typeface="Courier New" charset="0"/>
              </a:rPr>
              <a:t> 	 </a:t>
            </a:r>
            <a:r>
              <a:rPr lang="en-GB" altLang="x-none" sz="1800">
                <a:solidFill>
                  <a:srgbClr val="FF0000"/>
                </a:solidFill>
                <a:latin typeface="Courier New" charset="0"/>
              </a:rPr>
              <a:t>S</a:t>
            </a:r>
            <a:r>
              <a:rPr lang="en-GB" altLang="x-none" sz="1800" baseline="-25000">
                <a:solidFill>
                  <a:srgbClr val="FF0000"/>
                </a:solidFill>
                <a:latin typeface="Courier New" charset="0"/>
              </a:rPr>
              <a:t>1</a:t>
            </a:r>
            <a:r>
              <a:rPr lang="en-GB" altLang="x-none" sz="1800">
                <a:solidFill>
                  <a:srgbClr val="FF0000"/>
                </a:solidFill>
                <a:latin typeface="Courier New" charset="0"/>
              </a:rPr>
              <a:t>..............I.............I................S</a:t>
            </a:r>
            <a:r>
              <a:rPr lang="en-GB" altLang="x-none" sz="1800" baseline="-25000">
                <a:solidFill>
                  <a:srgbClr val="FF0000"/>
                </a:solidFill>
                <a:latin typeface="Courier New" charset="0"/>
              </a:rPr>
              <a:t>n</a:t>
            </a:r>
            <a:endParaRPr lang="en-GB" altLang="x-none" sz="1800">
              <a:latin typeface="Courier New" charset="0"/>
            </a:endParaRPr>
          </a:p>
          <a:p>
            <a:pPr>
              <a:spcBef>
                <a:spcPct val="0"/>
              </a:spcBef>
              <a:buFontTx/>
              <a:buNone/>
            </a:pPr>
            <a:r>
              <a:rPr lang="en-GB" altLang="x-none" sz="1800">
                <a:latin typeface="Courier New" charset="0"/>
              </a:rPr>
              <a:t> </a:t>
            </a:r>
            <a:r>
              <a:rPr lang="en-GB" altLang="x-none" sz="1800">
                <a:solidFill>
                  <a:srgbClr val="0000FF"/>
                </a:solidFill>
                <a:latin typeface="Courier New" charset="0"/>
              </a:rPr>
              <a:t>G</a:t>
            </a:r>
            <a:r>
              <a:rPr lang="en-GB" altLang="x-none" sz="1800" baseline="-25000">
                <a:solidFill>
                  <a:srgbClr val="0000FF"/>
                </a:solidFill>
                <a:latin typeface="Courier New" charset="0"/>
              </a:rPr>
              <a:t>1,1</a:t>
            </a:r>
            <a:r>
              <a:rPr lang="en-GB" altLang="x-none" sz="1800">
                <a:latin typeface="Courier New" charset="0"/>
              </a:rPr>
              <a:t>	 100000000000000000000000000000000000000000000000</a:t>
            </a:r>
          </a:p>
          <a:p>
            <a:pPr>
              <a:spcBef>
                <a:spcPct val="0"/>
              </a:spcBef>
              <a:buFontTx/>
              <a:buNone/>
            </a:pPr>
            <a:r>
              <a:rPr lang="en-GB" altLang="x-none" sz="1800">
                <a:latin typeface="Courier New" charset="0"/>
              </a:rPr>
              <a:t> </a:t>
            </a:r>
            <a:r>
              <a:rPr lang="en-GB" altLang="x-none" sz="1800">
                <a:solidFill>
                  <a:srgbClr val="0000FF"/>
                </a:solidFill>
                <a:latin typeface="Courier New" charset="0"/>
              </a:rPr>
              <a:t>G</a:t>
            </a:r>
            <a:r>
              <a:rPr lang="en-GB" altLang="x-none" sz="1800" baseline="-25000">
                <a:solidFill>
                  <a:srgbClr val="0000FF"/>
                </a:solidFill>
                <a:latin typeface="Courier New" charset="0"/>
              </a:rPr>
              <a:t>2,1</a:t>
            </a:r>
            <a:r>
              <a:rPr lang="en-GB" altLang="x-none" sz="1800">
                <a:latin typeface="Courier New" charset="0"/>
              </a:rPr>
              <a:t>	 111111111111111111111111111111111111111111111111</a:t>
            </a:r>
          </a:p>
          <a:p>
            <a:pPr>
              <a:spcBef>
                <a:spcPct val="0"/>
              </a:spcBef>
              <a:buFontTx/>
              <a:buNone/>
            </a:pPr>
            <a:r>
              <a:rPr lang="en-GB" altLang="x-none" sz="1800">
                <a:latin typeface="Courier New" charset="0"/>
              </a:rPr>
              <a:t> </a:t>
            </a:r>
            <a:r>
              <a:rPr lang="en-GB" altLang="x-none" sz="1800">
                <a:solidFill>
                  <a:srgbClr val="0000FF"/>
                </a:solidFill>
                <a:latin typeface="Courier New" charset="0"/>
              </a:rPr>
              <a:t>G</a:t>
            </a:r>
            <a:r>
              <a:rPr lang="en-GB" altLang="x-none" sz="1800" baseline="-25000">
                <a:solidFill>
                  <a:srgbClr val="0000FF"/>
                </a:solidFill>
                <a:latin typeface="Courier New" charset="0"/>
              </a:rPr>
              <a:t>3,1</a:t>
            </a:r>
            <a:r>
              <a:rPr lang="en-GB" altLang="x-none" sz="1800">
                <a:latin typeface="Courier New" charset="0"/>
              </a:rPr>
              <a:t>	 </a:t>
            </a:r>
            <a:r>
              <a:rPr lang="en-GB" altLang="x-none" sz="1800">
                <a:solidFill>
                  <a:srgbClr val="FF0000"/>
                </a:solidFill>
                <a:latin typeface="Courier New" charset="0"/>
              </a:rPr>
              <a:t>111111110011111111111111011101110101111111101111</a:t>
            </a:r>
            <a:endParaRPr lang="en-GB" altLang="x-none" sz="1800">
              <a:latin typeface="Courier New" charset="0"/>
            </a:endParaRPr>
          </a:p>
          <a:p>
            <a:pPr>
              <a:spcBef>
                <a:spcPct val="0"/>
              </a:spcBef>
              <a:buFontTx/>
              <a:buNone/>
            </a:pPr>
            <a:r>
              <a:rPr lang="en-GB" altLang="x-none" sz="1800">
                <a:latin typeface="Courier New" charset="0"/>
              </a:rPr>
              <a:t> .......................................................</a:t>
            </a:r>
          </a:p>
          <a:p>
            <a:pPr>
              <a:spcBef>
                <a:spcPct val="0"/>
              </a:spcBef>
              <a:buFontTx/>
              <a:buNone/>
            </a:pPr>
            <a:r>
              <a:rPr lang="en-GB" altLang="x-none" sz="1800">
                <a:latin typeface="Courier New" charset="0"/>
              </a:rPr>
              <a:t> </a:t>
            </a:r>
            <a:r>
              <a:rPr lang="en-GB" altLang="x-none" sz="1800">
                <a:solidFill>
                  <a:srgbClr val="0000FF"/>
                </a:solidFill>
                <a:latin typeface="Courier New" charset="0"/>
              </a:rPr>
              <a:t>G</a:t>
            </a:r>
            <a:r>
              <a:rPr lang="en-GB" altLang="x-none" sz="1800" baseline="-25000">
                <a:solidFill>
                  <a:srgbClr val="0000FF"/>
                </a:solidFill>
                <a:latin typeface="Courier New" charset="0"/>
              </a:rPr>
              <a:t>n</a:t>
            </a:r>
            <a:r>
              <a:rPr lang="en-GB" altLang="x-none" sz="1800" baseline="-35000">
                <a:solidFill>
                  <a:srgbClr val="0000FF"/>
                </a:solidFill>
                <a:latin typeface="Courier New" charset="0"/>
              </a:rPr>
              <a:t>1</a:t>
            </a:r>
            <a:r>
              <a:rPr lang="en-GB" altLang="x-none" sz="1800" baseline="-25000">
                <a:solidFill>
                  <a:srgbClr val="0000FF"/>
                </a:solidFill>
                <a:latin typeface="Courier New" charset="0"/>
              </a:rPr>
              <a:t>,1</a:t>
            </a:r>
            <a:r>
              <a:rPr lang="en-GB" altLang="x-none" sz="1800">
                <a:latin typeface="Courier New" charset="0"/>
              </a:rPr>
              <a:t>	 100001110001000000000000000000000000000000000000</a:t>
            </a:r>
          </a:p>
          <a:p>
            <a:pPr>
              <a:spcBef>
                <a:spcPct val="0"/>
              </a:spcBef>
              <a:buFontTx/>
              <a:buNone/>
            </a:pPr>
            <a:r>
              <a:rPr lang="en-GB" altLang="x-none" sz="1800">
                <a:latin typeface="Courier New" charset="0"/>
              </a:rPr>
              <a:t> G</a:t>
            </a:r>
            <a:r>
              <a:rPr lang="en-GB" altLang="x-none" sz="1800" baseline="-25000">
                <a:latin typeface="Courier New" charset="0"/>
              </a:rPr>
              <a:t>1,2</a:t>
            </a:r>
            <a:r>
              <a:rPr lang="en-GB" altLang="x-none" sz="1800">
                <a:latin typeface="Courier New" charset="0"/>
              </a:rPr>
              <a:t>	 </a:t>
            </a:r>
            <a:r>
              <a:rPr lang="en-GB" altLang="x-none" sz="1800">
                <a:solidFill>
                  <a:srgbClr val="800080"/>
                </a:solidFill>
                <a:latin typeface="Courier New" charset="0"/>
              </a:rPr>
              <a:t>010000000000000000010100000000000111000011100011</a:t>
            </a:r>
            <a:endParaRPr lang="en-GB" altLang="x-none" sz="1800">
              <a:latin typeface="Courier New" charset="0"/>
            </a:endParaRPr>
          </a:p>
          <a:p>
            <a:pPr>
              <a:spcBef>
                <a:spcPct val="0"/>
              </a:spcBef>
              <a:buFontTx/>
              <a:buNone/>
            </a:pPr>
            <a:r>
              <a:rPr lang="en-GB" altLang="x-none" sz="1800">
                <a:latin typeface="Courier New" charset="0"/>
              </a:rPr>
              <a:t> G</a:t>
            </a:r>
            <a:r>
              <a:rPr lang="en-GB" altLang="x-none" sz="1800" baseline="-25000">
                <a:latin typeface="Courier New" charset="0"/>
              </a:rPr>
              <a:t>2,2</a:t>
            </a:r>
            <a:r>
              <a:rPr lang="en-GB" altLang="x-none" sz="1800">
                <a:latin typeface="Courier New" charset="0"/>
              </a:rPr>
              <a:t>	 </a:t>
            </a:r>
            <a:r>
              <a:rPr lang="en-GB" altLang="x-none" sz="1800">
                <a:solidFill>
                  <a:srgbClr val="800080"/>
                </a:solidFill>
                <a:latin typeface="Courier New" charset="0"/>
              </a:rPr>
              <a:t>010000000000000000010100000000000111000011100011</a:t>
            </a:r>
            <a:endParaRPr lang="en-GB" altLang="x-none" sz="1800">
              <a:latin typeface="Courier New" charset="0"/>
            </a:endParaRPr>
          </a:p>
          <a:p>
            <a:pPr>
              <a:spcBef>
                <a:spcPct val="0"/>
              </a:spcBef>
              <a:buFontTx/>
              <a:buNone/>
            </a:pPr>
            <a:r>
              <a:rPr lang="en-GB" altLang="x-none" sz="1800">
                <a:latin typeface="Courier New" charset="0"/>
              </a:rPr>
              <a:t>........................................................</a:t>
            </a:r>
          </a:p>
          <a:p>
            <a:pPr>
              <a:spcBef>
                <a:spcPct val="0"/>
              </a:spcBef>
              <a:buFontTx/>
              <a:buNone/>
            </a:pPr>
            <a:r>
              <a:rPr lang="en-GB" altLang="x-none" sz="1800">
                <a:latin typeface="Courier New" charset="0"/>
              </a:rPr>
              <a:t> G</a:t>
            </a:r>
            <a:r>
              <a:rPr lang="en-GB" altLang="x-none" sz="1800" baseline="-25000">
                <a:latin typeface="Courier New" charset="0"/>
              </a:rPr>
              <a:t>n2,2</a:t>
            </a:r>
            <a:r>
              <a:rPr lang="en-GB" altLang="x-none" sz="1800">
                <a:latin typeface="Courier New" charset="0"/>
              </a:rPr>
              <a:t>	 </a:t>
            </a:r>
            <a:r>
              <a:rPr lang="en-GB" altLang="x-none" sz="1800">
                <a:solidFill>
                  <a:srgbClr val="FF0000"/>
                </a:solidFill>
                <a:latin typeface="Courier New" charset="0"/>
              </a:rPr>
              <a:t>111111110011111111111111011101110101111111101111</a:t>
            </a:r>
            <a:endParaRPr lang="en-GB" altLang="x-none" sz="1800">
              <a:latin typeface="Courier New" charset="0"/>
            </a:endParaRPr>
          </a:p>
          <a:p>
            <a:pPr>
              <a:spcBef>
                <a:spcPct val="0"/>
              </a:spcBef>
              <a:buFontTx/>
              <a:buNone/>
            </a:pPr>
            <a:r>
              <a:rPr lang="en-GB" altLang="x-none" sz="1800">
                <a:latin typeface="Courier New" charset="0"/>
              </a:rPr>
              <a:t>........................................................</a:t>
            </a:r>
          </a:p>
          <a:p>
            <a:pPr>
              <a:spcBef>
                <a:spcPct val="0"/>
              </a:spcBef>
              <a:buFontTx/>
              <a:buNone/>
            </a:pPr>
            <a:r>
              <a:rPr lang="en-GB" altLang="x-none" sz="1800">
                <a:latin typeface="Courier New" charset="0"/>
              </a:rPr>
              <a:t> </a:t>
            </a:r>
            <a:r>
              <a:rPr lang="en-GB" altLang="x-none" sz="1800">
                <a:solidFill>
                  <a:srgbClr val="00FF00"/>
                </a:solidFill>
                <a:latin typeface="Courier New" charset="0"/>
              </a:rPr>
              <a:t>G</a:t>
            </a:r>
            <a:r>
              <a:rPr lang="en-GB" altLang="x-none" sz="1800" baseline="-25000">
                <a:solidFill>
                  <a:srgbClr val="00FF00"/>
                </a:solidFill>
                <a:latin typeface="Courier New" charset="0"/>
              </a:rPr>
              <a:t>1,n</a:t>
            </a:r>
            <a:r>
              <a:rPr lang="en-GB" altLang="x-none" sz="1800">
                <a:latin typeface="Courier New" charset="0"/>
              </a:rPr>
              <a:t>	 011110100000000000000000001000000000000000000001</a:t>
            </a:r>
          </a:p>
          <a:p>
            <a:pPr>
              <a:spcBef>
                <a:spcPct val="0"/>
              </a:spcBef>
              <a:buFontTx/>
              <a:buNone/>
            </a:pPr>
            <a:r>
              <a:rPr lang="en-GB" altLang="x-none" sz="1800">
                <a:latin typeface="Courier New" charset="0"/>
              </a:rPr>
              <a:t> </a:t>
            </a:r>
            <a:r>
              <a:rPr lang="en-GB" altLang="x-none" sz="1800">
                <a:solidFill>
                  <a:srgbClr val="00FF00"/>
                </a:solidFill>
                <a:latin typeface="Courier New" charset="0"/>
              </a:rPr>
              <a:t>G</a:t>
            </a:r>
            <a:r>
              <a:rPr lang="en-GB" altLang="x-none" sz="1800" baseline="-25000">
                <a:solidFill>
                  <a:srgbClr val="00FF00"/>
                </a:solidFill>
                <a:latin typeface="Courier New" charset="0"/>
              </a:rPr>
              <a:t>2,n</a:t>
            </a:r>
            <a:r>
              <a:rPr lang="en-GB" altLang="x-none" sz="1800">
                <a:latin typeface="Courier New" charset="0"/>
              </a:rPr>
              <a:t>	 </a:t>
            </a:r>
            <a:r>
              <a:rPr lang="en-GB" altLang="x-none" sz="1800">
                <a:solidFill>
                  <a:srgbClr val="FF0000"/>
                </a:solidFill>
                <a:latin typeface="Courier New" charset="0"/>
              </a:rPr>
              <a:t>111111110011111111100011011101110101111111101111</a:t>
            </a:r>
            <a:endParaRPr lang="en-GB" altLang="x-none" sz="1800">
              <a:latin typeface="Courier New" charset="0"/>
            </a:endParaRPr>
          </a:p>
          <a:p>
            <a:pPr>
              <a:spcBef>
                <a:spcPct val="0"/>
              </a:spcBef>
              <a:buFontTx/>
              <a:buNone/>
            </a:pPr>
            <a:r>
              <a:rPr lang="en-GB" altLang="x-none" sz="1800">
                <a:latin typeface="Courier New" charset="0"/>
              </a:rPr>
              <a:t> </a:t>
            </a:r>
            <a:r>
              <a:rPr lang="en-GB" altLang="x-none" sz="1800">
                <a:solidFill>
                  <a:srgbClr val="00FF00"/>
                </a:solidFill>
                <a:latin typeface="Courier New" charset="0"/>
              </a:rPr>
              <a:t>G</a:t>
            </a:r>
            <a:r>
              <a:rPr lang="en-GB" altLang="x-none" sz="1800" baseline="-25000">
                <a:solidFill>
                  <a:srgbClr val="00FF00"/>
                </a:solidFill>
                <a:latin typeface="Courier New" charset="0"/>
              </a:rPr>
              <a:t>3,n</a:t>
            </a:r>
            <a:r>
              <a:rPr lang="en-GB" altLang="x-none" sz="1800">
                <a:latin typeface="Courier New" charset="0"/>
              </a:rPr>
              <a:t>	 </a:t>
            </a:r>
            <a:r>
              <a:rPr lang="en-GB" altLang="x-none" sz="1800">
                <a:solidFill>
                  <a:srgbClr val="FF0000"/>
                </a:solidFill>
                <a:latin typeface="Courier New" charset="0"/>
              </a:rPr>
              <a:t>111111110011111111100011011101110101111111101111</a:t>
            </a:r>
            <a:endParaRPr lang="en-GB" altLang="x-none" sz="1800">
              <a:latin typeface="Courier New" charset="0"/>
            </a:endParaRPr>
          </a:p>
          <a:p>
            <a:pPr>
              <a:spcBef>
                <a:spcPct val="0"/>
              </a:spcBef>
              <a:buFontTx/>
              <a:buNone/>
            </a:pPr>
            <a:r>
              <a:rPr lang="en-GB" altLang="x-none" sz="1800">
                <a:latin typeface="Courier New" charset="0"/>
              </a:rPr>
              <a:t>........................................................</a:t>
            </a:r>
          </a:p>
          <a:p>
            <a:pPr>
              <a:spcBef>
                <a:spcPct val="0"/>
              </a:spcBef>
              <a:buFontTx/>
              <a:buNone/>
            </a:pPr>
            <a:r>
              <a:rPr lang="en-GB" altLang="x-none" sz="1800">
                <a:latin typeface="Courier New" charset="0"/>
              </a:rPr>
              <a:t> </a:t>
            </a:r>
            <a:r>
              <a:rPr lang="en-GB" altLang="x-none" sz="1800">
                <a:solidFill>
                  <a:srgbClr val="00FF00"/>
                </a:solidFill>
                <a:latin typeface="Courier New" charset="0"/>
              </a:rPr>
              <a:t>G</a:t>
            </a:r>
            <a:r>
              <a:rPr lang="en-GB" altLang="x-none" sz="1800" baseline="-25000">
                <a:solidFill>
                  <a:srgbClr val="00FF00"/>
                </a:solidFill>
                <a:latin typeface="Courier New" charset="0"/>
              </a:rPr>
              <a:t>np,n</a:t>
            </a:r>
            <a:r>
              <a:rPr lang="en-GB" altLang="x-none" sz="1800">
                <a:latin typeface="Courier New" charset="0"/>
              </a:rPr>
              <a:t>   </a:t>
            </a:r>
            <a:r>
              <a:rPr lang="en-GB" altLang="x-none" sz="1800">
                <a:solidFill>
                  <a:srgbClr val="FF8000"/>
                </a:solidFill>
                <a:latin typeface="Courier New" charset="0"/>
              </a:rPr>
              <a:t>100110000000000000000000000000000000000000000001</a:t>
            </a:r>
            <a:endParaRPr lang="en-GB" altLang="x-none" sz="1800">
              <a:latin typeface="Courier New" charset="0"/>
            </a:endParaRPr>
          </a:p>
          <a:p>
            <a:pPr>
              <a:spcBef>
                <a:spcPct val="0"/>
              </a:spcBef>
              <a:buFontTx/>
              <a:buNone/>
            </a:pPr>
            <a:r>
              <a:rPr lang="en-GB" altLang="x-none" sz="1800">
                <a:latin typeface="Courier New" charset="0"/>
              </a:rPr>
              <a:t> </a:t>
            </a:r>
          </a:p>
        </p:txBody>
      </p:sp>
      <p:sp>
        <p:nvSpPr>
          <p:cNvPr id="277506" name="Text Box 3"/>
          <p:cNvSpPr txBox="1">
            <a:spLocks noChangeArrowheads="1"/>
          </p:cNvSpPr>
          <p:nvPr/>
        </p:nvSpPr>
        <p:spPr bwMode="auto">
          <a:xfrm>
            <a:off x="1600200" y="76200"/>
            <a:ext cx="563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800">
                <a:solidFill>
                  <a:srgbClr val="021EFD"/>
                </a:solidFill>
                <a:latin typeface="Helvetica" charset="0"/>
              </a:rPr>
              <a:t>Protein conservation profiles</a:t>
            </a:r>
            <a:endParaRPr lang="en-GB" altLang="x-none" sz="2400">
              <a:latin typeface="Helvetica" charset="0"/>
            </a:endParaRPr>
          </a:p>
        </p:txBody>
      </p:sp>
      <p:sp>
        <p:nvSpPr>
          <p:cNvPr id="277507" name="Text Box 4"/>
          <p:cNvSpPr txBox="1">
            <a:spLocks noChangeArrowheads="1"/>
          </p:cNvSpPr>
          <p:nvPr/>
        </p:nvSpPr>
        <p:spPr bwMode="auto">
          <a:xfrm>
            <a:off x="1371600" y="5486400"/>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000FF"/>
                </a:solidFill>
                <a:latin typeface="Helvetica" charset="0"/>
              </a:rPr>
              <a:t>Table : 541880 proteins x 99 species</a:t>
            </a:r>
            <a:endParaRPr lang="en-GB" altLang="x-none" sz="2400">
              <a:latin typeface="Helvetica" charset="0"/>
            </a:endParaRPr>
          </a:p>
        </p:txBody>
      </p:sp>
      <p:sp>
        <p:nvSpPr>
          <p:cNvPr id="310277" name="Line 5"/>
          <p:cNvSpPr>
            <a:spLocks noChangeShapeType="1"/>
          </p:cNvSpPr>
          <p:nvPr/>
        </p:nvSpPr>
        <p:spPr bwMode="auto">
          <a:xfrm flipH="1">
            <a:off x="8229600" y="14478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10278" name="Line 6"/>
          <p:cNvSpPr>
            <a:spLocks noChangeShapeType="1"/>
          </p:cNvSpPr>
          <p:nvPr/>
        </p:nvSpPr>
        <p:spPr bwMode="auto">
          <a:xfrm flipH="1">
            <a:off x="8229600" y="19812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10279" name="Line 7"/>
          <p:cNvSpPr>
            <a:spLocks noChangeShapeType="1"/>
          </p:cNvSpPr>
          <p:nvPr/>
        </p:nvSpPr>
        <p:spPr bwMode="auto">
          <a:xfrm flipH="1">
            <a:off x="8229600" y="35814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10280" name="Line 8"/>
          <p:cNvSpPr>
            <a:spLocks noChangeShapeType="1"/>
          </p:cNvSpPr>
          <p:nvPr/>
        </p:nvSpPr>
        <p:spPr bwMode="auto">
          <a:xfrm flipH="1">
            <a:off x="8229600" y="44196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10281" name="Line 9"/>
          <p:cNvSpPr>
            <a:spLocks noChangeShapeType="1"/>
          </p:cNvSpPr>
          <p:nvPr/>
        </p:nvSpPr>
        <p:spPr bwMode="auto">
          <a:xfrm flipH="1">
            <a:off x="8229600" y="47244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10282" name="Line 10"/>
          <p:cNvSpPr>
            <a:spLocks noChangeShapeType="1"/>
          </p:cNvSpPr>
          <p:nvPr/>
        </p:nvSpPr>
        <p:spPr bwMode="auto">
          <a:xfrm flipH="1">
            <a:off x="8229600" y="5257800"/>
            <a:ext cx="533400" cy="0"/>
          </a:xfrm>
          <a:prstGeom prst="line">
            <a:avLst/>
          </a:prstGeom>
          <a:noFill/>
          <a:ln w="28575">
            <a:solidFill>
              <a:srgbClr val="FF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10283" name="Line 11"/>
          <p:cNvSpPr>
            <a:spLocks noChangeShapeType="1"/>
          </p:cNvSpPr>
          <p:nvPr/>
        </p:nvSpPr>
        <p:spPr bwMode="auto">
          <a:xfrm flipH="1">
            <a:off x="8229600" y="2819400"/>
            <a:ext cx="533400" cy="0"/>
          </a:xfrm>
          <a:prstGeom prst="line">
            <a:avLst/>
          </a:prstGeom>
          <a:noFill/>
          <a:ln w="2857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10284" name="Line 12"/>
          <p:cNvSpPr>
            <a:spLocks noChangeShapeType="1"/>
          </p:cNvSpPr>
          <p:nvPr/>
        </p:nvSpPr>
        <p:spPr bwMode="auto">
          <a:xfrm flipH="1">
            <a:off x="8229600" y="3048000"/>
            <a:ext cx="533400" cy="0"/>
          </a:xfrm>
          <a:prstGeom prst="line">
            <a:avLst/>
          </a:prstGeom>
          <a:noFill/>
          <a:ln w="2857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77516" name="Text Box 13"/>
          <p:cNvSpPr txBox="1">
            <a:spLocks noChangeArrowheads="1"/>
          </p:cNvSpPr>
          <p:nvPr/>
        </p:nvSpPr>
        <p:spPr bwMode="auto">
          <a:xfrm>
            <a:off x="228600" y="5867400"/>
            <a:ext cx="868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 Different conservation profiles represent different evolutionary histories</a:t>
            </a:r>
            <a:endParaRPr lang="en-GB" altLang="x-none" sz="2400" b="0">
              <a:latin typeface="Times" charset="0"/>
            </a:endParaRPr>
          </a:p>
        </p:txBody>
      </p:sp>
      <p:sp>
        <p:nvSpPr>
          <p:cNvPr id="277517" name="Rectangle 14"/>
          <p:cNvSpPr>
            <a:spLocks noChangeArrowheads="1"/>
          </p:cNvSpPr>
          <p:nvPr/>
        </p:nvSpPr>
        <p:spPr bwMode="auto">
          <a:xfrm>
            <a:off x="2895600" y="6415088"/>
            <a:ext cx="5867400"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000FF"/>
                </a:solidFill>
                <a:latin typeface="Times" charset="0"/>
              </a:rPr>
              <a:t>Tekaia F, Yeramian E. (2005). </a:t>
            </a:r>
            <a:r>
              <a:rPr lang="en-GB" altLang="x-none" sz="1800" i="1">
                <a:solidFill>
                  <a:srgbClr val="0000FF"/>
                </a:solidFill>
                <a:latin typeface="Times" charset="0"/>
              </a:rPr>
              <a:t>PLoS Comput Biol</a:t>
            </a:r>
            <a:r>
              <a:rPr lang="en-GB" altLang="x-none" sz="1800">
                <a:solidFill>
                  <a:srgbClr val="0000FF"/>
                </a:solidFill>
                <a:latin typeface="Times" charset="0"/>
              </a:rPr>
              <a:t>.1(7):e75</a:t>
            </a:r>
            <a:endParaRPr lang="fr-FR" altLang="x-none" sz="1800">
              <a:solidFill>
                <a:srgbClr val="0000FF"/>
              </a:solidFill>
              <a:latin typeface="Times"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10277"/>
                                        </p:tgtEl>
                                        <p:attrNameLst>
                                          <p:attrName>style.visibility</p:attrName>
                                        </p:attrNameLst>
                                      </p:cBhvr>
                                      <p:to>
                                        <p:strVal val="visible"/>
                                      </p:to>
                                    </p:set>
                                    <p:animEffect transition="in" filter="fade">
                                      <p:cBhvr>
                                        <p:cTn id="7" dur="500"/>
                                        <p:tgtEl>
                                          <p:spTgt spid="310277"/>
                                        </p:tgtEl>
                                      </p:cBhvr>
                                    </p:animEffect>
                                    <p:anim calcmode="lin" valueType="num">
                                      <p:cBhvr>
                                        <p:cTn id="8" dur="500" fill="hold"/>
                                        <p:tgtEl>
                                          <p:spTgt spid="310277"/>
                                        </p:tgtEl>
                                        <p:attrNameLst>
                                          <p:attrName>ppt_x</p:attrName>
                                        </p:attrNameLst>
                                      </p:cBhvr>
                                      <p:tavLst>
                                        <p:tav tm="0">
                                          <p:val>
                                            <p:strVal val="#ppt_x"/>
                                          </p:val>
                                        </p:tav>
                                        <p:tav tm="100000">
                                          <p:val>
                                            <p:strVal val="#ppt_x"/>
                                          </p:val>
                                        </p:tav>
                                      </p:tavLst>
                                    </p:anim>
                                    <p:anim calcmode="lin" valueType="num">
                                      <p:cBhvr>
                                        <p:cTn id="9" dur="500" fill="hold"/>
                                        <p:tgtEl>
                                          <p:spTgt spid="31027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10278"/>
                                        </p:tgtEl>
                                        <p:attrNameLst>
                                          <p:attrName>style.visibility</p:attrName>
                                        </p:attrNameLst>
                                      </p:cBhvr>
                                      <p:to>
                                        <p:strVal val="visible"/>
                                      </p:to>
                                    </p:set>
                                    <p:animEffect transition="in" filter="fade">
                                      <p:cBhvr>
                                        <p:cTn id="13" dur="500"/>
                                        <p:tgtEl>
                                          <p:spTgt spid="310278"/>
                                        </p:tgtEl>
                                      </p:cBhvr>
                                    </p:animEffect>
                                    <p:anim calcmode="lin" valueType="num">
                                      <p:cBhvr>
                                        <p:cTn id="14" dur="500" fill="hold"/>
                                        <p:tgtEl>
                                          <p:spTgt spid="310278"/>
                                        </p:tgtEl>
                                        <p:attrNameLst>
                                          <p:attrName>ppt_x</p:attrName>
                                        </p:attrNameLst>
                                      </p:cBhvr>
                                      <p:tavLst>
                                        <p:tav tm="0">
                                          <p:val>
                                            <p:strVal val="#ppt_x"/>
                                          </p:val>
                                        </p:tav>
                                        <p:tav tm="100000">
                                          <p:val>
                                            <p:strVal val="#ppt_x"/>
                                          </p:val>
                                        </p:tav>
                                      </p:tavLst>
                                    </p:anim>
                                    <p:anim calcmode="lin" valueType="num">
                                      <p:cBhvr>
                                        <p:cTn id="15" dur="500" fill="hold"/>
                                        <p:tgtEl>
                                          <p:spTgt spid="310278"/>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310283"/>
                                        </p:tgtEl>
                                        <p:attrNameLst>
                                          <p:attrName>style.visibility</p:attrName>
                                        </p:attrNameLst>
                                      </p:cBhvr>
                                      <p:to>
                                        <p:strVal val="visible"/>
                                      </p:to>
                                    </p:set>
                                    <p:animEffect transition="in" filter="fade">
                                      <p:cBhvr>
                                        <p:cTn id="19" dur="500"/>
                                        <p:tgtEl>
                                          <p:spTgt spid="310283"/>
                                        </p:tgtEl>
                                      </p:cBhvr>
                                    </p:animEffect>
                                    <p:anim calcmode="lin" valueType="num">
                                      <p:cBhvr>
                                        <p:cTn id="20" dur="500" fill="hold"/>
                                        <p:tgtEl>
                                          <p:spTgt spid="310283"/>
                                        </p:tgtEl>
                                        <p:attrNameLst>
                                          <p:attrName>ppt_x</p:attrName>
                                        </p:attrNameLst>
                                      </p:cBhvr>
                                      <p:tavLst>
                                        <p:tav tm="0">
                                          <p:val>
                                            <p:strVal val="#ppt_x"/>
                                          </p:val>
                                        </p:tav>
                                        <p:tav tm="100000">
                                          <p:val>
                                            <p:strVal val="#ppt_x"/>
                                          </p:val>
                                        </p:tav>
                                      </p:tavLst>
                                    </p:anim>
                                    <p:anim calcmode="lin" valueType="num">
                                      <p:cBhvr>
                                        <p:cTn id="21" dur="500" fill="hold"/>
                                        <p:tgtEl>
                                          <p:spTgt spid="310283"/>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310284"/>
                                        </p:tgtEl>
                                        <p:attrNameLst>
                                          <p:attrName>style.visibility</p:attrName>
                                        </p:attrNameLst>
                                      </p:cBhvr>
                                      <p:to>
                                        <p:strVal val="visible"/>
                                      </p:to>
                                    </p:set>
                                    <p:animEffect transition="in" filter="fade">
                                      <p:cBhvr>
                                        <p:cTn id="25" dur="500"/>
                                        <p:tgtEl>
                                          <p:spTgt spid="310284"/>
                                        </p:tgtEl>
                                      </p:cBhvr>
                                    </p:animEffect>
                                    <p:anim calcmode="lin" valueType="num">
                                      <p:cBhvr>
                                        <p:cTn id="26" dur="500" fill="hold"/>
                                        <p:tgtEl>
                                          <p:spTgt spid="310284"/>
                                        </p:tgtEl>
                                        <p:attrNameLst>
                                          <p:attrName>ppt_x</p:attrName>
                                        </p:attrNameLst>
                                      </p:cBhvr>
                                      <p:tavLst>
                                        <p:tav tm="0">
                                          <p:val>
                                            <p:strVal val="#ppt_x"/>
                                          </p:val>
                                        </p:tav>
                                        <p:tav tm="100000">
                                          <p:val>
                                            <p:strVal val="#ppt_x"/>
                                          </p:val>
                                        </p:tav>
                                      </p:tavLst>
                                    </p:anim>
                                    <p:anim calcmode="lin" valueType="num">
                                      <p:cBhvr>
                                        <p:cTn id="27" dur="500" fill="hold"/>
                                        <p:tgtEl>
                                          <p:spTgt spid="310284"/>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310279"/>
                                        </p:tgtEl>
                                        <p:attrNameLst>
                                          <p:attrName>style.visibility</p:attrName>
                                        </p:attrNameLst>
                                      </p:cBhvr>
                                      <p:to>
                                        <p:strVal val="visible"/>
                                      </p:to>
                                    </p:set>
                                    <p:animEffect transition="in" filter="fade">
                                      <p:cBhvr>
                                        <p:cTn id="31" dur="500"/>
                                        <p:tgtEl>
                                          <p:spTgt spid="310279"/>
                                        </p:tgtEl>
                                      </p:cBhvr>
                                    </p:animEffect>
                                    <p:anim calcmode="lin" valueType="num">
                                      <p:cBhvr>
                                        <p:cTn id="32" dur="500" fill="hold"/>
                                        <p:tgtEl>
                                          <p:spTgt spid="310279"/>
                                        </p:tgtEl>
                                        <p:attrNameLst>
                                          <p:attrName>ppt_x</p:attrName>
                                        </p:attrNameLst>
                                      </p:cBhvr>
                                      <p:tavLst>
                                        <p:tav tm="0">
                                          <p:val>
                                            <p:strVal val="#ppt_x"/>
                                          </p:val>
                                        </p:tav>
                                        <p:tav tm="100000">
                                          <p:val>
                                            <p:strVal val="#ppt_x"/>
                                          </p:val>
                                        </p:tav>
                                      </p:tavLst>
                                    </p:anim>
                                    <p:anim calcmode="lin" valueType="num">
                                      <p:cBhvr>
                                        <p:cTn id="33" dur="500" fill="hold"/>
                                        <p:tgtEl>
                                          <p:spTgt spid="310279"/>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310280"/>
                                        </p:tgtEl>
                                        <p:attrNameLst>
                                          <p:attrName>style.visibility</p:attrName>
                                        </p:attrNameLst>
                                      </p:cBhvr>
                                      <p:to>
                                        <p:strVal val="visible"/>
                                      </p:to>
                                    </p:set>
                                    <p:animEffect transition="in" filter="fade">
                                      <p:cBhvr>
                                        <p:cTn id="37" dur="500"/>
                                        <p:tgtEl>
                                          <p:spTgt spid="310280"/>
                                        </p:tgtEl>
                                      </p:cBhvr>
                                    </p:animEffect>
                                    <p:anim calcmode="lin" valueType="num">
                                      <p:cBhvr>
                                        <p:cTn id="38" dur="500" fill="hold"/>
                                        <p:tgtEl>
                                          <p:spTgt spid="310280"/>
                                        </p:tgtEl>
                                        <p:attrNameLst>
                                          <p:attrName>ppt_x</p:attrName>
                                        </p:attrNameLst>
                                      </p:cBhvr>
                                      <p:tavLst>
                                        <p:tav tm="0">
                                          <p:val>
                                            <p:strVal val="#ppt_x"/>
                                          </p:val>
                                        </p:tav>
                                        <p:tav tm="100000">
                                          <p:val>
                                            <p:strVal val="#ppt_x"/>
                                          </p:val>
                                        </p:tav>
                                      </p:tavLst>
                                    </p:anim>
                                    <p:anim calcmode="lin" valueType="num">
                                      <p:cBhvr>
                                        <p:cTn id="39" dur="500" fill="hold"/>
                                        <p:tgtEl>
                                          <p:spTgt spid="310280"/>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310281"/>
                                        </p:tgtEl>
                                        <p:attrNameLst>
                                          <p:attrName>style.visibility</p:attrName>
                                        </p:attrNameLst>
                                      </p:cBhvr>
                                      <p:to>
                                        <p:strVal val="visible"/>
                                      </p:to>
                                    </p:set>
                                    <p:animEffect transition="in" filter="fade">
                                      <p:cBhvr>
                                        <p:cTn id="43" dur="500"/>
                                        <p:tgtEl>
                                          <p:spTgt spid="310281"/>
                                        </p:tgtEl>
                                      </p:cBhvr>
                                    </p:animEffect>
                                    <p:anim calcmode="lin" valueType="num">
                                      <p:cBhvr>
                                        <p:cTn id="44" dur="500" fill="hold"/>
                                        <p:tgtEl>
                                          <p:spTgt spid="310281"/>
                                        </p:tgtEl>
                                        <p:attrNameLst>
                                          <p:attrName>ppt_x</p:attrName>
                                        </p:attrNameLst>
                                      </p:cBhvr>
                                      <p:tavLst>
                                        <p:tav tm="0">
                                          <p:val>
                                            <p:strVal val="#ppt_x"/>
                                          </p:val>
                                        </p:tav>
                                        <p:tav tm="100000">
                                          <p:val>
                                            <p:strVal val="#ppt_x"/>
                                          </p:val>
                                        </p:tav>
                                      </p:tavLst>
                                    </p:anim>
                                    <p:anim calcmode="lin" valueType="num">
                                      <p:cBhvr>
                                        <p:cTn id="45" dur="500" fill="hold"/>
                                        <p:tgtEl>
                                          <p:spTgt spid="310281"/>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3500"/>
                            </p:stCondLst>
                            <p:childTnLst>
                              <p:par>
                                <p:cTn id="47" presetID="47" presetClass="entr" presetSubtype="0" fill="hold" grpId="0" nodeType="afterEffect">
                                  <p:stCondLst>
                                    <p:cond delay="0"/>
                                  </p:stCondLst>
                                  <p:childTnLst>
                                    <p:set>
                                      <p:cBhvr>
                                        <p:cTn id="48" dur="1" fill="hold">
                                          <p:stCondLst>
                                            <p:cond delay="0"/>
                                          </p:stCondLst>
                                        </p:cTn>
                                        <p:tgtEl>
                                          <p:spTgt spid="310282"/>
                                        </p:tgtEl>
                                        <p:attrNameLst>
                                          <p:attrName>style.visibility</p:attrName>
                                        </p:attrNameLst>
                                      </p:cBhvr>
                                      <p:to>
                                        <p:strVal val="visible"/>
                                      </p:to>
                                    </p:set>
                                    <p:animEffect transition="in" filter="fade">
                                      <p:cBhvr>
                                        <p:cTn id="49" dur="500"/>
                                        <p:tgtEl>
                                          <p:spTgt spid="310282"/>
                                        </p:tgtEl>
                                      </p:cBhvr>
                                    </p:animEffect>
                                    <p:anim calcmode="lin" valueType="num">
                                      <p:cBhvr>
                                        <p:cTn id="50" dur="500" fill="hold"/>
                                        <p:tgtEl>
                                          <p:spTgt spid="310282"/>
                                        </p:tgtEl>
                                        <p:attrNameLst>
                                          <p:attrName>ppt_x</p:attrName>
                                        </p:attrNameLst>
                                      </p:cBhvr>
                                      <p:tavLst>
                                        <p:tav tm="0">
                                          <p:val>
                                            <p:strVal val="#ppt_x"/>
                                          </p:val>
                                        </p:tav>
                                        <p:tav tm="100000">
                                          <p:val>
                                            <p:strVal val="#ppt_x"/>
                                          </p:val>
                                        </p:tav>
                                      </p:tavLst>
                                    </p:anim>
                                    <p:anim calcmode="lin" valueType="num">
                                      <p:cBhvr>
                                        <p:cTn id="51" dur="500" fill="hold"/>
                                        <p:tgtEl>
                                          <p:spTgt spid="3102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7" grpId="0" animBg="1"/>
      <p:bldP spid="310278" grpId="0" animBg="1"/>
      <p:bldP spid="310279" grpId="0" animBg="1"/>
      <p:bldP spid="310280" grpId="0" animBg="1"/>
      <p:bldP spid="310281" grpId="0" animBg="1"/>
      <p:bldP spid="310282" grpId="0" animBg="1"/>
      <p:bldP spid="310283" grpId="0" animBg="1"/>
      <p:bldP spid="31028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Text Box 4"/>
          <p:cNvSpPr txBox="1">
            <a:spLocks noChangeArrowheads="1"/>
          </p:cNvSpPr>
          <p:nvPr/>
        </p:nvSpPr>
        <p:spPr bwMode="auto">
          <a:xfrm>
            <a:off x="1143000" y="228600"/>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66FF"/>
                </a:solidFill>
                <a:latin typeface="Helvetica" charset="0"/>
              </a:rPr>
              <a:t>Genome trees: data matrices</a:t>
            </a:r>
            <a:endParaRPr lang="en-GB" altLang="x-none" b="0">
              <a:latin typeface="Times" charset="0"/>
            </a:endParaRPr>
          </a:p>
        </p:txBody>
      </p:sp>
      <p:sp>
        <p:nvSpPr>
          <p:cNvPr id="279554" name="Text Box 5"/>
          <p:cNvSpPr txBox="1">
            <a:spLocks noChangeArrowheads="1"/>
          </p:cNvSpPr>
          <p:nvPr/>
        </p:nvSpPr>
        <p:spPr bwMode="auto">
          <a:xfrm>
            <a:off x="152400" y="1128713"/>
            <a:ext cx="85344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T = {</a:t>
            </a:r>
            <a:r>
              <a:rPr altLang="x-none" sz="2400" noProof="1">
                <a:latin typeface="Times" charset="0"/>
              </a:rPr>
              <a:t>T</a:t>
            </a:r>
            <a:r>
              <a:rPr altLang="x-none" sz="2400" baseline="-25000" noProof="1">
                <a:latin typeface="Times" charset="0"/>
              </a:rPr>
              <a:t>ij</a:t>
            </a:r>
            <a:r>
              <a:rPr lang="en-GB" altLang="x-none" sz="2400">
                <a:latin typeface="Times" charset="0"/>
              </a:rPr>
              <a:t> ; i=1,n; j=1,n; n is the number of surveyed species}</a:t>
            </a:r>
          </a:p>
          <a:p>
            <a:pPr>
              <a:spcBef>
                <a:spcPct val="50000"/>
              </a:spcBef>
              <a:buFontTx/>
              <a:buNone/>
            </a:pPr>
            <a:r>
              <a:rPr altLang="x-none" sz="2400" noProof="1">
                <a:latin typeface="Times" charset="0"/>
              </a:rPr>
              <a:t>T</a:t>
            </a:r>
            <a:r>
              <a:rPr altLang="x-none" sz="2400" baseline="-25000" noProof="1">
                <a:latin typeface="Times" charset="0"/>
              </a:rPr>
              <a:t>ij</a:t>
            </a:r>
            <a:r>
              <a:rPr lang="en-GB" altLang="x-none" sz="2400">
                <a:latin typeface="Times" charset="0"/>
              </a:rPr>
              <a:t> is the overall similarity score between species j and i.</a:t>
            </a:r>
          </a:p>
        </p:txBody>
      </p:sp>
      <p:sp>
        <p:nvSpPr>
          <p:cNvPr id="279555" name="Text Box 6"/>
          <p:cNvSpPr txBox="1">
            <a:spLocks noChangeArrowheads="1"/>
          </p:cNvSpPr>
          <p:nvPr/>
        </p:nvSpPr>
        <p:spPr bwMode="auto">
          <a:xfrm>
            <a:off x="152400" y="25146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a:t>
            </a:r>
            <a:r>
              <a:rPr lang="en-GB" altLang="x-none" sz="2800">
                <a:solidFill>
                  <a:srgbClr val="0000FF"/>
                </a:solidFill>
                <a:latin typeface="Helvetica" charset="0"/>
              </a:rPr>
              <a:t> </a:t>
            </a:r>
            <a:r>
              <a:rPr lang="en-GB" altLang="x-none" sz="2800">
                <a:solidFill>
                  <a:srgbClr val="FF0000"/>
                </a:solidFill>
                <a:latin typeface="Times" charset="0"/>
              </a:rPr>
              <a:t>Jaccard similarity scores</a:t>
            </a:r>
            <a:r>
              <a:rPr lang="en-GB" altLang="x-none" sz="2800">
                <a:latin typeface="Times" charset="0"/>
              </a:rPr>
              <a:t> </a:t>
            </a:r>
          </a:p>
        </p:txBody>
      </p:sp>
      <p:sp>
        <p:nvSpPr>
          <p:cNvPr id="279556" name="Text Box 7"/>
          <p:cNvSpPr txBox="1">
            <a:spLocks noChangeArrowheads="1"/>
          </p:cNvSpPr>
          <p:nvPr/>
        </p:nvSpPr>
        <p:spPr bwMode="auto">
          <a:xfrm>
            <a:off x="228600" y="37338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{s</a:t>
            </a:r>
            <a:r>
              <a:rPr lang="en-GB" altLang="x-none" sz="2400" baseline="-25000">
                <a:latin typeface="Times" charset="0"/>
              </a:rPr>
              <a:t>ij</a:t>
            </a:r>
            <a:r>
              <a:rPr lang="en-GB" altLang="x-none" sz="2400">
                <a:latin typeface="Times" charset="0"/>
              </a:rPr>
              <a:t> = (Jaccard similarity score between species i and j) }</a:t>
            </a:r>
          </a:p>
        </p:txBody>
      </p:sp>
      <p:sp>
        <p:nvSpPr>
          <p:cNvPr id="279557" name="Text Box 8"/>
          <p:cNvSpPr txBox="1">
            <a:spLocks noChangeArrowheads="1"/>
          </p:cNvSpPr>
          <p:nvPr/>
        </p:nvSpPr>
        <p:spPr bwMode="auto">
          <a:xfrm>
            <a:off x="304800" y="4419600"/>
            <a:ext cx="4876800" cy="4667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T = { T</a:t>
            </a:r>
            <a:r>
              <a:rPr lang="en-GB" altLang="x-none" sz="2400" baseline="-25000">
                <a:solidFill>
                  <a:srgbClr val="0000FF"/>
                </a:solidFill>
                <a:latin typeface="Times" charset="0"/>
              </a:rPr>
              <a:t>ij</a:t>
            </a:r>
            <a:r>
              <a:rPr lang="en-GB" altLang="x-none" sz="2400">
                <a:solidFill>
                  <a:srgbClr val="0000FF"/>
                </a:solidFill>
                <a:latin typeface="Times" charset="0"/>
              </a:rPr>
              <a:t> = 100*s</a:t>
            </a:r>
            <a:r>
              <a:rPr lang="en-GB" altLang="x-none" sz="2400" baseline="-25000">
                <a:solidFill>
                  <a:srgbClr val="0000FF"/>
                </a:solidFill>
                <a:latin typeface="Times" charset="0"/>
              </a:rPr>
              <a:t>ij </a:t>
            </a:r>
            <a:r>
              <a:rPr lang="en-GB" altLang="x-none" sz="2400">
                <a:solidFill>
                  <a:srgbClr val="0000FF"/>
                </a:solidFill>
                <a:latin typeface="Times" charset="0"/>
              </a:rPr>
              <a:t>; i=1,n; j=1,n}</a:t>
            </a:r>
            <a:endParaRPr lang="en-GB" altLang="x-none" sz="2400">
              <a:latin typeface="Times" charset="0"/>
            </a:endParaRPr>
          </a:p>
        </p:txBody>
      </p:sp>
      <p:sp>
        <p:nvSpPr>
          <p:cNvPr id="279558" name="Text Box 9"/>
          <p:cNvSpPr txBox="1">
            <a:spLocks noChangeArrowheads="1"/>
          </p:cNvSpPr>
          <p:nvPr/>
        </p:nvSpPr>
        <p:spPr bwMode="auto">
          <a:xfrm>
            <a:off x="5562600" y="4419600"/>
            <a:ext cx="3581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184130 distinct conservation profiles</a:t>
            </a:r>
          </a:p>
        </p:txBody>
      </p:sp>
      <p:sp>
        <p:nvSpPr>
          <p:cNvPr id="279559" name="Text Box 10"/>
          <p:cNvSpPr txBox="1">
            <a:spLocks noChangeArrowheads="1"/>
          </p:cNvSpPr>
          <p:nvPr/>
        </p:nvSpPr>
        <p:spPr bwMode="auto">
          <a:xfrm>
            <a:off x="304800" y="31242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 s</a:t>
            </a:r>
            <a:r>
              <a:rPr lang="en-GB" altLang="x-none" sz="2400" baseline="-25000">
                <a:latin typeface="Times" charset="0"/>
              </a:rPr>
              <a:t>ij</a:t>
            </a:r>
            <a:r>
              <a:rPr lang="en-GB" altLang="x-none" sz="2400">
                <a:latin typeface="Times" charset="0"/>
              </a:rPr>
              <a:t> =  N</a:t>
            </a:r>
            <a:r>
              <a:rPr lang="en-GB" altLang="x-none" sz="2400" baseline="-25000">
                <a:latin typeface="Times" charset="0"/>
              </a:rPr>
              <a:t>11</a:t>
            </a:r>
            <a:r>
              <a:rPr lang="en-GB" altLang="x-none" sz="2400">
                <a:latin typeface="Times" charset="0"/>
              </a:rPr>
              <a:t>/(N</a:t>
            </a:r>
            <a:r>
              <a:rPr lang="en-GB" altLang="x-none" sz="2400" baseline="-25000">
                <a:latin typeface="Times" charset="0"/>
              </a:rPr>
              <a:t>11</a:t>
            </a:r>
            <a:r>
              <a:rPr lang="en-GB" altLang="x-none" sz="2400">
                <a:latin typeface="Times" charset="0"/>
              </a:rPr>
              <a:t>+N</a:t>
            </a:r>
            <a:r>
              <a:rPr lang="en-GB" altLang="x-none" sz="2400" baseline="-25000">
                <a:latin typeface="Times" charset="0"/>
              </a:rPr>
              <a:t>01</a:t>
            </a:r>
            <a:r>
              <a:rPr lang="en-GB" altLang="x-none" sz="2400">
                <a:latin typeface="Times" charset="0"/>
              </a:rPr>
              <a:t>+N</a:t>
            </a:r>
            <a:r>
              <a:rPr lang="en-GB" altLang="x-none" sz="2400" baseline="-25000">
                <a:latin typeface="Times" charset="0"/>
              </a:rPr>
              <a:t>10</a:t>
            </a:r>
            <a:r>
              <a:rPr lang="en-GB" altLang="x-none" sz="2400">
                <a:latin typeface="Times" charset="0"/>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1601" name="Group 2"/>
          <p:cNvGrpSpPr>
            <a:grpSpLocks/>
          </p:cNvGrpSpPr>
          <p:nvPr/>
        </p:nvGrpSpPr>
        <p:grpSpPr bwMode="auto">
          <a:xfrm>
            <a:off x="0" y="0"/>
            <a:ext cx="9144000" cy="6858000"/>
            <a:chOff x="0" y="0"/>
            <a:chExt cx="5760" cy="4320"/>
          </a:xfrm>
        </p:grpSpPr>
        <p:pic>
          <p:nvPicPr>
            <p:cNvPr id="2816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603" name="Text Box 4"/>
            <p:cNvSpPr txBox="1">
              <a:spLocks noChangeArrowheads="1"/>
            </p:cNvSpPr>
            <p:nvPr/>
          </p:nvSpPr>
          <p:spPr bwMode="auto">
            <a:xfrm>
              <a:off x="0" y="3916"/>
              <a:ext cx="220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1600">
                  <a:solidFill>
                    <a:srgbClr val="0000FF"/>
                  </a:solidFill>
                  <a:latin typeface="Times" charset="0"/>
                </a:rPr>
                <a:t>Tekaia F, Yeramian E. (2005). </a:t>
              </a:r>
            </a:p>
            <a:p>
              <a:pPr algn="just">
                <a:spcBef>
                  <a:spcPct val="0"/>
                </a:spcBef>
                <a:buFontTx/>
                <a:buNone/>
              </a:pPr>
              <a:r>
                <a:rPr lang="en-GB" altLang="x-none" sz="1600" i="1">
                  <a:solidFill>
                    <a:srgbClr val="0000FF"/>
                  </a:solidFill>
                  <a:latin typeface="Times" charset="0"/>
                </a:rPr>
                <a:t>PLoS Comput Biol</a:t>
              </a:r>
              <a:r>
                <a:rPr lang="en-GB" altLang="x-none" sz="1600">
                  <a:solidFill>
                    <a:srgbClr val="0000FF"/>
                  </a:solidFill>
                  <a:latin typeface="Times" charset="0"/>
                </a:rPr>
                <a:t>.1(7):e75</a:t>
              </a:r>
              <a:endParaRPr lang="en-GB" altLang="x-none" sz="1600" b="0">
                <a:latin typeface="Times" charset="0"/>
              </a:endParaRPr>
            </a:p>
          </p:txBody>
        </p:sp>
        <p:sp>
          <p:nvSpPr>
            <p:cNvPr id="281604" name="Line 5"/>
            <p:cNvSpPr>
              <a:spLocks noChangeShapeType="1"/>
            </p:cNvSpPr>
            <p:nvPr/>
          </p:nvSpPr>
          <p:spPr bwMode="auto">
            <a:xfrm flipH="1">
              <a:off x="4656" y="3744"/>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05" name="Line 6"/>
            <p:cNvSpPr>
              <a:spLocks noChangeShapeType="1"/>
            </p:cNvSpPr>
            <p:nvPr/>
          </p:nvSpPr>
          <p:spPr bwMode="auto">
            <a:xfrm flipH="1">
              <a:off x="4656" y="3168"/>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06" name="Line 7"/>
            <p:cNvSpPr>
              <a:spLocks noChangeShapeType="1"/>
            </p:cNvSpPr>
            <p:nvPr/>
          </p:nvSpPr>
          <p:spPr bwMode="auto">
            <a:xfrm flipH="1">
              <a:off x="4656" y="2688"/>
              <a:ext cx="81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07" name="Line 8"/>
            <p:cNvSpPr>
              <a:spLocks noChangeShapeType="1"/>
            </p:cNvSpPr>
            <p:nvPr/>
          </p:nvSpPr>
          <p:spPr bwMode="auto">
            <a:xfrm flipH="1">
              <a:off x="4656" y="2592"/>
              <a:ext cx="8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08" name="Line 9"/>
            <p:cNvSpPr>
              <a:spLocks noChangeShapeType="1"/>
            </p:cNvSpPr>
            <p:nvPr/>
          </p:nvSpPr>
          <p:spPr bwMode="auto">
            <a:xfrm flipH="1">
              <a:off x="4656" y="2400"/>
              <a:ext cx="816" cy="0"/>
            </a:xfrm>
            <a:prstGeom prst="line">
              <a:avLst/>
            </a:prstGeom>
            <a:noFill/>
            <a:ln w="28575">
              <a:solidFill>
                <a:srgbClr val="9966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09" name="Line 10"/>
            <p:cNvSpPr>
              <a:spLocks noChangeShapeType="1"/>
            </p:cNvSpPr>
            <p:nvPr/>
          </p:nvSpPr>
          <p:spPr bwMode="auto">
            <a:xfrm flipH="1">
              <a:off x="4656" y="2304"/>
              <a:ext cx="816" cy="0"/>
            </a:xfrm>
            <a:prstGeom prst="line">
              <a:avLst/>
            </a:prstGeom>
            <a:noFill/>
            <a:ln w="2857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10" name="Line 11"/>
            <p:cNvSpPr>
              <a:spLocks noChangeShapeType="1"/>
            </p:cNvSpPr>
            <p:nvPr/>
          </p:nvSpPr>
          <p:spPr bwMode="auto">
            <a:xfrm flipH="1">
              <a:off x="4656" y="1488"/>
              <a:ext cx="8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11" name="Line 12"/>
            <p:cNvSpPr>
              <a:spLocks noChangeShapeType="1"/>
            </p:cNvSpPr>
            <p:nvPr/>
          </p:nvSpPr>
          <p:spPr bwMode="auto">
            <a:xfrm flipH="1">
              <a:off x="4176" y="1248"/>
              <a:ext cx="672" cy="0"/>
            </a:xfrm>
            <a:prstGeom prst="line">
              <a:avLst/>
            </a:prstGeom>
            <a:noFill/>
            <a:ln w="9525">
              <a:solidFill>
                <a:srgbClr val="00FF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12" name="Line 13"/>
            <p:cNvSpPr>
              <a:spLocks noChangeShapeType="1"/>
            </p:cNvSpPr>
            <p:nvPr/>
          </p:nvSpPr>
          <p:spPr bwMode="auto">
            <a:xfrm flipH="1">
              <a:off x="4176" y="864"/>
              <a:ext cx="672" cy="0"/>
            </a:xfrm>
            <a:prstGeom prst="line">
              <a:avLst/>
            </a:prstGeom>
            <a:noFill/>
            <a:ln w="9525">
              <a:solidFill>
                <a:srgbClr val="00FF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13" name="Line 14"/>
            <p:cNvSpPr>
              <a:spLocks noChangeShapeType="1"/>
            </p:cNvSpPr>
            <p:nvPr/>
          </p:nvSpPr>
          <p:spPr bwMode="auto">
            <a:xfrm flipH="1">
              <a:off x="4176" y="1056"/>
              <a:ext cx="672" cy="0"/>
            </a:xfrm>
            <a:prstGeom prst="line">
              <a:avLst/>
            </a:prstGeom>
            <a:noFill/>
            <a:ln w="952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14" name="Line 15"/>
            <p:cNvSpPr>
              <a:spLocks noChangeShapeType="1"/>
            </p:cNvSpPr>
            <p:nvPr/>
          </p:nvSpPr>
          <p:spPr bwMode="auto">
            <a:xfrm flipH="1">
              <a:off x="4176" y="1632"/>
              <a:ext cx="672" cy="0"/>
            </a:xfrm>
            <a:prstGeom prst="line">
              <a:avLst/>
            </a:prstGeom>
            <a:noFill/>
            <a:ln w="952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81615" name="Text Box 16"/>
            <p:cNvSpPr txBox="1">
              <a:spLocks noChangeArrowheads="1"/>
            </p:cNvSpPr>
            <p:nvPr/>
          </p:nvSpPr>
          <p:spPr bwMode="auto">
            <a:xfrm>
              <a:off x="96" y="144"/>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i="1">
                  <a:solidFill>
                    <a:srgbClr val="0000FF"/>
                  </a:solidFill>
                  <a:latin typeface="Times" charset="0"/>
                </a:rPr>
                <a:t>profiles tree</a:t>
              </a:r>
              <a:endParaRPr lang="en-GB" altLang="x-none" sz="2400" b="0">
                <a:latin typeface="Times" charset="0"/>
              </a:endParaRPr>
            </a:p>
          </p:txBody>
        </p:sp>
        <p:sp>
          <p:nvSpPr>
            <p:cNvPr id="281616" name="Line 17"/>
            <p:cNvSpPr>
              <a:spLocks noChangeShapeType="1"/>
            </p:cNvSpPr>
            <p:nvPr/>
          </p:nvSpPr>
          <p:spPr bwMode="auto">
            <a:xfrm>
              <a:off x="2352" y="2976"/>
              <a:ext cx="2112"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81617" name="Line 18"/>
            <p:cNvSpPr>
              <a:spLocks noChangeShapeType="1"/>
            </p:cNvSpPr>
            <p:nvPr/>
          </p:nvSpPr>
          <p:spPr bwMode="auto">
            <a:xfrm>
              <a:off x="2352" y="2256"/>
              <a:ext cx="2112"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pic>
          <p:nvPicPr>
            <p:cNvPr id="281618"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 y="576"/>
              <a:ext cx="1772"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Text Box 3"/>
          <p:cNvSpPr txBox="1">
            <a:spLocks noChangeArrowheads="1"/>
          </p:cNvSpPr>
          <p:nvPr/>
        </p:nvSpPr>
        <p:spPr bwMode="auto">
          <a:xfrm>
            <a:off x="76200" y="76200"/>
            <a:ext cx="8991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000FF"/>
                </a:solidFill>
                <a:latin typeface="Helvetica" charset="0"/>
              </a:rPr>
              <a:t>Phylogenomic tree</a:t>
            </a:r>
            <a:endParaRPr lang="en-GB" altLang="x-none" sz="3600" b="0">
              <a:latin typeface="Times" charset="0"/>
            </a:endParaRPr>
          </a:p>
          <a:p>
            <a:pPr>
              <a:spcBef>
                <a:spcPct val="50000"/>
              </a:spcBef>
              <a:buFontTx/>
              <a:buNone/>
            </a:pPr>
            <a:r>
              <a:rPr lang="en-GB" altLang="x-none" b="0">
                <a:latin typeface="Times" charset="0"/>
              </a:rPr>
              <a:t>• </a:t>
            </a:r>
            <a:r>
              <a:rPr lang="en-GB" altLang="x-none" sz="2800">
                <a:latin typeface="Helvetica" charset="0"/>
              </a:rPr>
              <a:t>Based on concatenation of a gene sample common to the considered species</a:t>
            </a:r>
            <a:endParaRPr lang="en-GB" altLang="x-none" sz="2400" b="0">
              <a:latin typeface="Times" charset="0"/>
            </a:endParaRPr>
          </a:p>
        </p:txBody>
      </p:sp>
      <p:sp>
        <p:nvSpPr>
          <p:cNvPr id="312329" name="Line 9"/>
          <p:cNvSpPr>
            <a:spLocks noChangeShapeType="1"/>
          </p:cNvSpPr>
          <p:nvPr/>
        </p:nvSpPr>
        <p:spPr bwMode="auto">
          <a:xfrm>
            <a:off x="2133600" y="3200400"/>
            <a:ext cx="914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30" name="Line 10"/>
          <p:cNvSpPr>
            <a:spLocks noChangeShapeType="1"/>
          </p:cNvSpPr>
          <p:nvPr/>
        </p:nvSpPr>
        <p:spPr bwMode="auto">
          <a:xfrm>
            <a:off x="3048000" y="3200400"/>
            <a:ext cx="9144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31" name="Line 11"/>
          <p:cNvSpPr>
            <a:spLocks noChangeShapeType="1"/>
          </p:cNvSpPr>
          <p:nvPr/>
        </p:nvSpPr>
        <p:spPr bwMode="auto">
          <a:xfrm>
            <a:off x="3962400" y="3200400"/>
            <a:ext cx="914400"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32" name="Line 12"/>
          <p:cNvSpPr>
            <a:spLocks noChangeShapeType="1"/>
          </p:cNvSpPr>
          <p:nvPr/>
        </p:nvSpPr>
        <p:spPr bwMode="auto">
          <a:xfrm>
            <a:off x="4876800" y="3200400"/>
            <a:ext cx="914400"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33" name="Line 13"/>
          <p:cNvSpPr>
            <a:spLocks noChangeShapeType="1"/>
          </p:cNvSpPr>
          <p:nvPr/>
        </p:nvSpPr>
        <p:spPr bwMode="auto">
          <a:xfrm>
            <a:off x="5791200" y="3200400"/>
            <a:ext cx="914400"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35" name="Line 15"/>
          <p:cNvSpPr>
            <a:spLocks noChangeShapeType="1"/>
          </p:cNvSpPr>
          <p:nvPr/>
        </p:nvSpPr>
        <p:spPr bwMode="auto">
          <a:xfrm>
            <a:off x="3048000" y="4343400"/>
            <a:ext cx="9144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36" name="Line 16"/>
          <p:cNvSpPr>
            <a:spLocks noChangeShapeType="1"/>
          </p:cNvSpPr>
          <p:nvPr/>
        </p:nvSpPr>
        <p:spPr bwMode="auto">
          <a:xfrm>
            <a:off x="2133600" y="4343400"/>
            <a:ext cx="914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37" name="Line 17"/>
          <p:cNvSpPr>
            <a:spLocks noChangeShapeType="1"/>
          </p:cNvSpPr>
          <p:nvPr/>
        </p:nvSpPr>
        <p:spPr bwMode="auto">
          <a:xfrm>
            <a:off x="3962400" y="4343400"/>
            <a:ext cx="914400"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38" name="Line 18"/>
          <p:cNvSpPr>
            <a:spLocks noChangeShapeType="1"/>
          </p:cNvSpPr>
          <p:nvPr/>
        </p:nvSpPr>
        <p:spPr bwMode="auto">
          <a:xfrm>
            <a:off x="4876800" y="4343400"/>
            <a:ext cx="914400"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39" name="Line 19"/>
          <p:cNvSpPr>
            <a:spLocks noChangeShapeType="1"/>
          </p:cNvSpPr>
          <p:nvPr/>
        </p:nvSpPr>
        <p:spPr bwMode="auto">
          <a:xfrm>
            <a:off x="5791200" y="4343400"/>
            <a:ext cx="914400"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12341" name="Text Box 21"/>
          <p:cNvSpPr txBox="1">
            <a:spLocks noChangeArrowheads="1"/>
          </p:cNvSpPr>
          <p:nvPr/>
        </p:nvSpPr>
        <p:spPr bwMode="auto">
          <a:xfrm>
            <a:off x="0" y="53340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 genes don't evolve at the same rate nor in the same way;</a:t>
            </a:r>
            <a:endParaRPr lang="en-GB" altLang="x-none" sz="2800">
              <a:latin typeface="LucidaGrande" charset="0"/>
            </a:endParaRPr>
          </a:p>
        </p:txBody>
      </p:sp>
      <p:sp>
        <p:nvSpPr>
          <p:cNvPr id="312342" name="Text Box 22"/>
          <p:cNvSpPr txBox="1">
            <a:spLocks noChangeArrowheads="1"/>
          </p:cNvSpPr>
          <p:nvPr/>
        </p:nvSpPr>
        <p:spPr bwMode="auto">
          <a:xfrm>
            <a:off x="0" y="5867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 a limited number of genes are shared among all species;</a:t>
            </a:r>
            <a:endParaRPr lang="en-GB" altLang="x-none" sz="2400" b="0">
              <a:latin typeface="Times" charset="0"/>
            </a:endParaRPr>
          </a:p>
        </p:txBody>
      </p:sp>
      <p:sp>
        <p:nvSpPr>
          <p:cNvPr id="312343" name="Text Box 23"/>
          <p:cNvSpPr txBox="1">
            <a:spLocks noChangeArrowheads="1"/>
          </p:cNvSpPr>
          <p:nvPr/>
        </p:nvSpPr>
        <p:spPr bwMode="auto">
          <a:xfrm>
            <a:off x="152400" y="6415088"/>
            <a:ext cx="8686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0000FF"/>
                </a:solidFill>
              </a:rPr>
              <a:t>Dagan  and Martin. </a:t>
            </a:r>
            <a:r>
              <a:rPr lang="en-GB" altLang="x-none" sz="1800" b="0" i="1">
                <a:solidFill>
                  <a:srgbClr val="0000FF"/>
                </a:solidFill>
              </a:rPr>
              <a:t>Genome Biology</a:t>
            </a:r>
            <a:r>
              <a:rPr lang="en-GB" altLang="x-none" sz="1800" b="0">
                <a:solidFill>
                  <a:srgbClr val="0000FF"/>
                </a:solidFill>
              </a:rPr>
              <a:t>, </a:t>
            </a:r>
            <a:r>
              <a:rPr lang="en-GB" altLang="x-none" sz="1800">
                <a:solidFill>
                  <a:srgbClr val="0000FF"/>
                </a:solidFill>
              </a:rPr>
              <a:t>7:</a:t>
            </a:r>
            <a:r>
              <a:rPr lang="en-GB" altLang="x-none" sz="1800" b="0">
                <a:solidFill>
                  <a:srgbClr val="0000FF"/>
                </a:solidFill>
              </a:rPr>
              <a:t>118. </a:t>
            </a:r>
            <a:r>
              <a:rPr lang="en-GB" altLang="x-none" sz="1800">
                <a:solidFill>
                  <a:srgbClr val="0000FF"/>
                </a:solidFill>
              </a:rPr>
              <a:t>The tree of one percent (2006)</a:t>
            </a:r>
          </a:p>
        </p:txBody>
      </p:sp>
      <p:sp>
        <p:nvSpPr>
          <p:cNvPr id="269335" name="Text Box 23"/>
          <p:cNvSpPr txBox="1">
            <a:spLocks noChangeArrowheads="1"/>
          </p:cNvSpPr>
          <p:nvPr/>
        </p:nvSpPr>
        <p:spPr bwMode="auto">
          <a:xfrm>
            <a:off x="0" y="48006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rPr>
              <a:t>Limitations:</a:t>
            </a:r>
            <a:endParaRPr lang="en-GB" altLang="x-none" sz="2400" b="0"/>
          </a:p>
        </p:txBody>
      </p:sp>
      <p:sp>
        <p:nvSpPr>
          <p:cNvPr id="2" name="Line 9"/>
          <p:cNvSpPr>
            <a:spLocks noChangeShapeType="1"/>
          </p:cNvSpPr>
          <p:nvPr/>
        </p:nvSpPr>
        <p:spPr bwMode="auto">
          <a:xfrm>
            <a:off x="2133600" y="3657600"/>
            <a:ext cx="914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 name="Line 9"/>
          <p:cNvSpPr>
            <a:spLocks noChangeShapeType="1"/>
          </p:cNvSpPr>
          <p:nvPr/>
        </p:nvSpPr>
        <p:spPr bwMode="auto">
          <a:xfrm>
            <a:off x="2133600" y="4038600"/>
            <a:ext cx="914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 name="Line 10"/>
          <p:cNvSpPr>
            <a:spLocks noChangeShapeType="1"/>
          </p:cNvSpPr>
          <p:nvPr/>
        </p:nvSpPr>
        <p:spPr bwMode="auto">
          <a:xfrm>
            <a:off x="3048000" y="3657600"/>
            <a:ext cx="9144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5" name="Line 10"/>
          <p:cNvSpPr>
            <a:spLocks noChangeShapeType="1"/>
          </p:cNvSpPr>
          <p:nvPr/>
        </p:nvSpPr>
        <p:spPr bwMode="auto">
          <a:xfrm>
            <a:off x="3048000" y="4038600"/>
            <a:ext cx="9144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 name="Line 11"/>
          <p:cNvSpPr>
            <a:spLocks noChangeShapeType="1"/>
          </p:cNvSpPr>
          <p:nvPr/>
        </p:nvSpPr>
        <p:spPr bwMode="auto">
          <a:xfrm>
            <a:off x="3962400" y="3657600"/>
            <a:ext cx="914400"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 name="Line 11"/>
          <p:cNvSpPr>
            <a:spLocks noChangeShapeType="1"/>
          </p:cNvSpPr>
          <p:nvPr/>
        </p:nvSpPr>
        <p:spPr bwMode="auto">
          <a:xfrm>
            <a:off x="3962400" y="4038600"/>
            <a:ext cx="914400"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8" name="Line 12"/>
          <p:cNvSpPr>
            <a:spLocks noChangeShapeType="1"/>
          </p:cNvSpPr>
          <p:nvPr/>
        </p:nvSpPr>
        <p:spPr bwMode="auto">
          <a:xfrm>
            <a:off x="4876800" y="3657600"/>
            <a:ext cx="914400"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9" name="Line 12"/>
          <p:cNvSpPr>
            <a:spLocks noChangeShapeType="1"/>
          </p:cNvSpPr>
          <p:nvPr/>
        </p:nvSpPr>
        <p:spPr bwMode="auto">
          <a:xfrm>
            <a:off x="4876800" y="4038600"/>
            <a:ext cx="914400"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0" name="Line 13"/>
          <p:cNvSpPr>
            <a:spLocks noChangeShapeType="1"/>
          </p:cNvSpPr>
          <p:nvPr/>
        </p:nvSpPr>
        <p:spPr bwMode="auto">
          <a:xfrm>
            <a:off x="5791200" y="3657600"/>
            <a:ext cx="914400"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1" name="Line 13"/>
          <p:cNvSpPr>
            <a:spLocks noChangeShapeType="1"/>
          </p:cNvSpPr>
          <p:nvPr/>
        </p:nvSpPr>
        <p:spPr bwMode="auto">
          <a:xfrm>
            <a:off x="5791200" y="4038600"/>
            <a:ext cx="914400"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83674" name="Text Box 5"/>
          <p:cNvSpPr txBox="1">
            <a:spLocks noChangeArrowheads="1"/>
          </p:cNvSpPr>
          <p:nvPr/>
        </p:nvSpPr>
        <p:spPr bwMode="auto">
          <a:xfrm>
            <a:off x="1524000" y="2819400"/>
            <a:ext cx="68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S</a:t>
            </a:r>
            <a:r>
              <a:rPr lang="en-GB" altLang="x-none" baseline="-25000">
                <a:latin typeface="Times" charset="0"/>
              </a:rPr>
              <a:t>1</a:t>
            </a:r>
            <a:endParaRPr lang="en-GB" altLang="x-none" sz="2400" b="0">
              <a:latin typeface="Times" charset="0"/>
            </a:endParaRPr>
          </a:p>
        </p:txBody>
      </p:sp>
      <p:sp>
        <p:nvSpPr>
          <p:cNvPr id="283675" name="Text Box 6"/>
          <p:cNvSpPr txBox="1">
            <a:spLocks noChangeArrowheads="1"/>
          </p:cNvSpPr>
          <p:nvPr/>
        </p:nvSpPr>
        <p:spPr bwMode="auto">
          <a:xfrm>
            <a:off x="1447800" y="3992563"/>
            <a:ext cx="762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S</a:t>
            </a:r>
            <a:r>
              <a:rPr lang="en-GB" altLang="x-none" baseline="-25000">
                <a:latin typeface="Times" charset="0"/>
              </a:rPr>
              <a:t>n</a:t>
            </a:r>
            <a:endParaRPr lang="en-GB" altLang="x-none" sz="2400" b="0">
              <a:latin typeface="Times" charset="0"/>
            </a:endParaRPr>
          </a:p>
        </p:txBody>
      </p:sp>
      <p:sp>
        <p:nvSpPr>
          <p:cNvPr id="283676" name="Text Box 7"/>
          <p:cNvSpPr txBox="1">
            <a:spLocks noChangeArrowheads="1"/>
          </p:cNvSpPr>
          <p:nvPr/>
        </p:nvSpPr>
        <p:spPr bwMode="auto">
          <a:xfrm>
            <a:off x="1828800" y="32766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a:t>
            </a:r>
          </a:p>
        </p:txBody>
      </p:sp>
      <p:sp>
        <p:nvSpPr>
          <p:cNvPr id="283677" name="Rectangle 20"/>
          <p:cNvSpPr>
            <a:spLocks noChangeArrowheads="1"/>
          </p:cNvSpPr>
          <p:nvPr/>
        </p:nvSpPr>
        <p:spPr bwMode="auto">
          <a:xfrm>
            <a:off x="1828800" y="3687763"/>
            <a:ext cx="285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latin typeface="Times" charset="0"/>
              </a:rPr>
              <a:t>.</a:t>
            </a:r>
          </a:p>
        </p:txBody>
      </p:sp>
      <p:sp>
        <p:nvSpPr>
          <p:cNvPr id="283678" name="Text Box 34"/>
          <p:cNvSpPr txBox="1">
            <a:spLocks noChangeArrowheads="1"/>
          </p:cNvSpPr>
          <p:nvPr/>
        </p:nvSpPr>
        <p:spPr bwMode="auto">
          <a:xfrm>
            <a:off x="152400" y="19812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Example: n species S</a:t>
            </a:r>
            <a:r>
              <a:rPr lang="en-GB" altLang="x-none" sz="2400" baseline="-25000">
                <a:solidFill>
                  <a:srgbClr val="021EFD"/>
                </a:solidFill>
              </a:rPr>
              <a:t>1</a:t>
            </a:r>
            <a:r>
              <a:rPr lang="en-GB" altLang="x-none" sz="2400">
                <a:solidFill>
                  <a:srgbClr val="021EFD"/>
                </a:solidFill>
              </a:rPr>
              <a:t>,..,S</a:t>
            </a:r>
            <a:r>
              <a:rPr lang="en-GB" altLang="x-none" sz="2400" baseline="-25000">
                <a:solidFill>
                  <a:srgbClr val="021EFD"/>
                </a:solidFill>
              </a:rPr>
              <a:t>n</a:t>
            </a:r>
            <a:r>
              <a:rPr lang="en-GB" altLang="x-none" sz="2400">
                <a:solidFill>
                  <a:srgbClr val="021EFD"/>
                </a:solidFill>
              </a:rPr>
              <a:t> sharing 5 genes</a:t>
            </a:r>
            <a:endParaRPr lang="en-GB" altLang="x-none" sz="2400" b="0"/>
          </a:p>
        </p:txBody>
      </p:sp>
      <p:sp>
        <p:nvSpPr>
          <p:cNvPr id="283679" name="Text Box 37"/>
          <p:cNvSpPr txBox="1">
            <a:spLocks noChangeArrowheads="1"/>
          </p:cNvSpPr>
          <p:nvPr/>
        </p:nvSpPr>
        <p:spPr bwMode="auto">
          <a:xfrm>
            <a:off x="2286000" y="2514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g</a:t>
            </a:r>
            <a:r>
              <a:rPr lang="en-GB" altLang="x-none" sz="2400" baseline="-25000"/>
              <a:t>1</a:t>
            </a:r>
            <a:endParaRPr lang="en-GB" altLang="x-none" sz="2400" b="0"/>
          </a:p>
        </p:txBody>
      </p:sp>
      <p:sp>
        <p:nvSpPr>
          <p:cNvPr id="283680" name="Text Box 38"/>
          <p:cNvSpPr txBox="1">
            <a:spLocks noChangeArrowheads="1"/>
          </p:cNvSpPr>
          <p:nvPr/>
        </p:nvSpPr>
        <p:spPr bwMode="auto">
          <a:xfrm>
            <a:off x="3200400" y="2514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33"/>
                </a:solidFill>
              </a:rPr>
              <a:t>g</a:t>
            </a:r>
            <a:r>
              <a:rPr lang="en-GB" altLang="x-none" sz="2400" baseline="-25000">
                <a:solidFill>
                  <a:srgbClr val="FF3333"/>
                </a:solidFill>
              </a:rPr>
              <a:t>2</a:t>
            </a:r>
          </a:p>
        </p:txBody>
      </p:sp>
      <p:sp>
        <p:nvSpPr>
          <p:cNvPr id="283681" name="Text Box 39"/>
          <p:cNvSpPr txBox="1">
            <a:spLocks noChangeArrowheads="1"/>
          </p:cNvSpPr>
          <p:nvPr/>
        </p:nvSpPr>
        <p:spPr bwMode="auto">
          <a:xfrm>
            <a:off x="4038600" y="2514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g</a:t>
            </a:r>
            <a:r>
              <a:rPr lang="en-GB" altLang="x-none" sz="2400" baseline="-25000">
                <a:solidFill>
                  <a:srgbClr val="021EFD"/>
                </a:solidFill>
              </a:rPr>
              <a:t>3</a:t>
            </a:r>
            <a:endParaRPr lang="en-GB" altLang="x-none" sz="2400" baseline="-25000">
              <a:solidFill>
                <a:srgbClr val="FF3333"/>
              </a:solidFill>
            </a:endParaRPr>
          </a:p>
        </p:txBody>
      </p:sp>
      <p:sp>
        <p:nvSpPr>
          <p:cNvPr id="283682" name="Text Box 40"/>
          <p:cNvSpPr txBox="1">
            <a:spLocks noChangeArrowheads="1"/>
          </p:cNvSpPr>
          <p:nvPr/>
        </p:nvSpPr>
        <p:spPr bwMode="auto">
          <a:xfrm>
            <a:off x="5105400" y="2514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66FF00"/>
                </a:solidFill>
              </a:rPr>
              <a:t>g</a:t>
            </a:r>
            <a:r>
              <a:rPr lang="en-GB" altLang="x-none" sz="2400" baseline="-25000">
                <a:solidFill>
                  <a:srgbClr val="66FF00"/>
                </a:solidFill>
              </a:rPr>
              <a:t>4</a:t>
            </a:r>
            <a:endParaRPr lang="en-GB" altLang="x-none" sz="2400" baseline="-25000">
              <a:solidFill>
                <a:srgbClr val="FF3333"/>
              </a:solidFill>
            </a:endParaRPr>
          </a:p>
        </p:txBody>
      </p:sp>
      <p:sp>
        <p:nvSpPr>
          <p:cNvPr id="283683" name="Text Box 41"/>
          <p:cNvSpPr txBox="1">
            <a:spLocks noChangeArrowheads="1"/>
          </p:cNvSpPr>
          <p:nvPr/>
        </p:nvSpPr>
        <p:spPr bwMode="auto">
          <a:xfrm>
            <a:off x="6019800" y="2514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996600"/>
                </a:solidFill>
              </a:rPr>
              <a:t>g</a:t>
            </a:r>
            <a:r>
              <a:rPr lang="en-GB" altLang="x-none" sz="2400" baseline="-25000">
                <a:solidFill>
                  <a:srgbClr val="996600"/>
                </a:solidFill>
              </a:rPr>
              <a:t>5</a:t>
            </a:r>
            <a:endParaRPr lang="en-GB" altLang="x-none" sz="2400" baseline="-25000">
              <a:solidFill>
                <a:srgbClr val="FF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12329"/>
                                        </p:tgtEl>
                                        <p:attrNameLst>
                                          <p:attrName>style.visibility</p:attrName>
                                        </p:attrNameLst>
                                      </p:cBhvr>
                                      <p:to>
                                        <p:strVal val="visible"/>
                                      </p:to>
                                    </p:set>
                                    <p:animEffect transition="in" filter="fade">
                                      <p:cBhvr>
                                        <p:cTn id="7" dur="500"/>
                                        <p:tgtEl>
                                          <p:spTgt spid="312329"/>
                                        </p:tgtEl>
                                      </p:cBhvr>
                                    </p:animEffect>
                                    <p:anim calcmode="lin" valueType="num">
                                      <p:cBhvr>
                                        <p:cTn id="8" dur="500" fill="hold"/>
                                        <p:tgtEl>
                                          <p:spTgt spid="312329"/>
                                        </p:tgtEl>
                                        <p:attrNameLst>
                                          <p:attrName>ppt_x</p:attrName>
                                        </p:attrNameLst>
                                      </p:cBhvr>
                                      <p:tavLst>
                                        <p:tav tm="0">
                                          <p:val>
                                            <p:strVal val="#ppt_x"/>
                                          </p:val>
                                        </p:tav>
                                        <p:tav tm="100000">
                                          <p:val>
                                            <p:strVal val="#ppt_x"/>
                                          </p:val>
                                        </p:tav>
                                      </p:tavLst>
                                    </p:anim>
                                    <p:anim calcmode="lin" valueType="num">
                                      <p:cBhvr>
                                        <p:cTn id="9" dur="500" fill="hold"/>
                                        <p:tgtEl>
                                          <p:spTgt spid="31232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312336"/>
                                        </p:tgtEl>
                                        <p:attrNameLst>
                                          <p:attrName>style.visibility</p:attrName>
                                        </p:attrNameLst>
                                      </p:cBhvr>
                                      <p:to>
                                        <p:strVal val="visible"/>
                                      </p:to>
                                    </p:set>
                                    <p:animEffect transition="in" filter="fade">
                                      <p:cBhvr>
                                        <p:cTn id="25" dur="500"/>
                                        <p:tgtEl>
                                          <p:spTgt spid="312336"/>
                                        </p:tgtEl>
                                      </p:cBhvr>
                                    </p:animEffect>
                                    <p:anim calcmode="lin" valueType="num">
                                      <p:cBhvr>
                                        <p:cTn id="26" dur="500" fill="hold"/>
                                        <p:tgtEl>
                                          <p:spTgt spid="312336"/>
                                        </p:tgtEl>
                                        <p:attrNameLst>
                                          <p:attrName>ppt_x</p:attrName>
                                        </p:attrNameLst>
                                      </p:cBhvr>
                                      <p:tavLst>
                                        <p:tav tm="0">
                                          <p:val>
                                            <p:strVal val="#ppt_x"/>
                                          </p:val>
                                        </p:tav>
                                        <p:tav tm="100000">
                                          <p:val>
                                            <p:strVal val="#ppt_x"/>
                                          </p:val>
                                        </p:tav>
                                      </p:tavLst>
                                    </p:anim>
                                    <p:anim calcmode="lin" valueType="num">
                                      <p:cBhvr>
                                        <p:cTn id="27" dur="500" fill="hold"/>
                                        <p:tgtEl>
                                          <p:spTgt spid="312336"/>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312330"/>
                                        </p:tgtEl>
                                        <p:attrNameLst>
                                          <p:attrName>style.visibility</p:attrName>
                                        </p:attrNameLst>
                                      </p:cBhvr>
                                      <p:to>
                                        <p:strVal val="visible"/>
                                      </p:to>
                                    </p:set>
                                    <p:animEffect transition="in" filter="fade">
                                      <p:cBhvr>
                                        <p:cTn id="31" dur="500"/>
                                        <p:tgtEl>
                                          <p:spTgt spid="312330"/>
                                        </p:tgtEl>
                                      </p:cBhvr>
                                    </p:animEffect>
                                    <p:anim calcmode="lin" valueType="num">
                                      <p:cBhvr>
                                        <p:cTn id="32" dur="500" fill="hold"/>
                                        <p:tgtEl>
                                          <p:spTgt spid="312330"/>
                                        </p:tgtEl>
                                        <p:attrNameLst>
                                          <p:attrName>ppt_x</p:attrName>
                                        </p:attrNameLst>
                                      </p:cBhvr>
                                      <p:tavLst>
                                        <p:tav tm="0">
                                          <p:val>
                                            <p:strVal val="#ppt_x"/>
                                          </p:val>
                                        </p:tav>
                                        <p:tav tm="100000">
                                          <p:val>
                                            <p:strVal val="#ppt_x"/>
                                          </p:val>
                                        </p:tav>
                                      </p:tavLst>
                                    </p:anim>
                                    <p:anim calcmode="lin" valueType="num">
                                      <p:cBhvr>
                                        <p:cTn id="33" dur="500" fill="hold"/>
                                        <p:tgtEl>
                                          <p:spTgt spid="312330"/>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anim calcmode="lin" valueType="num">
                                      <p:cBhvr>
                                        <p:cTn id="38" dur="500" fill="hold"/>
                                        <p:tgtEl>
                                          <p:spTgt spid="4"/>
                                        </p:tgtEl>
                                        <p:attrNameLst>
                                          <p:attrName>ppt_x</p:attrName>
                                        </p:attrNameLst>
                                      </p:cBhvr>
                                      <p:tavLst>
                                        <p:tav tm="0">
                                          <p:val>
                                            <p:strVal val="#ppt_x"/>
                                          </p:val>
                                        </p:tav>
                                        <p:tav tm="100000">
                                          <p:val>
                                            <p:strVal val="#ppt_x"/>
                                          </p:val>
                                        </p:tav>
                                      </p:tavLst>
                                    </p:anim>
                                    <p:anim calcmode="lin" valueType="num">
                                      <p:cBhvr>
                                        <p:cTn id="39" dur="500" fill="hold"/>
                                        <p:tgtEl>
                                          <p:spTgt spid="4"/>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anim calcmode="lin" valueType="num">
                                      <p:cBhvr>
                                        <p:cTn id="44" dur="500" fill="hold"/>
                                        <p:tgtEl>
                                          <p:spTgt spid="5"/>
                                        </p:tgtEl>
                                        <p:attrNameLst>
                                          <p:attrName>ppt_x</p:attrName>
                                        </p:attrNameLst>
                                      </p:cBhvr>
                                      <p:tavLst>
                                        <p:tav tm="0">
                                          <p:val>
                                            <p:strVal val="#ppt_x"/>
                                          </p:val>
                                        </p:tav>
                                        <p:tav tm="100000">
                                          <p:val>
                                            <p:strVal val="#ppt_x"/>
                                          </p:val>
                                        </p:tav>
                                      </p:tavLst>
                                    </p:anim>
                                    <p:anim calcmode="lin" valueType="num">
                                      <p:cBhvr>
                                        <p:cTn id="45" dur="500" fill="hold"/>
                                        <p:tgtEl>
                                          <p:spTgt spid="5"/>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3500"/>
                            </p:stCondLst>
                            <p:childTnLst>
                              <p:par>
                                <p:cTn id="47" presetID="47" presetClass="entr" presetSubtype="0" fill="hold" grpId="0" nodeType="after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fade">
                                      <p:cBhvr>
                                        <p:cTn id="49" dur="500"/>
                                        <p:tgtEl>
                                          <p:spTgt spid="312335"/>
                                        </p:tgtEl>
                                      </p:cBhvr>
                                    </p:animEffect>
                                    <p:anim calcmode="lin" valueType="num">
                                      <p:cBhvr>
                                        <p:cTn id="50" dur="500" fill="hold"/>
                                        <p:tgtEl>
                                          <p:spTgt spid="312335"/>
                                        </p:tgtEl>
                                        <p:attrNameLst>
                                          <p:attrName>ppt_x</p:attrName>
                                        </p:attrNameLst>
                                      </p:cBhvr>
                                      <p:tavLst>
                                        <p:tav tm="0">
                                          <p:val>
                                            <p:strVal val="#ppt_x"/>
                                          </p:val>
                                        </p:tav>
                                        <p:tav tm="100000">
                                          <p:val>
                                            <p:strVal val="#ppt_x"/>
                                          </p:val>
                                        </p:tav>
                                      </p:tavLst>
                                    </p:anim>
                                    <p:anim calcmode="lin" valueType="num">
                                      <p:cBhvr>
                                        <p:cTn id="51" dur="500" fill="hold"/>
                                        <p:tgtEl>
                                          <p:spTgt spid="312335"/>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4000"/>
                            </p:stCondLst>
                            <p:childTnLst>
                              <p:par>
                                <p:cTn id="53" presetID="47" presetClass="entr" presetSubtype="0" fill="hold" grpId="0" nodeType="afterEffect">
                                  <p:stCondLst>
                                    <p:cond delay="0"/>
                                  </p:stCondLst>
                                  <p:childTnLst>
                                    <p:set>
                                      <p:cBhvr>
                                        <p:cTn id="54" dur="1" fill="hold">
                                          <p:stCondLst>
                                            <p:cond delay="0"/>
                                          </p:stCondLst>
                                        </p:cTn>
                                        <p:tgtEl>
                                          <p:spTgt spid="312331"/>
                                        </p:tgtEl>
                                        <p:attrNameLst>
                                          <p:attrName>style.visibility</p:attrName>
                                        </p:attrNameLst>
                                      </p:cBhvr>
                                      <p:to>
                                        <p:strVal val="visible"/>
                                      </p:to>
                                    </p:set>
                                    <p:animEffect transition="in" filter="fade">
                                      <p:cBhvr>
                                        <p:cTn id="55" dur="500"/>
                                        <p:tgtEl>
                                          <p:spTgt spid="312331"/>
                                        </p:tgtEl>
                                      </p:cBhvr>
                                    </p:animEffect>
                                    <p:anim calcmode="lin" valueType="num">
                                      <p:cBhvr>
                                        <p:cTn id="56" dur="500" fill="hold"/>
                                        <p:tgtEl>
                                          <p:spTgt spid="312331"/>
                                        </p:tgtEl>
                                        <p:attrNameLst>
                                          <p:attrName>ppt_x</p:attrName>
                                        </p:attrNameLst>
                                      </p:cBhvr>
                                      <p:tavLst>
                                        <p:tav tm="0">
                                          <p:val>
                                            <p:strVal val="#ppt_x"/>
                                          </p:val>
                                        </p:tav>
                                        <p:tav tm="100000">
                                          <p:val>
                                            <p:strVal val="#ppt_x"/>
                                          </p:val>
                                        </p:tav>
                                      </p:tavLst>
                                    </p:anim>
                                    <p:anim calcmode="lin" valueType="num">
                                      <p:cBhvr>
                                        <p:cTn id="57" dur="500" fill="hold"/>
                                        <p:tgtEl>
                                          <p:spTgt spid="312331"/>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4500"/>
                            </p:stCondLst>
                            <p:childTnLst>
                              <p:par>
                                <p:cTn id="59" presetID="47" presetClass="entr" presetSubtype="0"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anim calcmode="lin" valueType="num">
                                      <p:cBhvr>
                                        <p:cTn id="62" dur="500" fill="hold"/>
                                        <p:tgtEl>
                                          <p:spTgt spid="6"/>
                                        </p:tgtEl>
                                        <p:attrNameLst>
                                          <p:attrName>ppt_x</p:attrName>
                                        </p:attrNameLst>
                                      </p:cBhvr>
                                      <p:tavLst>
                                        <p:tav tm="0">
                                          <p:val>
                                            <p:strVal val="#ppt_x"/>
                                          </p:val>
                                        </p:tav>
                                        <p:tav tm="100000">
                                          <p:val>
                                            <p:strVal val="#ppt_x"/>
                                          </p:val>
                                        </p:tav>
                                      </p:tavLst>
                                    </p:anim>
                                    <p:anim calcmode="lin" valueType="num">
                                      <p:cBhvr>
                                        <p:cTn id="63" dur="500" fill="hold"/>
                                        <p:tgtEl>
                                          <p:spTgt spid="6"/>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5000"/>
                            </p:stCondLst>
                            <p:childTnLst>
                              <p:par>
                                <p:cTn id="65" presetID="47" presetClass="entr" presetSubtype="0" fill="hold" grpId="0"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anim calcmode="lin" valueType="num">
                                      <p:cBhvr>
                                        <p:cTn id="68" dur="500" fill="hold"/>
                                        <p:tgtEl>
                                          <p:spTgt spid="7"/>
                                        </p:tgtEl>
                                        <p:attrNameLst>
                                          <p:attrName>ppt_x</p:attrName>
                                        </p:attrNameLst>
                                      </p:cBhvr>
                                      <p:tavLst>
                                        <p:tav tm="0">
                                          <p:val>
                                            <p:strVal val="#ppt_x"/>
                                          </p:val>
                                        </p:tav>
                                        <p:tav tm="100000">
                                          <p:val>
                                            <p:strVal val="#ppt_x"/>
                                          </p:val>
                                        </p:tav>
                                      </p:tavLst>
                                    </p:anim>
                                    <p:anim calcmode="lin" valueType="num">
                                      <p:cBhvr>
                                        <p:cTn id="69" dur="500" fill="hold"/>
                                        <p:tgtEl>
                                          <p:spTgt spid="7"/>
                                        </p:tgtEl>
                                        <p:attrNameLst>
                                          <p:attrName>ppt_y</p:attrName>
                                        </p:attrNameLst>
                                      </p:cBhvr>
                                      <p:tavLst>
                                        <p:tav tm="0">
                                          <p:val>
                                            <p:strVal val="#ppt_y-.1"/>
                                          </p:val>
                                        </p:tav>
                                        <p:tav tm="100000">
                                          <p:val>
                                            <p:strVal val="#ppt_y"/>
                                          </p:val>
                                        </p:tav>
                                      </p:tavLst>
                                    </p:anim>
                                  </p:childTnLst>
                                </p:cTn>
                              </p:par>
                            </p:childTnLst>
                          </p:cTn>
                        </p:par>
                        <p:par>
                          <p:cTn id="70" fill="hold" nodeType="afterGroup">
                            <p:stCondLst>
                              <p:cond delay="5500"/>
                            </p:stCondLst>
                            <p:childTnLst>
                              <p:par>
                                <p:cTn id="71" presetID="47" presetClass="entr" presetSubtype="0" fill="hold" grpId="0" nodeType="afterEffect">
                                  <p:stCondLst>
                                    <p:cond delay="0"/>
                                  </p:stCondLst>
                                  <p:childTnLst>
                                    <p:set>
                                      <p:cBhvr>
                                        <p:cTn id="72" dur="1" fill="hold">
                                          <p:stCondLst>
                                            <p:cond delay="0"/>
                                          </p:stCondLst>
                                        </p:cTn>
                                        <p:tgtEl>
                                          <p:spTgt spid="312337"/>
                                        </p:tgtEl>
                                        <p:attrNameLst>
                                          <p:attrName>style.visibility</p:attrName>
                                        </p:attrNameLst>
                                      </p:cBhvr>
                                      <p:to>
                                        <p:strVal val="visible"/>
                                      </p:to>
                                    </p:set>
                                    <p:animEffect transition="in" filter="fade">
                                      <p:cBhvr>
                                        <p:cTn id="73" dur="500"/>
                                        <p:tgtEl>
                                          <p:spTgt spid="312337"/>
                                        </p:tgtEl>
                                      </p:cBhvr>
                                    </p:animEffect>
                                    <p:anim calcmode="lin" valueType="num">
                                      <p:cBhvr>
                                        <p:cTn id="74" dur="500" fill="hold"/>
                                        <p:tgtEl>
                                          <p:spTgt spid="312337"/>
                                        </p:tgtEl>
                                        <p:attrNameLst>
                                          <p:attrName>ppt_x</p:attrName>
                                        </p:attrNameLst>
                                      </p:cBhvr>
                                      <p:tavLst>
                                        <p:tav tm="0">
                                          <p:val>
                                            <p:strVal val="#ppt_x"/>
                                          </p:val>
                                        </p:tav>
                                        <p:tav tm="100000">
                                          <p:val>
                                            <p:strVal val="#ppt_x"/>
                                          </p:val>
                                        </p:tav>
                                      </p:tavLst>
                                    </p:anim>
                                    <p:anim calcmode="lin" valueType="num">
                                      <p:cBhvr>
                                        <p:cTn id="75" dur="500" fill="hold"/>
                                        <p:tgtEl>
                                          <p:spTgt spid="312337"/>
                                        </p:tgtEl>
                                        <p:attrNameLst>
                                          <p:attrName>ppt_y</p:attrName>
                                        </p:attrNameLst>
                                      </p:cBhvr>
                                      <p:tavLst>
                                        <p:tav tm="0">
                                          <p:val>
                                            <p:strVal val="#ppt_y-.1"/>
                                          </p:val>
                                        </p:tav>
                                        <p:tav tm="100000">
                                          <p:val>
                                            <p:strVal val="#ppt_y"/>
                                          </p:val>
                                        </p:tav>
                                      </p:tavLst>
                                    </p:anim>
                                  </p:childTnLst>
                                </p:cTn>
                              </p:par>
                            </p:childTnLst>
                          </p:cTn>
                        </p:par>
                        <p:par>
                          <p:cTn id="76" fill="hold" nodeType="afterGroup">
                            <p:stCondLst>
                              <p:cond delay="6000"/>
                            </p:stCondLst>
                            <p:childTnLst>
                              <p:par>
                                <p:cTn id="77" presetID="47" presetClass="entr" presetSubtype="0" fill="hold" grpId="0" nodeType="afterEffect">
                                  <p:stCondLst>
                                    <p:cond delay="0"/>
                                  </p:stCondLst>
                                  <p:childTnLst>
                                    <p:set>
                                      <p:cBhvr>
                                        <p:cTn id="78" dur="1" fill="hold">
                                          <p:stCondLst>
                                            <p:cond delay="0"/>
                                          </p:stCondLst>
                                        </p:cTn>
                                        <p:tgtEl>
                                          <p:spTgt spid="312332"/>
                                        </p:tgtEl>
                                        <p:attrNameLst>
                                          <p:attrName>style.visibility</p:attrName>
                                        </p:attrNameLst>
                                      </p:cBhvr>
                                      <p:to>
                                        <p:strVal val="visible"/>
                                      </p:to>
                                    </p:set>
                                    <p:animEffect transition="in" filter="fade">
                                      <p:cBhvr>
                                        <p:cTn id="79" dur="500"/>
                                        <p:tgtEl>
                                          <p:spTgt spid="312332"/>
                                        </p:tgtEl>
                                      </p:cBhvr>
                                    </p:animEffect>
                                    <p:anim calcmode="lin" valueType="num">
                                      <p:cBhvr>
                                        <p:cTn id="80" dur="500" fill="hold"/>
                                        <p:tgtEl>
                                          <p:spTgt spid="312332"/>
                                        </p:tgtEl>
                                        <p:attrNameLst>
                                          <p:attrName>ppt_x</p:attrName>
                                        </p:attrNameLst>
                                      </p:cBhvr>
                                      <p:tavLst>
                                        <p:tav tm="0">
                                          <p:val>
                                            <p:strVal val="#ppt_x"/>
                                          </p:val>
                                        </p:tav>
                                        <p:tav tm="100000">
                                          <p:val>
                                            <p:strVal val="#ppt_x"/>
                                          </p:val>
                                        </p:tav>
                                      </p:tavLst>
                                    </p:anim>
                                    <p:anim calcmode="lin" valueType="num">
                                      <p:cBhvr>
                                        <p:cTn id="81" dur="500" fill="hold"/>
                                        <p:tgtEl>
                                          <p:spTgt spid="312332"/>
                                        </p:tgtEl>
                                        <p:attrNameLst>
                                          <p:attrName>ppt_y</p:attrName>
                                        </p:attrNameLst>
                                      </p:cBhvr>
                                      <p:tavLst>
                                        <p:tav tm="0">
                                          <p:val>
                                            <p:strVal val="#ppt_y-.1"/>
                                          </p:val>
                                        </p:tav>
                                        <p:tav tm="100000">
                                          <p:val>
                                            <p:strVal val="#ppt_y"/>
                                          </p:val>
                                        </p:tav>
                                      </p:tavLst>
                                    </p:anim>
                                  </p:childTnLst>
                                </p:cTn>
                              </p:par>
                            </p:childTnLst>
                          </p:cTn>
                        </p:par>
                        <p:par>
                          <p:cTn id="82" fill="hold" nodeType="afterGroup">
                            <p:stCondLst>
                              <p:cond delay="6500"/>
                            </p:stCondLst>
                            <p:childTnLst>
                              <p:par>
                                <p:cTn id="83" presetID="47" presetClass="entr" presetSubtype="0"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anim calcmode="lin" valueType="num">
                                      <p:cBhvr>
                                        <p:cTn id="86" dur="500" fill="hold"/>
                                        <p:tgtEl>
                                          <p:spTgt spid="8"/>
                                        </p:tgtEl>
                                        <p:attrNameLst>
                                          <p:attrName>ppt_x</p:attrName>
                                        </p:attrNameLst>
                                      </p:cBhvr>
                                      <p:tavLst>
                                        <p:tav tm="0">
                                          <p:val>
                                            <p:strVal val="#ppt_x"/>
                                          </p:val>
                                        </p:tav>
                                        <p:tav tm="100000">
                                          <p:val>
                                            <p:strVal val="#ppt_x"/>
                                          </p:val>
                                        </p:tav>
                                      </p:tavLst>
                                    </p:anim>
                                    <p:anim calcmode="lin" valueType="num">
                                      <p:cBhvr>
                                        <p:cTn id="87" dur="500" fill="hold"/>
                                        <p:tgtEl>
                                          <p:spTgt spid="8"/>
                                        </p:tgtEl>
                                        <p:attrNameLst>
                                          <p:attrName>ppt_y</p:attrName>
                                        </p:attrNameLst>
                                      </p:cBhvr>
                                      <p:tavLst>
                                        <p:tav tm="0">
                                          <p:val>
                                            <p:strVal val="#ppt_y-.1"/>
                                          </p:val>
                                        </p:tav>
                                        <p:tav tm="100000">
                                          <p:val>
                                            <p:strVal val="#ppt_y"/>
                                          </p:val>
                                        </p:tav>
                                      </p:tavLst>
                                    </p:anim>
                                  </p:childTnLst>
                                </p:cTn>
                              </p:par>
                            </p:childTnLst>
                          </p:cTn>
                        </p:par>
                        <p:par>
                          <p:cTn id="88" fill="hold" nodeType="afterGroup">
                            <p:stCondLst>
                              <p:cond delay="7000"/>
                            </p:stCondLst>
                            <p:childTnLst>
                              <p:par>
                                <p:cTn id="89" presetID="47" presetClass="entr" presetSubtype="0" fill="hold" grpId="0"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anim calcmode="lin" valueType="num">
                                      <p:cBhvr>
                                        <p:cTn id="92" dur="500" fill="hold"/>
                                        <p:tgtEl>
                                          <p:spTgt spid="9"/>
                                        </p:tgtEl>
                                        <p:attrNameLst>
                                          <p:attrName>ppt_x</p:attrName>
                                        </p:attrNameLst>
                                      </p:cBhvr>
                                      <p:tavLst>
                                        <p:tav tm="0">
                                          <p:val>
                                            <p:strVal val="#ppt_x"/>
                                          </p:val>
                                        </p:tav>
                                        <p:tav tm="100000">
                                          <p:val>
                                            <p:strVal val="#ppt_x"/>
                                          </p:val>
                                        </p:tav>
                                      </p:tavLst>
                                    </p:anim>
                                    <p:anim calcmode="lin" valueType="num">
                                      <p:cBhvr>
                                        <p:cTn id="93" dur="500" fill="hold"/>
                                        <p:tgtEl>
                                          <p:spTgt spid="9"/>
                                        </p:tgtEl>
                                        <p:attrNameLst>
                                          <p:attrName>ppt_y</p:attrName>
                                        </p:attrNameLst>
                                      </p:cBhvr>
                                      <p:tavLst>
                                        <p:tav tm="0">
                                          <p:val>
                                            <p:strVal val="#ppt_y-.1"/>
                                          </p:val>
                                        </p:tav>
                                        <p:tav tm="100000">
                                          <p:val>
                                            <p:strVal val="#ppt_y"/>
                                          </p:val>
                                        </p:tav>
                                      </p:tavLst>
                                    </p:anim>
                                  </p:childTnLst>
                                </p:cTn>
                              </p:par>
                            </p:childTnLst>
                          </p:cTn>
                        </p:par>
                        <p:par>
                          <p:cTn id="94" fill="hold" nodeType="afterGroup">
                            <p:stCondLst>
                              <p:cond delay="7500"/>
                            </p:stCondLst>
                            <p:childTnLst>
                              <p:par>
                                <p:cTn id="95" presetID="47" presetClass="entr" presetSubtype="0" fill="hold" grpId="0" nodeType="afterEffect">
                                  <p:stCondLst>
                                    <p:cond delay="0"/>
                                  </p:stCondLst>
                                  <p:childTnLst>
                                    <p:set>
                                      <p:cBhvr>
                                        <p:cTn id="96" dur="1" fill="hold">
                                          <p:stCondLst>
                                            <p:cond delay="0"/>
                                          </p:stCondLst>
                                        </p:cTn>
                                        <p:tgtEl>
                                          <p:spTgt spid="312338"/>
                                        </p:tgtEl>
                                        <p:attrNameLst>
                                          <p:attrName>style.visibility</p:attrName>
                                        </p:attrNameLst>
                                      </p:cBhvr>
                                      <p:to>
                                        <p:strVal val="visible"/>
                                      </p:to>
                                    </p:set>
                                    <p:animEffect transition="in" filter="fade">
                                      <p:cBhvr>
                                        <p:cTn id="97" dur="500"/>
                                        <p:tgtEl>
                                          <p:spTgt spid="312338"/>
                                        </p:tgtEl>
                                      </p:cBhvr>
                                    </p:animEffect>
                                    <p:anim calcmode="lin" valueType="num">
                                      <p:cBhvr>
                                        <p:cTn id="98" dur="500" fill="hold"/>
                                        <p:tgtEl>
                                          <p:spTgt spid="312338"/>
                                        </p:tgtEl>
                                        <p:attrNameLst>
                                          <p:attrName>ppt_x</p:attrName>
                                        </p:attrNameLst>
                                      </p:cBhvr>
                                      <p:tavLst>
                                        <p:tav tm="0">
                                          <p:val>
                                            <p:strVal val="#ppt_x"/>
                                          </p:val>
                                        </p:tav>
                                        <p:tav tm="100000">
                                          <p:val>
                                            <p:strVal val="#ppt_x"/>
                                          </p:val>
                                        </p:tav>
                                      </p:tavLst>
                                    </p:anim>
                                    <p:anim calcmode="lin" valueType="num">
                                      <p:cBhvr>
                                        <p:cTn id="99" dur="500" fill="hold"/>
                                        <p:tgtEl>
                                          <p:spTgt spid="312338"/>
                                        </p:tgtEl>
                                        <p:attrNameLst>
                                          <p:attrName>ppt_y</p:attrName>
                                        </p:attrNameLst>
                                      </p:cBhvr>
                                      <p:tavLst>
                                        <p:tav tm="0">
                                          <p:val>
                                            <p:strVal val="#ppt_y-.1"/>
                                          </p:val>
                                        </p:tav>
                                        <p:tav tm="100000">
                                          <p:val>
                                            <p:strVal val="#ppt_y"/>
                                          </p:val>
                                        </p:tav>
                                      </p:tavLst>
                                    </p:anim>
                                  </p:childTnLst>
                                </p:cTn>
                              </p:par>
                            </p:childTnLst>
                          </p:cTn>
                        </p:par>
                        <p:par>
                          <p:cTn id="100" fill="hold" nodeType="afterGroup">
                            <p:stCondLst>
                              <p:cond delay="8000"/>
                            </p:stCondLst>
                            <p:childTnLst>
                              <p:par>
                                <p:cTn id="101" presetID="47" presetClass="entr" presetSubtype="0" fill="hold" grpId="0" nodeType="afterEffect">
                                  <p:stCondLst>
                                    <p:cond delay="0"/>
                                  </p:stCondLst>
                                  <p:childTnLst>
                                    <p:set>
                                      <p:cBhvr>
                                        <p:cTn id="102" dur="1" fill="hold">
                                          <p:stCondLst>
                                            <p:cond delay="0"/>
                                          </p:stCondLst>
                                        </p:cTn>
                                        <p:tgtEl>
                                          <p:spTgt spid="312333"/>
                                        </p:tgtEl>
                                        <p:attrNameLst>
                                          <p:attrName>style.visibility</p:attrName>
                                        </p:attrNameLst>
                                      </p:cBhvr>
                                      <p:to>
                                        <p:strVal val="visible"/>
                                      </p:to>
                                    </p:set>
                                    <p:animEffect transition="in" filter="fade">
                                      <p:cBhvr>
                                        <p:cTn id="103" dur="500"/>
                                        <p:tgtEl>
                                          <p:spTgt spid="312333"/>
                                        </p:tgtEl>
                                      </p:cBhvr>
                                    </p:animEffect>
                                    <p:anim calcmode="lin" valueType="num">
                                      <p:cBhvr>
                                        <p:cTn id="104" dur="500" fill="hold"/>
                                        <p:tgtEl>
                                          <p:spTgt spid="312333"/>
                                        </p:tgtEl>
                                        <p:attrNameLst>
                                          <p:attrName>ppt_x</p:attrName>
                                        </p:attrNameLst>
                                      </p:cBhvr>
                                      <p:tavLst>
                                        <p:tav tm="0">
                                          <p:val>
                                            <p:strVal val="#ppt_x"/>
                                          </p:val>
                                        </p:tav>
                                        <p:tav tm="100000">
                                          <p:val>
                                            <p:strVal val="#ppt_x"/>
                                          </p:val>
                                        </p:tav>
                                      </p:tavLst>
                                    </p:anim>
                                    <p:anim calcmode="lin" valueType="num">
                                      <p:cBhvr>
                                        <p:cTn id="105" dur="500" fill="hold"/>
                                        <p:tgtEl>
                                          <p:spTgt spid="312333"/>
                                        </p:tgtEl>
                                        <p:attrNameLst>
                                          <p:attrName>ppt_y</p:attrName>
                                        </p:attrNameLst>
                                      </p:cBhvr>
                                      <p:tavLst>
                                        <p:tav tm="0">
                                          <p:val>
                                            <p:strVal val="#ppt_y-.1"/>
                                          </p:val>
                                        </p:tav>
                                        <p:tav tm="100000">
                                          <p:val>
                                            <p:strVal val="#ppt_y"/>
                                          </p:val>
                                        </p:tav>
                                      </p:tavLst>
                                    </p:anim>
                                  </p:childTnLst>
                                </p:cTn>
                              </p:par>
                            </p:childTnLst>
                          </p:cTn>
                        </p:par>
                        <p:par>
                          <p:cTn id="106" fill="hold" nodeType="afterGroup">
                            <p:stCondLst>
                              <p:cond delay="8500"/>
                            </p:stCondLst>
                            <p:childTnLst>
                              <p:par>
                                <p:cTn id="107" presetID="47" presetClass="entr" presetSubtype="0" fill="hold" grpId="0" nodeType="after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fade">
                                      <p:cBhvr>
                                        <p:cTn id="109" dur="500"/>
                                        <p:tgtEl>
                                          <p:spTgt spid="10"/>
                                        </p:tgtEl>
                                      </p:cBhvr>
                                    </p:animEffect>
                                    <p:anim calcmode="lin" valueType="num">
                                      <p:cBhvr>
                                        <p:cTn id="110" dur="500" fill="hold"/>
                                        <p:tgtEl>
                                          <p:spTgt spid="10"/>
                                        </p:tgtEl>
                                        <p:attrNameLst>
                                          <p:attrName>ppt_x</p:attrName>
                                        </p:attrNameLst>
                                      </p:cBhvr>
                                      <p:tavLst>
                                        <p:tav tm="0">
                                          <p:val>
                                            <p:strVal val="#ppt_x"/>
                                          </p:val>
                                        </p:tav>
                                        <p:tav tm="100000">
                                          <p:val>
                                            <p:strVal val="#ppt_x"/>
                                          </p:val>
                                        </p:tav>
                                      </p:tavLst>
                                    </p:anim>
                                    <p:anim calcmode="lin" valueType="num">
                                      <p:cBhvr>
                                        <p:cTn id="111" dur="500" fill="hold"/>
                                        <p:tgtEl>
                                          <p:spTgt spid="10"/>
                                        </p:tgtEl>
                                        <p:attrNameLst>
                                          <p:attrName>ppt_y</p:attrName>
                                        </p:attrNameLst>
                                      </p:cBhvr>
                                      <p:tavLst>
                                        <p:tav tm="0">
                                          <p:val>
                                            <p:strVal val="#ppt_y-.1"/>
                                          </p:val>
                                        </p:tav>
                                        <p:tav tm="100000">
                                          <p:val>
                                            <p:strVal val="#ppt_y"/>
                                          </p:val>
                                        </p:tav>
                                      </p:tavLst>
                                    </p:anim>
                                  </p:childTnLst>
                                </p:cTn>
                              </p:par>
                            </p:childTnLst>
                          </p:cTn>
                        </p:par>
                        <p:par>
                          <p:cTn id="112" fill="hold" nodeType="afterGroup">
                            <p:stCondLst>
                              <p:cond delay="9000"/>
                            </p:stCondLst>
                            <p:childTnLst>
                              <p:par>
                                <p:cTn id="113" presetID="47" presetClass="entr" presetSubtype="0" fill="hold" grpId="0" nodeType="after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fade">
                                      <p:cBhvr>
                                        <p:cTn id="115" dur="500"/>
                                        <p:tgtEl>
                                          <p:spTgt spid="11"/>
                                        </p:tgtEl>
                                      </p:cBhvr>
                                    </p:animEffect>
                                    <p:anim calcmode="lin" valueType="num">
                                      <p:cBhvr>
                                        <p:cTn id="116" dur="500" fill="hold"/>
                                        <p:tgtEl>
                                          <p:spTgt spid="11"/>
                                        </p:tgtEl>
                                        <p:attrNameLst>
                                          <p:attrName>ppt_x</p:attrName>
                                        </p:attrNameLst>
                                      </p:cBhvr>
                                      <p:tavLst>
                                        <p:tav tm="0">
                                          <p:val>
                                            <p:strVal val="#ppt_x"/>
                                          </p:val>
                                        </p:tav>
                                        <p:tav tm="100000">
                                          <p:val>
                                            <p:strVal val="#ppt_x"/>
                                          </p:val>
                                        </p:tav>
                                      </p:tavLst>
                                    </p:anim>
                                    <p:anim calcmode="lin" valueType="num">
                                      <p:cBhvr>
                                        <p:cTn id="117" dur="500" fill="hold"/>
                                        <p:tgtEl>
                                          <p:spTgt spid="11"/>
                                        </p:tgtEl>
                                        <p:attrNameLst>
                                          <p:attrName>ppt_y</p:attrName>
                                        </p:attrNameLst>
                                      </p:cBhvr>
                                      <p:tavLst>
                                        <p:tav tm="0">
                                          <p:val>
                                            <p:strVal val="#ppt_y-.1"/>
                                          </p:val>
                                        </p:tav>
                                        <p:tav tm="100000">
                                          <p:val>
                                            <p:strVal val="#ppt_y"/>
                                          </p:val>
                                        </p:tav>
                                      </p:tavLst>
                                    </p:anim>
                                  </p:childTnLst>
                                </p:cTn>
                              </p:par>
                            </p:childTnLst>
                          </p:cTn>
                        </p:par>
                        <p:par>
                          <p:cTn id="118" fill="hold" nodeType="afterGroup">
                            <p:stCondLst>
                              <p:cond delay="9500"/>
                            </p:stCondLst>
                            <p:childTnLst>
                              <p:par>
                                <p:cTn id="119" presetID="47" presetClass="entr" presetSubtype="0" fill="hold" grpId="0" nodeType="afterEffect">
                                  <p:stCondLst>
                                    <p:cond delay="0"/>
                                  </p:stCondLst>
                                  <p:childTnLst>
                                    <p:set>
                                      <p:cBhvr>
                                        <p:cTn id="120" dur="1" fill="hold">
                                          <p:stCondLst>
                                            <p:cond delay="0"/>
                                          </p:stCondLst>
                                        </p:cTn>
                                        <p:tgtEl>
                                          <p:spTgt spid="312339"/>
                                        </p:tgtEl>
                                        <p:attrNameLst>
                                          <p:attrName>style.visibility</p:attrName>
                                        </p:attrNameLst>
                                      </p:cBhvr>
                                      <p:to>
                                        <p:strVal val="visible"/>
                                      </p:to>
                                    </p:set>
                                    <p:animEffect transition="in" filter="fade">
                                      <p:cBhvr>
                                        <p:cTn id="121" dur="500"/>
                                        <p:tgtEl>
                                          <p:spTgt spid="312339"/>
                                        </p:tgtEl>
                                      </p:cBhvr>
                                    </p:animEffect>
                                    <p:anim calcmode="lin" valueType="num">
                                      <p:cBhvr>
                                        <p:cTn id="122" dur="500" fill="hold"/>
                                        <p:tgtEl>
                                          <p:spTgt spid="312339"/>
                                        </p:tgtEl>
                                        <p:attrNameLst>
                                          <p:attrName>ppt_x</p:attrName>
                                        </p:attrNameLst>
                                      </p:cBhvr>
                                      <p:tavLst>
                                        <p:tav tm="0">
                                          <p:val>
                                            <p:strVal val="#ppt_x"/>
                                          </p:val>
                                        </p:tav>
                                        <p:tav tm="100000">
                                          <p:val>
                                            <p:strVal val="#ppt_x"/>
                                          </p:val>
                                        </p:tav>
                                      </p:tavLst>
                                    </p:anim>
                                    <p:anim calcmode="lin" valueType="num">
                                      <p:cBhvr>
                                        <p:cTn id="123" dur="500" fill="hold"/>
                                        <p:tgtEl>
                                          <p:spTgt spid="312339"/>
                                        </p:tgtEl>
                                        <p:attrNameLst>
                                          <p:attrName>ppt_y</p:attrName>
                                        </p:attrNameLst>
                                      </p:cBhvr>
                                      <p:tavLst>
                                        <p:tav tm="0">
                                          <p:val>
                                            <p:strVal val="#ppt_y-.1"/>
                                          </p:val>
                                        </p:tav>
                                        <p:tav tm="100000">
                                          <p:val>
                                            <p:strVal val="#ppt_y"/>
                                          </p:val>
                                        </p:tav>
                                      </p:tavLst>
                                    </p:anim>
                                  </p:childTnLst>
                                </p:cTn>
                              </p:par>
                            </p:childTnLst>
                          </p:cTn>
                        </p:par>
                        <p:par>
                          <p:cTn id="124" fill="hold" nodeType="afterGroup">
                            <p:stCondLst>
                              <p:cond delay="10000"/>
                            </p:stCondLst>
                            <p:childTnLst>
                              <p:par>
                                <p:cTn id="125" presetID="37" presetClass="entr" presetSubtype="0" fill="hold" grpId="0" nodeType="afterEffect">
                                  <p:stCondLst>
                                    <p:cond delay="0"/>
                                  </p:stCondLst>
                                  <p:childTnLst>
                                    <p:set>
                                      <p:cBhvr>
                                        <p:cTn id="126" dur="1" fill="hold">
                                          <p:stCondLst>
                                            <p:cond delay="0"/>
                                          </p:stCondLst>
                                        </p:cTn>
                                        <p:tgtEl>
                                          <p:spTgt spid="269335"/>
                                        </p:tgtEl>
                                        <p:attrNameLst>
                                          <p:attrName>style.visibility</p:attrName>
                                        </p:attrNameLst>
                                      </p:cBhvr>
                                      <p:to>
                                        <p:strVal val="visible"/>
                                      </p:to>
                                    </p:set>
                                    <p:animEffect transition="in" filter="fade">
                                      <p:cBhvr>
                                        <p:cTn id="127" dur="1000"/>
                                        <p:tgtEl>
                                          <p:spTgt spid="269335"/>
                                        </p:tgtEl>
                                      </p:cBhvr>
                                    </p:animEffect>
                                    <p:anim calcmode="lin" valueType="num">
                                      <p:cBhvr>
                                        <p:cTn id="128" dur="1000" fill="hold"/>
                                        <p:tgtEl>
                                          <p:spTgt spid="269335"/>
                                        </p:tgtEl>
                                        <p:attrNameLst>
                                          <p:attrName>ppt_x</p:attrName>
                                        </p:attrNameLst>
                                      </p:cBhvr>
                                      <p:tavLst>
                                        <p:tav tm="0">
                                          <p:val>
                                            <p:strVal val="#ppt_x"/>
                                          </p:val>
                                        </p:tav>
                                        <p:tav tm="100000">
                                          <p:val>
                                            <p:strVal val="#ppt_x"/>
                                          </p:val>
                                        </p:tav>
                                      </p:tavLst>
                                    </p:anim>
                                    <p:anim calcmode="lin" valueType="num">
                                      <p:cBhvr>
                                        <p:cTn id="129" dur="900" decel="100000" fill="hold"/>
                                        <p:tgtEl>
                                          <p:spTgt spid="269335"/>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69335"/>
                                        </p:tgtEl>
                                        <p:attrNameLst>
                                          <p:attrName>ppt_y</p:attrName>
                                        </p:attrNameLst>
                                      </p:cBhvr>
                                      <p:tavLst>
                                        <p:tav tm="0">
                                          <p:val>
                                            <p:strVal val="#ppt_y-.03"/>
                                          </p:val>
                                        </p:tav>
                                        <p:tav tm="100000">
                                          <p:val>
                                            <p:strVal val="#ppt_y"/>
                                          </p:val>
                                        </p:tav>
                                      </p:tavLst>
                                    </p:anim>
                                  </p:childTnLst>
                                </p:cTn>
                              </p:par>
                            </p:childTnLst>
                          </p:cTn>
                        </p:par>
                        <p:par>
                          <p:cTn id="131" fill="hold" nodeType="afterGroup">
                            <p:stCondLst>
                              <p:cond delay="11000"/>
                            </p:stCondLst>
                            <p:childTnLst>
                              <p:par>
                                <p:cTn id="132" presetID="37" presetClass="entr" presetSubtype="0" fill="hold" grpId="0" nodeType="afterEffect">
                                  <p:stCondLst>
                                    <p:cond delay="0"/>
                                  </p:stCondLst>
                                  <p:childTnLst>
                                    <p:set>
                                      <p:cBhvr>
                                        <p:cTn id="133" dur="1" fill="hold">
                                          <p:stCondLst>
                                            <p:cond delay="0"/>
                                          </p:stCondLst>
                                        </p:cTn>
                                        <p:tgtEl>
                                          <p:spTgt spid="312341"/>
                                        </p:tgtEl>
                                        <p:attrNameLst>
                                          <p:attrName>style.visibility</p:attrName>
                                        </p:attrNameLst>
                                      </p:cBhvr>
                                      <p:to>
                                        <p:strVal val="visible"/>
                                      </p:to>
                                    </p:set>
                                    <p:animEffect transition="in" filter="fade">
                                      <p:cBhvr>
                                        <p:cTn id="134" dur="1000"/>
                                        <p:tgtEl>
                                          <p:spTgt spid="312341"/>
                                        </p:tgtEl>
                                      </p:cBhvr>
                                    </p:animEffect>
                                    <p:anim calcmode="lin" valueType="num">
                                      <p:cBhvr>
                                        <p:cTn id="135" dur="1000" fill="hold"/>
                                        <p:tgtEl>
                                          <p:spTgt spid="312341"/>
                                        </p:tgtEl>
                                        <p:attrNameLst>
                                          <p:attrName>ppt_x</p:attrName>
                                        </p:attrNameLst>
                                      </p:cBhvr>
                                      <p:tavLst>
                                        <p:tav tm="0">
                                          <p:val>
                                            <p:strVal val="#ppt_x"/>
                                          </p:val>
                                        </p:tav>
                                        <p:tav tm="100000">
                                          <p:val>
                                            <p:strVal val="#ppt_x"/>
                                          </p:val>
                                        </p:tav>
                                      </p:tavLst>
                                    </p:anim>
                                    <p:anim calcmode="lin" valueType="num">
                                      <p:cBhvr>
                                        <p:cTn id="136" dur="900" decel="100000" fill="hold"/>
                                        <p:tgtEl>
                                          <p:spTgt spid="312341"/>
                                        </p:tgtEl>
                                        <p:attrNameLst>
                                          <p:attrName>ppt_y</p:attrName>
                                        </p:attrNameLst>
                                      </p:cBhvr>
                                      <p:tavLst>
                                        <p:tav tm="0">
                                          <p:val>
                                            <p:strVal val="#ppt_y+1"/>
                                          </p:val>
                                        </p:tav>
                                        <p:tav tm="100000">
                                          <p:val>
                                            <p:strVal val="#ppt_y-.03"/>
                                          </p:val>
                                        </p:tav>
                                      </p:tavLst>
                                    </p:anim>
                                    <p:anim calcmode="lin" valueType="num">
                                      <p:cBhvr>
                                        <p:cTn id="137" dur="100" accel="100000" fill="hold">
                                          <p:stCondLst>
                                            <p:cond delay="900"/>
                                          </p:stCondLst>
                                        </p:cTn>
                                        <p:tgtEl>
                                          <p:spTgt spid="312341"/>
                                        </p:tgtEl>
                                        <p:attrNameLst>
                                          <p:attrName>ppt_y</p:attrName>
                                        </p:attrNameLst>
                                      </p:cBhvr>
                                      <p:tavLst>
                                        <p:tav tm="0">
                                          <p:val>
                                            <p:strVal val="#ppt_y-.03"/>
                                          </p:val>
                                        </p:tav>
                                        <p:tav tm="100000">
                                          <p:val>
                                            <p:strVal val="#ppt_y"/>
                                          </p:val>
                                        </p:tav>
                                      </p:tavLst>
                                    </p:anim>
                                  </p:childTnLst>
                                </p:cTn>
                              </p:par>
                            </p:childTnLst>
                          </p:cTn>
                        </p:par>
                        <p:par>
                          <p:cTn id="138" fill="hold" nodeType="afterGroup">
                            <p:stCondLst>
                              <p:cond delay="12000"/>
                            </p:stCondLst>
                            <p:childTnLst>
                              <p:par>
                                <p:cTn id="139" presetID="37" presetClass="entr" presetSubtype="0" fill="hold" grpId="0" nodeType="afterEffect">
                                  <p:stCondLst>
                                    <p:cond delay="0"/>
                                  </p:stCondLst>
                                  <p:childTnLst>
                                    <p:set>
                                      <p:cBhvr>
                                        <p:cTn id="140" dur="1" fill="hold">
                                          <p:stCondLst>
                                            <p:cond delay="0"/>
                                          </p:stCondLst>
                                        </p:cTn>
                                        <p:tgtEl>
                                          <p:spTgt spid="312342"/>
                                        </p:tgtEl>
                                        <p:attrNameLst>
                                          <p:attrName>style.visibility</p:attrName>
                                        </p:attrNameLst>
                                      </p:cBhvr>
                                      <p:to>
                                        <p:strVal val="visible"/>
                                      </p:to>
                                    </p:set>
                                    <p:animEffect transition="in" filter="fade">
                                      <p:cBhvr>
                                        <p:cTn id="141" dur="1000"/>
                                        <p:tgtEl>
                                          <p:spTgt spid="312342"/>
                                        </p:tgtEl>
                                      </p:cBhvr>
                                    </p:animEffect>
                                    <p:anim calcmode="lin" valueType="num">
                                      <p:cBhvr>
                                        <p:cTn id="142" dur="1000" fill="hold"/>
                                        <p:tgtEl>
                                          <p:spTgt spid="312342"/>
                                        </p:tgtEl>
                                        <p:attrNameLst>
                                          <p:attrName>ppt_x</p:attrName>
                                        </p:attrNameLst>
                                      </p:cBhvr>
                                      <p:tavLst>
                                        <p:tav tm="0">
                                          <p:val>
                                            <p:strVal val="#ppt_x"/>
                                          </p:val>
                                        </p:tav>
                                        <p:tav tm="100000">
                                          <p:val>
                                            <p:strVal val="#ppt_x"/>
                                          </p:val>
                                        </p:tav>
                                      </p:tavLst>
                                    </p:anim>
                                    <p:anim calcmode="lin" valueType="num">
                                      <p:cBhvr>
                                        <p:cTn id="143" dur="900" decel="100000" fill="hold"/>
                                        <p:tgtEl>
                                          <p:spTgt spid="312342"/>
                                        </p:tgtEl>
                                        <p:attrNameLst>
                                          <p:attrName>ppt_y</p:attrName>
                                        </p:attrNameLst>
                                      </p:cBhvr>
                                      <p:tavLst>
                                        <p:tav tm="0">
                                          <p:val>
                                            <p:strVal val="#ppt_y+1"/>
                                          </p:val>
                                        </p:tav>
                                        <p:tav tm="100000">
                                          <p:val>
                                            <p:strVal val="#ppt_y-.03"/>
                                          </p:val>
                                        </p:tav>
                                      </p:tavLst>
                                    </p:anim>
                                    <p:anim calcmode="lin" valueType="num">
                                      <p:cBhvr>
                                        <p:cTn id="144" dur="100" accel="100000" fill="hold">
                                          <p:stCondLst>
                                            <p:cond delay="900"/>
                                          </p:stCondLst>
                                        </p:cTn>
                                        <p:tgtEl>
                                          <p:spTgt spid="312342"/>
                                        </p:tgtEl>
                                        <p:attrNameLst>
                                          <p:attrName>ppt_y</p:attrName>
                                        </p:attrNameLst>
                                      </p:cBhvr>
                                      <p:tavLst>
                                        <p:tav tm="0">
                                          <p:val>
                                            <p:strVal val="#ppt_y-.03"/>
                                          </p:val>
                                        </p:tav>
                                        <p:tav tm="100000">
                                          <p:val>
                                            <p:strVal val="#ppt_y"/>
                                          </p:val>
                                        </p:tav>
                                      </p:tavLst>
                                    </p:anim>
                                  </p:childTnLst>
                                </p:cTn>
                              </p:par>
                            </p:childTnLst>
                          </p:cTn>
                        </p:par>
                        <p:par>
                          <p:cTn id="145" fill="hold" nodeType="afterGroup">
                            <p:stCondLst>
                              <p:cond delay="13000"/>
                            </p:stCondLst>
                            <p:childTnLst>
                              <p:par>
                                <p:cTn id="146" presetID="37" presetClass="entr" presetSubtype="0" fill="hold" grpId="0" nodeType="afterEffect">
                                  <p:stCondLst>
                                    <p:cond delay="0"/>
                                  </p:stCondLst>
                                  <p:childTnLst>
                                    <p:set>
                                      <p:cBhvr>
                                        <p:cTn id="147" dur="1" fill="hold">
                                          <p:stCondLst>
                                            <p:cond delay="0"/>
                                          </p:stCondLst>
                                        </p:cTn>
                                        <p:tgtEl>
                                          <p:spTgt spid="312343"/>
                                        </p:tgtEl>
                                        <p:attrNameLst>
                                          <p:attrName>style.visibility</p:attrName>
                                        </p:attrNameLst>
                                      </p:cBhvr>
                                      <p:to>
                                        <p:strVal val="visible"/>
                                      </p:to>
                                    </p:set>
                                    <p:animEffect transition="in" filter="fade">
                                      <p:cBhvr>
                                        <p:cTn id="148" dur="1000"/>
                                        <p:tgtEl>
                                          <p:spTgt spid="312343"/>
                                        </p:tgtEl>
                                      </p:cBhvr>
                                    </p:animEffect>
                                    <p:anim calcmode="lin" valueType="num">
                                      <p:cBhvr>
                                        <p:cTn id="149" dur="1000" fill="hold"/>
                                        <p:tgtEl>
                                          <p:spTgt spid="312343"/>
                                        </p:tgtEl>
                                        <p:attrNameLst>
                                          <p:attrName>ppt_x</p:attrName>
                                        </p:attrNameLst>
                                      </p:cBhvr>
                                      <p:tavLst>
                                        <p:tav tm="0">
                                          <p:val>
                                            <p:strVal val="#ppt_x"/>
                                          </p:val>
                                        </p:tav>
                                        <p:tav tm="100000">
                                          <p:val>
                                            <p:strVal val="#ppt_x"/>
                                          </p:val>
                                        </p:tav>
                                      </p:tavLst>
                                    </p:anim>
                                    <p:anim calcmode="lin" valueType="num">
                                      <p:cBhvr>
                                        <p:cTn id="150" dur="900" decel="100000" fill="hold"/>
                                        <p:tgtEl>
                                          <p:spTgt spid="312343"/>
                                        </p:tgtEl>
                                        <p:attrNameLst>
                                          <p:attrName>ppt_y</p:attrName>
                                        </p:attrNameLst>
                                      </p:cBhvr>
                                      <p:tavLst>
                                        <p:tav tm="0">
                                          <p:val>
                                            <p:strVal val="#ppt_y+1"/>
                                          </p:val>
                                        </p:tav>
                                        <p:tav tm="100000">
                                          <p:val>
                                            <p:strVal val="#ppt_y-.03"/>
                                          </p:val>
                                        </p:tav>
                                      </p:tavLst>
                                    </p:anim>
                                    <p:anim calcmode="lin" valueType="num">
                                      <p:cBhvr>
                                        <p:cTn id="151" dur="100" accel="100000" fill="hold">
                                          <p:stCondLst>
                                            <p:cond delay="900"/>
                                          </p:stCondLst>
                                        </p:cTn>
                                        <p:tgtEl>
                                          <p:spTgt spid="31234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9" grpId="0" animBg="1"/>
      <p:bldP spid="312330" grpId="0" animBg="1"/>
      <p:bldP spid="312331" grpId="0" animBg="1"/>
      <p:bldP spid="312332" grpId="0" animBg="1"/>
      <p:bldP spid="312333" grpId="0" animBg="1"/>
      <p:bldP spid="312335" grpId="0" animBg="1"/>
      <p:bldP spid="312336" grpId="0" animBg="1"/>
      <p:bldP spid="312337" grpId="0" animBg="1"/>
      <p:bldP spid="312338" grpId="0" animBg="1"/>
      <p:bldP spid="312339" grpId="0" animBg="1"/>
      <p:bldP spid="312341" grpId="0"/>
      <p:bldP spid="312342" grpId="0"/>
      <p:bldP spid="312343" grpId="0"/>
      <p:bldP spid="269335" grpId="0"/>
      <p:bldP spid="2" grpId="0" animBg="1"/>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5697" name="Slide Number Placeholder 1"/>
          <p:cNvSpPr txBox="1">
            <a:spLocks noGrp="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eaLnBrk="1" hangingPunct="1">
              <a:spcBef>
                <a:spcPct val="0"/>
              </a:spcBef>
              <a:buFontTx/>
              <a:buNone/>
            </a:pPr>
            <a:fld id="{217F129C-09AA-2845-B490-3AEE3BDDDBC4}" type="slidenum">
              <a:rPr lang="en-US" altLang="x-none" sz="1200" b="0">
                <a:solidFill>
                  <a:srgbClr val="898989"/>
                </a:solidFill>
              </a:rPr>
              <a:pPr algn="r" eaLnBrk="1" hangingPunct="1">
                <a:spcBef>
                  <a:spcPct val="0"/>
                </a:spcBef>
                <a:buFontTx/>
                <a:buNone/>
              </a:pPr>
              <a:t>145</a:t>
            </a:fld>
            <a:endParaRPr lang="en-US" altLang="x-none" sz="1200" b="0">
              <a:solidFill>
                <a:srgbClr val="898989"/>
              </a:solidFill>
            </a:endParaRPr>
          </a:p>
        </p:txBody>
      </p:sp>
      <p:pic>
        <p:nvPicPr>
          <p:cNvPr id="285698" name="Picture 9" descr="Snapshot 2012-04-25 09-38-00.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 y="1447800"/>
            <a:ext cx="8113713"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699" name="Picture 13" descr="Snapshot 2012-04-25 09-13-14.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2225"/>
            <a:ext cx="3957638"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00" name="ZoneTexte 6"/>
          <p:cNvSpPr txBox="1">
            <a:spLocks noChangeArrowheads="1"/>
          </p:cNvSpPr>
          <p:nvPr/>
        </p:nvSpPr>
        <p:spPr bwMode="auto">
          <a:xfrm>
            <a:off x="4500563" y="476250"/>
            <a:ext cx="39592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FF0000"/>
                </a:solidFill>
              </a:rPr>
              <a:t>Summary</a:t>
            </a:r>
          </a:p>
        </p:txBody>
      </p:sp>
      <p:sp>
        <p:nvSpPr>
          <p:cNvPr id="285701" name="Text Box 6"/>
          <p:cNvSpPr txBox="1">
            <a:spLocks noChangeArrowheads="1"/>
          </p:cNvSpPr>
          <p:nvPr/>
        </p:nvSpPr>
        <p:spPr bwMode="auto">
          <a:xfrm>
            <a:off x="457200" y="6400800"/>
            <a:ext cx="7696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a:solidFill>
                  <a:srgbClr val="021EFD"/>
                </a:solidFill>
              </a:rPr>
              <a:t>Koonin EV.Annu Rev Genet. 2005;39:309-38. Review.</a:t>
            </a:r>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ZoneTexte 3"/>
          <p:cNvSpPr txBox="1">
            <a:spLocks noChangeArrowheads="1"/>
          </p:cNvSpPr>
          <p:nvPr/>
        </p:nvSpPr>
        <p:spPr bwMode="auto">
          <a:xfrm>
            <a:off x="2411413" y="622300"/>
            <a:ext cx="4608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FF0000"/>
                </a:solidFill>
              </a:rPr>
              <a:t>Reference</a:t>
            </a:r>
          </a:p>
        </p:txBody>
      </p:sp>
      <p:sp>
        <p:nvSpPr>
          <p:cNvPr id="287746" name="ZoneTexte 1"/>
          <p:cNvSpPr txBox="1">
            <a:spLocks noChangeArrowheads="1"/>
          </p:cNvSpPr>
          <p:nvPr/>
        </p:nvSpPr>
        <p:spPr bwMode="auto">
          <a:xfrm>
            <a:off x="0" y="28956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021EFD"/>
                </a:solidFill>
              </a:rPr>
              <a:t>http://www.pasteur.fr/~tekaia/BCGA_WProgs.html</a:t>
            </a:r>
            <a:endParaRPr lang="en-GB" altLang="x-none" sz="2800">
              <a:solidFill>
                <a:srgbClr val="3366FF"/>
              </a:solidFill>
            </a:endParaRPr>
          </a:p>
        </p:txBody>
      </p:sp>
      <p:sp>
        <p:nvSpPr>
          <p:cNvPr id="287747" name="Text Box 4"/>
          <p:cNvSpPr txBox="1">
            <a:spLocks noChangeArrowheads="1"/>
          </p:cNvSpPr>
          <p:nvPr/>
        </p:nvSpPr>
        <p:spPr bwMode="auto">
          <a:xfrm>
            <a:off x="228600" y="1524000"/>
            <a:ext cx="815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Other presentations on orthologs can be found and downloaded from the course web page:</a:t>
            </a:r>
          </a:p>
        </p:txBody>
      </p:sp>
      <p:sp>
        <p:nvSpPr>
          <p:cNvPr id="287748" name="Text Box 6"/>
          <p:cNvSpPr txBox="1">
            <a:spLocks noChangeArrowheads="1"/>
          </p:cNvSpPr>
          <p:nvPr/>
        </p:nvSpPr>
        <p:spPr bwMode="auto">
          <a:xfrm>
            <a:off x="0" y="3657600"/>
            <a:ext cx="91440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a:solidFill>
                  <a:srgbClr val="021EFD"/>
                </a:solidFill>
              </a:rPr>
              <a:t>Tekaia. F. Inferring Orthologs: Open Questions and Perspectives.</a:t>
            </a:r>
          </a:p>
          <a:p>
            <a:pPr algn="just">
              <a:spcBef>
                <a:spcPts val="500"/>
              </a:spcBef>
              <a:spcAft>
                <a:spcPts val="400"/>
              </a:spcAft>
              <a:buFontTx/>
              <a:buNone/>
            </a:pPr>
            <a:r>
              <a:rPr lang="en-GB" altLang="x-none" sz="2000" i="1">
                <a:solidFill>
                  <a:srgbClr val="021EFD"/>
                </a:solidFill>
              </a:rPr>
              <a:t>Genomics Insights </a:t>
            </a:r>
            <a:r>
              <a:rPr lang="en-GB" altLang="x-none" sz="2000">
                <a:solidFill>
                  <a:srgbClr val="021EFD"/>
                </a:solidFill>
              </a:rPr>
              <a:t>2016:9 17–28 doi:10.4137/GEI.S37925.</a:t>
            </a:r>
            <a:r>
              <a:rPr lang="en-GB" altLang="x-none" sz="2400" b="0">
                <a:solidFill>
                  <a:srgbClr val="000000"/>
                </a:solidFill>
              </a:rPr>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9793" name="Picture 4" descr="MegasatsFi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81000"/>
            <a:ext cx="5943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4" name="Text Box 5"/>
          <p:cNvSpPr txBox="1">
            <a:spLocks noChangeArrowheads="1"/>
          </p:cNvSpPr>
          <p:nvPr/>
        </p:nvSpPr>
        <p:spPr bwMode="auto">
          <a:xfrm>
            <a:off x="0" y="6096000"/>
            <a:ext cx="9144000" cy="51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1400">
                <a:solidFill>
                  <a:srgbClr val="021EFD"/>
                </a:solidFill>
              </a:rPr>
              <a:t>Tekaia F, Dujon B, Richard GF. (2013). </a:t>
            </a:r>
            <a:r>
              <a:rPr lang="fr-FR" altLang="x-none" sz="1400" b="0">
                <a:solidFill>
                  <a:srgbClr val="021EFD"/>
                </a:solidFill>
              </a:rPr>
              <a:t>Detection and characterization of megasatellites in orthologous and nonorthologous genes of 21 fungal genomes. </a:t>
            </a:r>
            <a:r>
              <a:rPr lang="fr-FR" altLang="x-none" sz="1400" b="0" i="1">
                <a:solidFill>
                  <a:srgbClr val="021EFD"/>
                </a:solidFill>
              </a:rPr>
              <a:t>Eukaryot Cell</a:t>
            </a:r>
            <a:r>
              <a:rPr lang="fr-FR" altLang="x-none" sz="1400" b="0">
                <a:solidFill>
                  <a:srgbClr val="021EFD"/>
                </a:solidFill>
              </a:rPr>
              <a:t>. 12:794-803.</a:t>
            </a:r>
          </a:p>
        </p:txBody>
      </p:sp>
      <p:sp>
        <p:nvSpPr>
          <p:cNvPr id="289795" name="Text Box 6"/>
          <p:cNvSpPr txBox="1">
            <a:spLocks noChangeArrowheads="1"/>
          </p:cNvSpPr>
          <p:nvPr/>
        </p:nvSpPr>
        <p:spPr bwMode="auto">
          <a:xfrm>
            <a:off x="76200" y="152400"/>
            <a:ext cx="37338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latin typeface="Helvetica" charset="0"/>
              </a:rPr>
              <a:t>Systematic search for minimal sized repeated large motifs (size &gt; 30 aa) in 21 fungal species</a:t>
            </a:r>
            <a:endParaRPr lang="fr-FR" altLang="x-none" sz="2400">
              <a:solidFill>
                <a:srgbClr val="021EFD"/>
              </a:solidFill>
              <a:latin typeface="Helvetica" charset="0"/>
            </a:endParaRPr>
          </a:p>
        </p:txBody>
      </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Text Box 2"/>
          <p:cNvSpPr txBox="1">
            <a:spLocks noChangeArrowheads="1"/>
          </p:cNvSpPr>
          <p:nvPr/>
        </p:nvSpPr>
        <p:spPr bwMode="auto">
          <a:xfrm>
            <a:off x="990600" y="2955925"/>
            <a:ext cx="73914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717FF"/>
                </a:solidFill>
                <a:latin typeface="Helvetica" charset="0"/>
              </a:rPr>
              <a:t>Whole genome alignments</a:t>
            </a:r>
            <a:endParaRPr lang="fr-FR" altLang="x-none" sz="2400" b="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Text Box 2"/>
          <p:cNvSpPr txBox="1">
            <a:spLocks noChangeArrowheads="1"/>
          </p:cNvSpPr>
          <p:nvPr/>
        </p:nvSpPr>
        <p:spPr bwMode="auto">
          <a:xfrm>
            <a:off x="228600" y="6248400"/>
            <a:ext cx="891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1200">
                <a:solidFill>
                  <a:srgbClr val="2A4A8C"/>
                </a:solidFill>
                <a:latin typeface="Helvetica" charset="0"/>
              </a:rPr>
              <a:t>Aaron E. Darling, Istvan Miklos, Mark A. Ragan (2008). </a:t>
            </a:r>
            <a:r>
              <a:rPr lang="fr-FR" altLang="x-none" sz="1200">
                <a:latin typeface="Helvetica" charset="0"/>
              </a:rPr>
              <a:t>Dynamics of Genome Rearrangement in Bacterial Populations. PLoS Genet. 2008 July; 4(7): e1000128.</a:t>
            </a:r>
            <a:endParaRPr lang="fr-FR" altLang="x-none" sz="2400" b="0"/>
          </a:p>
        </p:txBody>
      </p:sp>
      <p:sp>
        <p:nvSpPr>
          <p:cNvPr id="293890" name="Text Box 3"/>
          <p:cNvSpPr txBox="1">
            <a:spLocks noChangeArrowheads="1"/>
          </p:cNvSpPr>
          <p:nvPr/>
        </p:nvSpPr>
        <p:spPr bwMode="auto">
          <a:xfrm>
            <a:off x="457200" y="0"/>
            <a:ext cx="8153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800">
                <a:solidFill>
                  <a:srgbClr val="0717FF"/>
                </a:solidFill>
                <a:latin typeface="Helvetica" charset="0"/>
              </a:rPr>
              <a:t>Multiple whole genome alignments</a:t>
            </a:r>
            <a:endParaRPr lang="fr-FR" altLang="x-none" sz="2400" b="0"/>
          </a:p>
        </p:txBody>
      </p:sp>
      <p:pic>
        <p:nvPicPr>
          <p:cNvPr id="2938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Rectangle 2"/>
          <p:cNvSpPr>
            <a:spLocks noChangeArrowheads="1"/>
          </p:cNvSpPr>
          <p:nvPr/>
        </p:nvSpPr>
        <p:spPr bwMode="auto">
          <a:xfrm>
            <a:off x="762000" y="1447800"/>
            <a:ext cx="79248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including:</a:t>
            </a:r>
          </a:p>
          <a:p>
            <a:pPr>
              <a:spcBef>
                <a:spcPct val="50000"/>
              </a:spcBef>
              <a:buFontTx/>
              <a:buNone/>
            </a:pPr>
            <a:r>
              <a:rPr lang="fr-FR" altLang="x-none" sz="2400">
                <a:latin typeface="Times" charset="0"/>
              </a:rPr>
              <a:t>• 20 hyperthermophiles (</a:t>
            </a:r>
            <a:r>
              <a:rPr lang="fr-FR" altLang="x-none" sz="2400">
                <a:solidFill>
                  <a:srgbClr val="FF0000"/>
                </a:solidFill>
                <a:latin typeface="Times" charset="0"/>
              </a:rPr>
              <a:t>HTH</a:t>
            </a:r>
            <a:r>
              <a:rPr lang="fr-FR" altLang="x-none" sz="2400">
                <a:latin typeface="Times" charset="0"/>
              </a:rPr>
              <a:t>) (OGT &gt;60°C up to 120°C), </a:t>
            </a:r>
          </a:p>
          <a:p>
            <a:pPr>
              <a:spcBef>
                <a:spcPct val="50000"/>
              </a:spcBef>
              <a:buFontTx/>
              <a:buNone/>
            </a:pPr>
            <a:r>
              <a:rPr lang="fr-FR" altLang="x-none" sz="2400">
                <a:latin typeface="Times" charset="0"/>
              </a:rPr>
              <a:t>• 7 thermophiles (</a:t>
            </a:r>
            <a:r>
              <a:rPr lang="fr-FR" altLang="x-none" sz="2400">
                <a:solidFill>
                  <a:srgbClr val="FF8000"/>
                </a:solidFill>
                <a:latin typeface="Times" charset="0"/>
              </a:rPr>
              <a:t>TH</a:t>
            </a:r>
            <a:r>
              <a:rPr lang="fr-FR" altLang="x-none" sz="2400">
                <a:latin typeface="Times" charset="0"/>
              </a:rPr>
              <a:t>) (OGT &gt;50°C up to 60°C),  </a:t>
            </a:r>
          </a:p>
          <a:p>
            <a:pPr>
              <a:spcBef>
                <a:spcPct val="50000"/>
              </a:spcBef>
              <a:buFontTx/>
              <a:buNone/>
            </a:pPr>
            <a:r>
              <a:rPr lang="fr-FR" altLang="x-none" sz="2400">
                <a:latin typeface="Times" charset="0"/>
              </a:rPr>
              <a:t>• 8 psychrophiles (</a:t>
            </a:r>
            <a:r>
              <a:rPr lang="fr-FR" altLang="x-none" sz="2400">
                <a:solidFill>
                  <a:srgbClr val="800080"/>
                </a:solidFill>
                <a:latin typeface="Times" charset="0"/>
              </a:rPr>
              <a:t>PSYC</a:t>
            </a:r>
            <a:r>
              <a:rPr lang="fr-FR" altLang="x-none" sz="2400">
                <a:latin typeface="Times" charset="0"/>
              </a:rPr>
              <a:t>) (OGT: -10°C, up to 15°C),</a:t>
            </a:r>
          </a:p>
          <a:p>
            <a:pPr>
              <a:spcBef>
                <a:spcPct val="50000"/>
              </a:spcBef>
              <a:buFontTx/>
              <a:buNone/>
            </a:pPr>
            <a:r>
              <a:rPr lang="fr-FR" altLang="x-none" sz="2400">
                <a:latin typeface="Times" charset="0"/>
              </a:rPr>
              <a:t>• 173 mesophiles (</a:t>
            </a:r>
            <a:r>
              <a:rPr lang="fr-FR" altLang="x-none" sz="2400">
                <a:solidFill>
                  <a:srgbClr val="00FFFF"/>
                </a:solidFill>
                <a:latin typeface="Times" charset="0"/>
              </a:rPr>
              <a:t>BMES</a:t>
            </a:r>
            <a:r>
              <a:rPr lang="fr-FR" altLang="x-none" sz="2400">
                <a:latin typeface="Times" charset="0"/>
              </a:rPr>
              <a:t>) including 53 eukaryotes (</a:t>
            </a:r>
            <a:r>
              <a:rPr lang="fr-FR" altLang="x-none" sz="2400">
                <a:solidFill>
                  <a:srgbClr val="0000FF"/>
                </a:solidFill>
                <a:latin typeface="Times" charset="0"/>
              </a:rPr>
              <a:t>EUK</a:t>
            </a:r>
            <a:r>
              <a:rPr lang="fr-FR" altLang="x-none" sz="2400">
                <a:latin typeface="Times" charset="0"/>
              </a:rPr>
              <a:t>)</a:t>
            </a:r>
            <a:endParaRPr lang="en-GB" altLang="x-none" sz="2400">
              <a:latin typeface="Times" charset="0"/>
            </a:endParaRPr>
          </a:p>
        </p:txBody>
      </p:sp>
      <p:sp>
        <p:nvSpPr>
          <p:cNvPr id="35842" name="Rectangle 3"/>
          <p:cNvSpPr>
            <a:spLocks noChangeArrowheads="1"/>
          </p:cNvSpPr>
          <p:nvPr/>
        </p:nvSpPr>
        <p:spPr bwMode="auto">
          <a:xfrm>
            <a:off x="304800" y="44958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Data table: 222 (208 + 14 sup) vs 23    (20 aa + pol, char, hyd)</a:t>
            </a:r>
          </a:p>
        </p:txBody>
      </p:sp>
      <p:sp>
        <p:nvSpPr>
          <p:cNvPr id="35843" name="Text Box 4"/>
          <p:cNvSpPr txBox="1">
            <a:spLocks noChangeArrowheads="1"/>
          </p:cNvSpPr>
          <p:nvPr/>
        </p:nvSpPr>
        <p:spPr bwMode="auto">
          <a:xfrm>
            <a:off x="609600" y="4572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00FF"/>
                </a:solidFill>
                <a:latin typeface="Times" charset="0"/>
              </a:rPr>
              <a:t>Amino Acid composition of 208 proteomes</a:t>
            </a:r>
            <a:endParaRPr lang="en-GB" altLang="x-none" sz="2400" b="0">
              <a:latin typeface="Times" charset="0"/>
            </a:endParaRPr>
          </a:p>
        </p:txBody>
      </p:sp>
      <p:sp>
        <p:nvSpPr>
          <p:cNvPr id="35844" name="Text Box 5"/>
          <p:cNvSpPr txBox="1">
            <a:spLocks noChangeArrowheads="1"/>
          </p:cNvSpPr>
          <p:nvPr/>
        </p:nvSpPr>
        <p:spPr bwMode="auto">
          <a:xfrm>
            <a:off x="152400" y="55626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US" altLang="x-none" sz="2400" b="0">
              <a:latin typeface="Times" charset="0"/>
            </a:endParaRPr>
          </a:p>
        </p:txBody>
      </p:sp>
      <p:sp>
        <p:nvSpPr>
          <p:cNvPr id="35845" name="Text Box 6"/>
          <p:cNvSpPr txBox="1">
            <a:spLocks noChangeArrowheads="1"/>
          </p:cNvSpPr>
          <p:nvPr/>
        </p:nvSpPr>
        <p:spPr bwMode="auto">
          <a:xfrm>
            <a:off x="228600" y="5486400"/>
            <a:ext cx="8610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hlinkClick r:id="rId3"/>
              </a:rPr>
              <a:t>http://www.ncbi.nlm.nih.gov/entrez/query.fcgi?db=genomeprj</a:t>
            </a:r>
            <a:endParaRPr lang="en-GB" altLang="x-none" sz="2400">
              <a:solidFill>
                <a:srgbClr val="0000FF"/>
              </a:solidFill>
              <a:latin typeface="Times" charset="0"/>
            </a:endParaRPr>
          </a:p>
          <a:p>
            <a:pPr>
              <a:spcBef>
                <a:spcPct val="50000"/>
              </a:spcBef>
              <a:buFontTx/>
              <a:buNone/>
            </a:pPr>
            <a:r>
              <a:rPr lang="en-GB" altLang="x-none" sz="2400">
                <a:solidFill>
                  <a:srgbClr val="0000FF"/>
                </a:solidFill>
                <a:latin typeface="Times" charset="0"/>
              </a:rPr>
              <a:t>  + specific sites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4"/>
          <p:cNvGrpSpPr>
            <a:grpSpLocks/>
          </p:cNvGrpSpPr>
          <p:nvPr/>
        </p:nvGrpSpPr>
        <p:grpSpPr bwMode="auto">
          <a:xfrm>
            <a:off x="685800" y="2740025"/>
            <a:ext cx="7315200" cy="4114800"/>
            <a:chOff x="576" y="1632"/>
            <a:chExt cx="4608" cy="2592"/>
          </a:xfrm>
        </p:grpSpPr>
        <p:sp>
          <p:nvSpPr>
            <p:cNvPr id="295982" name="Line 46"/>
            <p:cNvSpPr>
              <a:spLocks noChangeShapeType="1"/>
            </p:cNvSpPr>
            <p:nvPr/>
          </p:nvSpPr>
          <p:spPr bwMode="auto">
            <a:xfrm>
              <a:off x="864" y="3936"/>
              <a:ext cx="4320" cy="0"/>
            </a:xfrm>
            <a:prstGeom prst="line">
              <a:avLst/>
            </a:prstGeom>
            <a:noFill/>
            <a:ln w="19050">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83" name="Line 47"/>
            <p:cNvSpPr>
              <a:spLocks noChangeShapeType="1"/>
            </p:cNvSpPr>
            <p:nvPr/>
          </p:nvSpPr>
          <p:spPr bwMode="auto">
            <a:xfrm flipV="1">
              <a:off x="864" y="1632"/>
              <a:ext cx="0" cy="2304"/>
            </a:xfrm>
            <a:prstGeom prst="line">
              <a:avLst/>
            </a:prstGeom>
            <a:noFill/>
            <a:ln w="19050">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84" name="Text Box 52"/>
            <p:cNvSpPr txBox="1">
              <a:spLocks noChangeArrowheads="1"/>
            </p:cNvSpPr>
            <p:nvPr/>
          </p:nvSpPr>
          <p:spPr bwMode="auto">
            <a:xfrm>
              <a:off x="576" y="163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x-none" sz="2400">
                  <a:solidFill>
                    <a:srgbClr val="080808"/>
                  </a:solidFill>
                  <a:latin typeface="Helvetica" charset="0"/>
                </a:rPr>
                <a:t>B</a:t>
              </a:r>
              <a:endParaRPr lang="en-US" altLang="x-none" sz="2400">
                <a:solidFill>
                  <a:srgbClr val="080808"/>
                </a:solidFill>
                <a:latin typeface="Courier New" charset="0"/>
              </a:endParaRPr>
            </a:p>
          </p:txBody>
        </p:sp>
        <p:sp>
          <p:nvSpPr>
            <p:cNvPr id="295985" name="Text Box 53"/>
            <p:cNvSpPr txBox="1">
              <a:spLocks noChangeArrowheads="1"/>
            </p:cNvSpPr>
            <p:nvPr/>
          </p:nvSpPr>
          <p:spPr bwMode="auto">
            <a:xfrm>
              <a:off x="4896" y="393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x-none" sz="2400">
                  <a:solidFill>
                    <a:srgbClr val="080808"/>
                  </a:solidFill>
                  <a:latin typeface="Helvetica" charset="0"/>
                </a:rPr>
                <a:t>A</a:t>
              </a:r>
              <a:endParaRPr lang="en-US" altLang="x-none" sz="2400">
                <a:solidFill>
                  <a:srgbClr val="080808"/>
                </a:solidFill>
                <a:latin typeface="Courier New" charset="0"/>
              </a:endParaRPr>
            </a:p>
          </p:txBody>
        </p:sp>
      </p:grpSp>
      <p:grpSp>
        <p:nvGrpSpPr>
          <p:cNvPr id="295938" name="Group 105"/>
          <p:cNvGrpSpPr>
            <a:grpSpLocks/>
          </p:cNvGrpSpPr>
          <p:nvPr/>
        </p:nvGrpSpPr>
        <p:grpSpPr bwMode="auto">
          <a:xfrm>
            <a:off x="685800" y="1139825"/>
            <a:ext cx="6858000" cy="1447800"/>
            <a:chOff x="576" y="192"/>
            <a:chExt cx="4320" cy="912"/>
          </a:xfrm>
        </p:grpSpPr>
        <p:sp>
          <p:nvSpPr>
            <p:cNvPr id="295978" name="Rectangle 4"/>
            <p:cNvSpPr>
              <a:spLocks noChangeArrowheads="1"/>
            </p:cNvSpPr>
            <p:nvPr/>
          </p:nvSpPr>
          <p:spPr bwMode="auto">
            <a:xfrm>
              <a:off x="864" y="336"/>
              <a:ext cx="4032" cy="48"/>
            </a:xfrm>
            <a:prstGeom prst="rect">
              <a:avLst/>
            </a:prstGeom>
            <a:solidFill>
              <a:srgbClr val="969696"/>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95979" name="Rectangle 6"/>
            <p:cNvSpPr>
              <a:spLocks noChangeArrowheads="1"/>
            </p:cNvSpPr>
            <p:nvPr/>
          </p:nvSpPr>
          <p:spPr bwMode="auto">
            <a:xfrm>
              <a:off x="864" y="960"/>
              <a:ext cx="4032" cy="48"/>
            </a:xfrm>
            <a:prstGeom prst="rect">
              <a:avLst/>
            </a:prstGeom>
            <a:solidFill>
              <a:srgbClr val="969696"/>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95980" name="Text Box 44"/>
            <p:cNvSpPr txBox="1">
              <a:spLocks noChangeArrowheads="1"/>
            </p:cNvSpPr>
            <p:nvPr/>
          </p:nvSpPr>
          <p:spPr bwMode="auto">
            <a:xfrm>
              <a:off x="576" y="19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x-none" sz="2400">
                  <a:solidFill>
                    <a:srgbClr val="080808"/>
                  </a:solidFill>
                  <a:latin typeface="Helvetica" charset="0"/>
                </a:rPr>
                <a:t>B</a:t>
              </a:r>
              <a:endParaRPr lang="en-US" altLang="x-none" sz="2400">
                <a:solidFill>
                  <a:srgbClr val="080808"/>
                </a:solidFill>
                <a:latin typeface="Courier New" charset="0"/>
              </a:endParaRPr>
            </a:p>
          </p:txBody>
        </p:sp>
        <p:sp>
          <p:nvSpPr>
            <p:cNvPr id="295981" name="Text Box 45"/>
            <p:cNvSpPr txBox="1">
              <a:spLocks noChangeArrowheads="1"/>
            </p:cNvSpPr>
            <p:nvPr/>
          </p:nvSpPr>
          <p:spPr bwMode="auto">
            <a:xfrm>
              <a:off x="576" y="8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x-none" sz="2400">
                  <a:solidFill>
                    <a:srgbClr val="080808"/>
                  </a:solidFill>
                  <a:latin typeface="Helvetica" charset="0"/>
                </a:rPr>
                <a:t>A</a:t>
              </a:r>
              <a:endParaRPr lang="en-US" altLang="x-none" sz="2400">
                <a:solidFill>
                  <a:srgbClr val="080808"/>
                </a:solidFill>
                <a:latin typeface="Courier New" charset="0"/>
              </a:endParaRPr>
            </a:p>
          </p:txBody>
        </p:sp>
      </p:grpSp>
      <p:grpSp>
        <p:nvGrpSpPr>
          <p:cNvPr id="4" name="Group 106"/>
          <p:cNvGrpSpPr>
            <a:grpSpLocks/>
          </p:cNvGrpSpPr>
          <p:nvPr/>
        </p:nvGrpSpPr>
        <p:grpSpPr bwMode="auto">
          <a:xfrm>
            <a:off x="5943600" y="1444625"/>
            <a:ext cx="2057400" cy="990600"/>
            <a:chOff x="3888" y="384"/>
            <a:chExt cx="1296" cy="624"/>
          </a:xfrm>
        </p:grpSpPr>
        <p:grpSp>
          <p:nvGrpSpPr>
            <p:cNvPr id="295973" name="Group 96"/>
            <p:cNvGrpSpPr>
              <a:grpSpLocks/>
            </p:cNvGrpSpPr>
            <p:nvPr/>
          </p:nvGrpSpPr>
          <p:grpSpPr bwMode="auto">
            <a:xfrm>
              <a:off x="3888" y="384"/>
              <a:ext cx="288" cy="624"/>
              <a:chOff x="3888" y="384"/>
              <a:chExt cx="288" cy="624"/>
            </a:xfrm>
          </p:grpSpPr>
          <p:sp>
            <p:nvSpPr>
              <p:cNvPr id="295975" name="Line 17"/>
              <p:cNvSpPr>
                <a:spLocks noChangeShapeType="1"/>
              </p:cNvSpPr>
              <p:nvPr/>
            </p:nvSpPr>
            <p:spPr bwMode="auto">
              <a:xfrm>
                <a:off x="4032" y="384"/>
                <a:ext cx="144"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76" name="Line 18"/>
              <p:cNvSpPr>
                <a:spLocks noChangeShapeType="1"/>
              </p:cNvSpPr>
              <p:nvPr/>
            </p:nvSpPr>
            <p:spPr bwMode="auto">
              <a:xfrm flipH="1">
                <a:off x="3888" y="384"/>
                <a:ext cx="144"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77" name="Rectangle 19"/>
              <p:cNvSpPr>
                <a:spLocks noChangeArrowheads="1"/>
              </p:cNvSpPr>
              <p:nvPr/>
            </p:nvSpPr>
            <p:spPr bwMode="auto">
              <a:xfrm>
                <a:off x="3888" y="960"/>
                <a:ext cx="288" cy="48"/>
              </a:xfrm>
              <a:prstGeom prst="rect">
                <a:avLst/>
              </a:prstGeom>
              <a:solidFill>
                <a:srgbClr val="0066FF"/>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sp>
          <p:nvSpPr>
            <p:cNvPr id="295974" name="Rectangle 20"/>
            <p:cNvSpPr>
              <a:spLocks noChangeArrowheads="1"/>
            </p:cNvSpPr>
            <p:nvPr/>
          </p:nvSpPr>
          <p:spPr bwMode="auto">
            <a:xfrm>
              <a:off x="4176" y="960"/>
              <a:ext cx="1008" cy="48"/>
            </a:xfrm>
            <a:prstGeom prst="rect">
              <a:avLst/>
            </a:prstGeom>
            <a:solidFill>
              <a:srgbClr val="969696"/>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grpSp>
        <p:nvGrpSpPr>
          <p:cNvPr id="6" name="Group 94"/>
          <p:cNvGrpSpPr>
            <a:grpSpLocks/>
          </p:cNvGrpSpPr>
          <p:nvPr/>
        </p:nvGrpSpPr>
        <p:grpSpPr bwMode="auto">
          <a:xfrm>
            <a:off x="1676400" y="1444625"/>
            <a:ext cx="914400" cy="990600"/>
            <a:chOff x="1152" y="384"/>
            <a:chExt cx="576" cy="624"/>
          </a:xfrm>
        </p:grpSpPr>
        <p:sp>
          <p:nvSpPr>
            <p:cNvPr id="295967" name="Line 22"/>
            <p:cNvSpPr>
              <a:spLocks noChangeShapeType="1"/>
            </p:cNvSpPr>
            <p:nvPr/>
          </p:nvSpPr>
          <p:spPr bwMode="auto">
            <a:xfrm>
              <a:off x="1152"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68" name="Line 23"/>
            <p:cNvSpPr>
              <a:spLocks noChangeShapeType="1"/>
            </p:cNvSpPr>
            <p:nvPr/>
          </p:nvSpPr>
          <p:spPr bwMode="auto">
            <a:xfrm>
              <a:off x="1440"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69" name="Rectangle 24"/>
            <p:cNvSpPr>
              <a:spLocks noChangeArrowheads="1"/>
            </p:cNvSpPr>
            <p:nvPr/>
          </p:nvSpPr>
          <p:spPr bwMode="auto">
            <a:xfrm>
              <a:off x="1440" y="960"/>
              <a:ext cx="288" cy="48"/>
            </a:xfrm>
            <a:prstGeom prst="rect">
              <a:avLst/>
            </a:prstGeom>
            <a:solidFill>
              <a:srgbClr val="000099"/>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95970" name="Line 25"/>
            <p:cNvSpPr>
              <a:spLocks noChangeShapeType="1"/>
            </p:cNvSpPr>
            <p:nvPr/>
          </p:nvSpPr>
          <p:spPr bwMode="auto">
            <a:xfrm flipH="1">
              <a:off x="1152"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71" name="Line 26"/>
            <p:cNvSpPr>
              <a:spLocks noChangeShapeType="1"/>
            </p:cNvSpPr>
            <p:nvPr/>
          </p:nvSpPr>
          <p:spPr bwMode="auto">
            <a:xfrm flipH="1">
              <a:off x="1440"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72" name="Rectangle 27"/>
            <p:cNvSpPr>
              <a:spLocks noChangeArrowheads="1"/>
            </p:cNvSpPr>
            <p:nvPr/>
          </p:nvSpPr>
          <p:spPr bwMode="auto">
            <a:xfrm>
              <a:off x="1152" y="960"/>
              <a:ext cx="288" cy="48"/>
            </a:xfrm>
            <a:prstGeom prst="rect">
              <a:avLst/>
            </a:prstGeom>
            <a:solidFill>
              <a:srgbClr val="FF00FF"/>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grpSp>
        <p:nvGrpSpPr>
          <p:cNvPr id="7" name="Group 93"/>
          <p:cNvGrpSpPr>
            <a:grpSpLocks/>
          </p:cNvGrpSpPr>
          <p:nvPr/>
        </p:nvGrpSpPr>
        <p:grpSpPr bwMode="auto">
          <a:xfrm>
            <a:off x="1676400" y="1368425"/>
            <a:ext cx="914400" cy="76200"/>
            <a:chOff x="1152" y="336"/>
            <a:chExt cx="576" cy="48"/>
          </a:xfrm>
        </p:grpSpPr>
        <p:sp>
          <p:nvSpPr>
            <p:cNvPr id="295965" name="Rectangle 29"/>
            <p:cNvSpPr>
              <a:spLocks noChangeArrowheads="1"/>
            </p:cNvSpPr>
            <p:nvPr/>
          </p:nvSpPr>
          <p:spPr bwMode="auto">
            <a:xfrm>
              <a:off x="1152" y="336"/>
              <a:ext cx="288" cy="48"/>
            </a:xfrm>
            <a:prstGeom prst="rect">
              <a:avLst/>
            </a:prstGeom>
            <a:solidFill>
              <a:srgbClr val="000099"/>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95966" name="Rectangle 30"/>
            <p:cNvSpPr>
              <a:spLocks noChangeArrowheads="1"/>
            </p:cNvSpPr>
            <p:nvPr/>
          </p:nvSpPr>
          <p:spPr bwMode="auto">
            <a:xfrm>
              <a:off x="1440" y="336"/>
              <a:ext cx="288" cy="48"/>
            </a:xfrm>
            <a:prstGeom prst="rect">
              <a:avLst/>
            </a:prstGeom>
            <a:solidFill>
              <a:srgbClr val="FF00FF"/>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sp>
        <p:nvSpPr>
          <p:cNvPr id="10268" name="Rectangle 28"/>
          <p:cNvSpPr>
            <a:spLocks noChangeArrowheads="1"/>
          </p:cNvSpPr>
          <p:nvPr/>
        </p:nvSpPr>
        <p:spPr bwMode="auto">
          <a:xfrm>
            <a:off x="3429000" y="1368425"/>
            <a:ext cx="1828800" cy="76200"/>
          </a:xfrm>
          <a:prstGeom prst="rect">
            <a:avLst/>
          </a:prstGeom>
          <a:solidFill>
            <a:srgbClr val="CC0000"/>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nvGrpSpPr>
          <p:cNvPr id="8" name="Group 95"/>
          <p:cNvGrpSpPr>
            <a:grpSpLocks/>
          </p:cNvGrpSpPr>
          <p:nvPr/>
        </p:nvGrpSpPr>
        <p:grpSpPr bwMode="auto">
          <a:xfrm>
            <a:off x="3429000" y="1444625"/>
            <a:ext cx="1828800" cy="1066800"/>
            <a:chOff x="2304" y="384"/>
            <a:chExt cx="1152" cy="672"/>
          </a:xfrm>
        </p:grpSpPr>
        <p:sp>
          <p:nvSpPr>
            <p:cNvPr id="295961" name="Line 12"/>
            <p:cNvSpPr>
              <a:spLocks noChangeShapeType="1"/>
            </p:cNvSpPr>
            <p:nvPr/>
          </p:nvSpPr>
          <p:spPr bwMode="auto">
            <a:xfrm>
              <a:off x="2304" y="384"/>
              <a:ext cx="1152"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62" name="Line 13"/>
            <p:cNvSpPr>
              <a:spLocks noChangeShapeType="1"/>
            </p:cNvSpPr>
            <p:nvPr/>
          </p:nvSpPr>
          <p:spPr bwMode="auto">
            <a:xfrm flipH="1">
              <a:off x="2304" y="384"/>
              <a:ext cx="1152"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63" name="Rectangle 14"/>
            <p:cNvSpPr>
              <a:spLocks noChangeArrowheads="1"/>
            </p:cNvSpPr>
            <p:nvPr/>
          </p:nvSpPr>
          <p:spPr bwMode="auto">
            <a:xfrm>
              <a:off x="2304" y="960"/>
              <a:ext cx="1152" cy="48"/>
            </a:xfrm>
            <a:prstGeom prst="rect">
              <a:avLst/>
            </a:prstGeom>
            <a:solidFill>
              <a:srgbClr val="CC0000"/>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95964" name="Line 36"/>
            <p:cNvSpPr>
              <a:spLocks noChangeShapeType="1"/>
            </p:cNvSpPr>
            <p:nvPr/>
          </p:nvSpPr>
          <p:spPr bwMode="auto">
            <a:xfrm flipH="1">
              <a:off x="2760" y="1056"/>
              <a:ext cx="240" cy="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wrap="none"/>
            <a:lstStyle/>
            <a:p>
              <a:endParaRPr lang="en-GB"/>
            </a:p>
          </p:txBody>
        </p:sp>
      </p:grpSp>
      <p:sp>
        <p:nvSpPr>
          <p:cNvPr id="10314" name="Line 74"/>
          <p:cNvSpPr>
            <a:spLocks noChangeShapeType="1"/>
          </p:cNvSpPr>
          <p:nvPr/>
        </p:nvSpPr>
        <p:spPr bwMode="auto">
          <a:xfrm flipV="1">
            <a:off x="1143000" y="2740025"/>
            <a:ext cx="6400800" cy="3657600"/>
          </a:xfrm>
          <a:prstGeom prst="line">
            <a:avLst/>
          </a:prstGeom>
          <a:noFill/>
          <a:ln w="38100">
            <a:solidFill>
              <a:srgbClr val="4D4D4D"/>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nvGrpSpPr>
          <p:cNvPr id="9" name="Group 98"/>
          <p:cNvGrpSpPr>
            <a:grpSpLocks/>
          </p:cNvGrpSpPr>
          <p:nvPr/>
        </p:nvGrpSpPr>
        <p:grpSpPr bwMode="auto">
          <a:xfrm>
            <a:off x="3429000" y="3959225"/>
            <a:ext cx="1828800" cy="1143000"/>
            <a:chOff x="2304" y="2400"/>
            <a:chExt cx="1152" cy="720"/>
          </a:xfrm>
        </p:grpSpPr>
        <p:sp>
          <p:nvSpPr>
            <p:cNvPr id="295959" name="Line 87"/>
            <p:cNvSpPr>
              <a:spLocks noChangeShapeType="1"/>
            </p:cNvSpPr>
            <p:nvPr/>
          </p:nvSpPr>
          <p:spPr bwMode="auto">
            <a:xfrm flipV="1">
              <a:off x="2304" y="2448"/>
              <a:ext cx="1152" cy="672"/>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60" name="Line 65"/>
            <p:cNvSpPr>
              <a:spLocks noChangeShapeType="1"/>
            </p:cNvSpPr>
            <p:nvPr/>
          </p:nvSpPr>
          <p:spPr bwMode="auto">
            <a:xfrm flipH="1" flipV="1">
              <a:off x="2304" y="2400"/>
              <a:ext cx="1152" cy="6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grpSp>
        <p:nvGrpSpPr>
          <p:cNvPr id="10" name="Group 91"/>
          <p:cNvGrpSpPr>
            <a:grpSpLocks/>
          </p:cNvGrpSpPr>
          <p:nvPr/>
        </p:nvGrpSpPr>
        <p:grpSpPr bwMode="auto">
          <a:xfrm>
            <a:off x="5943600" y="2740025"/>
            <a:ext cx="2057400" cy="914400"/>
            <a:chOff x="3888" y="1632"/>
            <a:chExt cx="1296" cy="576"/>
          </a:xfrm>
        </p:grpSpPr>
        <p:sp>
          <p:nvSpPr>
            <p:cNvPr id="295957" name="Line 66"/>
            <p:cNvSpPr>
              <a:spLocks noChangeShapeType="1"/>
            </p:cNvSpPr>
            <p:nvPr/>
          </p:nvSpPr>
          <p:spPr bwMode="auto">
            <a:xfrm flipV="1">
              <a:off x="4176" y="1632"/>
              <a:ext cx="1008" cy="576"/>
            </a:xfrm>
            <a:prstGeom prst="line">
              <a:avLst/>
            </a:prstGeom>
            <a:noFill/>
            <a:ln w="38100">
              <a:solidFill>
                <a:srgbClr val="4D4D4D"/>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58" name="Line 90"/>
            <p:cNvSpPr>
              <a:spLocks noChangeShapeType="1"/>
            </p:cNvSpPr>
            <p:nvPr/>
          </p:nvSpPr>
          <p:spPr bwMode="auto">
            <a:xfrm flipV="1">
              <a:off x="3888" y="1632"/>
              <a:ext cx="1008" cy="576"/>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grpSp>
        <p:nvGrpSpPr>
          <p:cNvPr id="11" name="Group 103"/>
          <p:cNvGrpSpPr>
            <a:grpSpLocks/>
          </p:cNvGrpSpPr>
          <p:nvPr/>
        </p:nvGrpSpPr>
        <p:grpSpPr bwMode="auto">
          <a:xfrm>
            <a:off x="1600200" y="5559425"/>
            <a:ext cx="990600" cy="533400"/>
            <a:chOff x="1152" y="3408"/>
            <a:chExt cx="624" cy="336"/>
          </a:xfrm>
        </p:grpSpPr>
        <p:sp>
          <p:nvSpPr>
            <p:cNvPr id="295954" name="Line 63"/>
            <p:cNvSpPr>
              <a:spLocks noChangeShapeType="1"/>
            </p:cNvSpPr>
            <p:nvPr/>
          </p:nvSpPr>
          <p:spPr bwMode="auto">
            <a:xfrm flipV="1">
              <a:off x="1152" y="3456"/>
              <a:ext cx="240" cy="144"/>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55" name="Line 101"/>
            <p:cNvSpPr>
              <a:spLocks noChangeShapeType="1"/>
            </p:cNvSpPr>
            <p:nvPr/>
          </p:nvSpPr>
          <p:spPr bwMode="auto">
            <a:xfrm flipV="1">
              <a:off x="1200" y="3408"/>
              <a:ext cx="576" cy="336"/>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95956" name="Line 102"/>
            <p:cNvSpPr>
              <a:spLocks noChangeShapeType="1"/>
            </p:cNvSpPr>
            <p:nvPr/>
          </p:nvSpPr>
          <p:spPr bwMode="auto">
            <a:xfrm flipV="1">
              <a:off x="1536" y="3600"/>
              <a:ext cx="240" cy="144"/>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sp>
        <p:nvSpPr>
          <p:cNvPr id="10348" name="Text Box 108"/>
          <p:cNvSpPr txBox="1">
            <a:spLocks noChangeArrowheads="1"/>
          </p:cNvSpPr>
          <p:nvPr/>
        </p:nvSpPr>
        <p:spPr bwMode="auto">
          <a:xfrm>
            <a:off x="1143000" y="987425"/>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50000"/>
              </a:spcBef>
              <a:buFontTx/>
              <a:buNone/>
            </a:pPr>
            <a:r>
              <a:rPr lang="en-US" altLang="x-none" sz="2000">
                <a:solidFill>
                  <a:srgbClr val="0717FF"/>
                </a:solidFill>
                <a:latin typeface="Helvetica" charset="0"/>
              </a:rPr>
              <a:t>Translocation</a:t>
            </a:r>
            <a:endParaRPr lang="en-US" altLang="x-none" sz="1600" b="0">
              <a:latin typeface="Impact" charset="0"/>
            </a:endParaRPr>
          </a:p>
        </p:txBody>
      </p:sp>
      <p:sp>
        <p:nvSpPr>
          <p:cNvPr id="10349" name="Text Box 109"/>
          <p:cNvSpPr txBox="1">
            <a:spLocks noChangeArrowheads="1"/>
          </p:cNvSpPr>
          <p:nvPr/>
        </p:nvSpPr>
        <p:spPr bwMode="auto">
          <a:xfrm>
            <a:off x="3429000" y="98742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50000"/>
              </a:spcBef>
              <a:buFontTx/>
              <a:buNone/>
            </a:pPr>
            <a:r>
              <a:rPr lang="en-US" altLang="x-none" sz="2000">
                <a:solidFill>
                  <a:srgbClr val="0717FF"/>
                </a:solidFill>
                <a:latin typeface="Helvetica" charset="0"/>
              </a:rPr>
              <a:t>Inversion</a:t>
            </a:r>
            <a:endParaRPr lang="en-US" altLang="x-none" sz="2000">
              <a:latin typeface="Helvetica" charset="0"/>
            </a:endParaRPr>
          </a:p>
        </p:txBody>
      </p:sp>
      <p:sp>
        <p:nvSpPr>
          <p:cNvPr id="10350" name="Text Box 110"/>
          <p:cNvSpPr txBox="1">
            <a:spLocks noChangeArrowheads="1"/>
          </p:cNvSpPr>
          <p:nvPr/>
        </p:nvSpPr>
        <p:spPr bwMode="auto">
          <a:xfrm>
            <a:off x="5715000" y="987425"/>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50000"/>
              </a:spcBef>
              <a:buFontTx/>
              <a:buNone/>
            </a:pPr>
            <a:r>
              <a:rPr lang="en-US" altLang="x-none" sz="2000">
                <a:solidFill>
                  <a:srgbClr val="0717FF"/>
                </a:solidFill>
                <a:latin typeface="Helvetica" charset="0"/>
              </a:rPr>
              <a:t>Insertion</a:t>
            </a:r>
            <a:endParaRPr lang="en-US" altLang="x-none" sz="1600" b="0">
              <a:latin typeface="Impact" charset="0"/>
            </a:endParaRPr>
          </a:p>
        </p:txBody>
      </p:sp>
      <p:sp>
        <p:nvSpPr>
          <p:cNvPr id="295951" name="Rectangle 115"/>
          <p:cNvSpPr>
            <a:spLocks noChangeArrowheads="1"/>
          </p:cNvSpPr>
          <p:nvPr/>
        </p:nvSpPr>
        <p:spPr bwMode="auto">
          <a:xfrm>
            <a:off x="0" y="6518275"/>
            <a:ext cx="594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600" b="0">
                <a:solidFill>
                  <a:srgbClr val="0717FF"/>
                </a:solidFill>
              </a:rPr>
              <a:t>http://</a:t>
            </a:r>
            <a:r>
              <a:rPr lang="fr-FR" altLang="x-none" sz="1600" b="0">
                <a:solidFill>
                  <a:srgbClr val="0717FF"/>
                </a:solidFill>
              </a:rPr>
              <a:t>cbcb.umd.edu/.../Lecture10_MUMmer_</a:t>
            </a:r>
            <a:r>
              <a:rPr lang="fr-FR" altLang="x-none" sz="1600">
                <a:solidFill>
                  <a:srgbClr val="0717FF"/>
                </a:solidFill>
              </a:rPr>
              <a:t>alignment</a:t>
            </a:r>
            <a:r>
              <a:rPr lang="fr-FR" altLang="x-none" sz="1600" b="0">
                <a:solidFill>
                  <a:srgbClr val="0717FF"/>
                </a:solidFill>
              </a:rPr>
              <a:t>.ppt</a:t>
            </a:r>
            <a:endParaRPr lang="en-US" altLang="x-none" sz="2400" b="0">
              <a:solidFill>
                <a:srgbClr val="006621"/>
              </a:solidFill>
            </a:endParaRPr>
          </a:p>
        </p:txBody>
      </p:sp>
      <p:sp>
        <p:nvSpPr>
          <p:cNvPr id="295952" name="Text Box 49"/>
          <p:cNvSpPr txBox="1">
            <a:spLocks noChangeArrowheads="1"/>
          </p:cNvSpPr>
          <p:nvPr/>
        </p:nvSpPr>
        <p:spPr bwMode="auto">
          <a:xfrm>
            <a:off x="609600" y="73025"/>
            <a:ext cx="76962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0717FF"/>
                </a:solidFill>
                <a:latin typeface="Helvetica" charset="0"/>
              </a:rPr>
              <a:t>Whole Alignment of two genomes</a:t>
            </a:r>
            <a:endParaRPr lang="fr-FR" altLang="x-none" sz="2400" b="0"/>
          </a:p>
        </p:txBody>
      </p:sp>
      <p:sp>
        <p:nvSpPr>
          <p:cNvPr id="322610" name="Text Box 50"/>
          <p:cNvSpPr txBox="1">
            <a:spLocks noChangeArrowheads="1"/>
          </p:cNvSpPr>
          <p:nvPr/>
        </p:nvSpPr>
        <p:spPr bwMode="auto">
          <a:xfrm>
            <a:off x="4267200" y="5026025"/>
            <a:ext cx="4800600" cy="131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sz="2400">
                <a:latin typeface="Helvetica" charset="0"/>
              </a:rPr>
              <a:t> </a:t>
            </a:r>
            <a:r>
              <a:rPr lang="fr-FR" altLang="x-none" sz="2400">
                <a:solidFill>
                  <a:srgbClr val="0717FF"/>
                </a:solidFill>
                <a:latin typeface="Helvetica" charset="0"/>
              </a:rPr>
              <a:t>Synteny detection</a:t>
            </a:r>
            <a:endParaRPr lang="fr-FR" altLang="x-none" sz="2400">
              <a:latin typeface="Helvetica" charset="0"/>
            </a:endParaRPr>
          </a:p>
          <a:p>
            <a:pPr>
              <a:lnSpc>
                <a:spcPct val="50000"/>
              </a:lnSpc>
              <a:spcBef>
                <a:spcPct val="50000"/>
              </a:spcBef>
              <a:buFontTx/>
              <a:buNone/>
            </a:pPr>
            <a:r>
              <a:rPr lang="fr-FR" altLang="x-none" sz="4000">
                <a:solidFill>
                  <a:srgbClr val="FB0817"/>
                </a:solidFill>
                <a:latin typeface="Helvetica" charset="0"/>
              </a:rPr>
              <a:t>•</a:t>
            </a:r>
            <a:r>
              <a:rPr lang="fr-FR" altLang="x-none" sz="2400">
                <a:latin typeface="Helvetica" charset="0"/>
              </a:rPr>
              <a:t> </a:t>
            </a:r>
            <a:r>
              <a:rPr lang="fr-FR" altLang="x-none" sz="2400">
                <a:solidFill>
                  <a:srgbClr val="0717FF"/>
                </a:solidFill>
                <a:latin typeface="Helvetica" charset="0"/>
              </a:rPr>
              <a:t>Genomic Repeats detection</a:t>
            </a:r>
            <a:endParaRPr lang="fr-FR" altLang="x-none" sz="2400">
              <a:latin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314"/>
                                        </p:tgtEl>
                                        <p:attrNameLst>
                                          <p:attrName>style.visibility</p:attrName>
                                        </p:attrNameLst>
                                      </p:cBhvr>
                                      <p:to>
                                        <p:strVal val="visible"/>
                                      </p:to>
                                    </p:set>
                                  </p:childTnLst>
                                </p:cTn>
                              </p:par>
                            </p:childTnLst>
                          </p:cTn>
                        </p:par>
                        <p:par>
                          <p:cTn id="10" fill="hold" nodeType="afterGroup">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0348"/>
                                        </p:tgtEl>
                                        <p:attrNameLst>
                                          <p:attrName>style.visibility</p:attrName>
                                        </p:attrNameLst>
                                      </p:cBhvr>
                                      <p:to>
                                        <p:strVal val="visible"/>
                                      </p:to>
                                    </p:set>
                                    <p:animEffect transition="in" filter="slide(fromBottom)">
                                      <p:cBhvr>
                                        <p:cTn id="13" dur="500"/>
                                        <p:tgtEl>
                                          <p:spTgt spid="10348"/>
                                        </p:tgtEl>
                                      </p:cBhvr>
                                    </p:animEffect>
                                  </p:childTnLst>
                                </p:cTn>
                              </p:par>
                            </p:childTnLst>
                          </p:cTn>
                        </p:par>
                        <p:par>
                          <p:cTn id="14" fill="hold" nodeType="afterGroup">
                            <p:stCondLst>
                              <p:cond delay="1500"/>
                            </p:stCondLst>
                            <p:childTnLst>
                              <p:par>
                                <p:cTn id="15" presetID="1" presetClass="entr" presetSubtype="0" fill="hold" nodeType="after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nodeType="afterEffect">
                                  <p:stCondLst>
                                    <p:cond delay="0"/>
                                  </p:stCondLst>
                                  <p:childTnLst>
                                    <p:set>
                                      <p:cBhvr>
                                        <p:cTn id="19" dur="1" fill="hold">
                                          <p:stCondLst>
                                            <p:cond delay="499"/>
                                          </p:stCondLst>
                                        </p:cTn>
                                        <p:tgtEl>
                                          <p:spTgt spid="6"/>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par>
                          <p:cTn id="23" fill="hold" nodeType="afterGroup">
                            <p:stCondLst>
                              <p:cond delay="3000"/>
                            </p:stCondLst>
                            <p:childTnLst>
                              <p:par>
                                <p:cTn id="24" presetID="12" presetClass="entr" presetSubtype="4" fill="hold" grpId="0" nodeType="afterEffect">
                                  <p:stCondLst>
                                    <p:cond delay="0"/>
                                  </p:stCondLst>
                                  <p:childTnLst>
                                    <p:set>
                                      <p:cBhvr>
                                        <p:cTn id="25" dur="1" fill="hold">
                                          <p:stCondLst>
                                            <p:cond delay="0"/>
                                          </p:stCondLst>
                                        </p:cTn>
                                        <p:tgtEl>
                                          <p:spTgt spid="10349"/>
                                        </p:tgtEl>
                                        <p:attrNameLst>
                                          <p:attrName>style.visibility</p:attrName>
                                        </p:attrNameLst>
                                      </p:cBhvr>
                                      <p:to>
                                        <p:strVal val="visible"/>
                                      </p:to>
                                    </p:set>
                                    <p:animEffect transition="in" filter="slide(fromBottom)">
                                      <p:cBhvr>
                                        <p:cTn id="26" dur="500"/>
                                        <p:tgtEl>
                                          <p:spTgt spid="10349"/>
                                        </p:tgtEl>
                                      </p:cBhvr>
                                    </p:animEffec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268"/>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nodeType="afterEffect">
                                  <p:stCondLst>
                                    <p:cond delay="0"/>
                                  </p:stCondLst>
                                  <p:childTnLst>
                                    <p:set>
                                      <p:cBhvr>
                                        <p:cTn id="32" dur="1" fill="hold">
                                          <p:stCondLst>
                                            <p:cond delay="499"/>
                                          </p:stCondLst>
                                        </p:cTn>
                                        <p:tgtEl>
                                          <p:spTgt spid="8"/>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nodeType="afterEffect">
                                  <p:stCondLst>
                                    <p:cond delay="0"/>
                                  </p:stCondLst>
                                  <p:childTnLst>
                                    <p:set>
                                      <p:cBhvr>
                                        <p:cTn id="35" dur="1" fill="hold">
                                          <p:stCondLst>
                                            <p:cond delay="499"/>
                                          </p:stCondLst>
                                        </p:cTn>
                                        <p:tgtEl>
                                          <p:spTgt spid="9"/>
                                        </p:tgtEl>
                                        <p:attrNameLst>
                                          <p:attrName>style.visibility</p:attrName>
                                        </p:attrNameLst>
                                      </p:cBhvr>
                                      <p:to>
                                        <p:strVal val="visible"/>
                                      </p:to>
                                    </p:set>
                                  </p:childTnLst>
                                </p:cTn>
                              </p:par>
                            </p:childTnLst>
                          </p:cTn>
                        </p:par>
                        <p:par>
                          <p:cTn id="36" fill="hold" nodeType="afterGroup">
                            <p:stCondLst>
                              <p:cond delay="5000"/>
                            </p:stCondLst>
                            <p:childTnLst>
                              <p:par>
                                <p:cTn id="37" presetID="12" presetClass="entr" presetSubtype="4" fill="hold" grpId="0" nodeType="afterEffect">
                                  <p:stCondLst>
                                    <p:cond delay="0"/>
                                  </p:stCondLst>
                                  <p:childTnLst>
                                    <p:set>
                                      <p:cBhvr>
                                        <p:cTn id="38" dur="1" fill="hold">
                                          <p:stCondLst>
                                            <p:cond delay="0"/>
                                          </p:stCondLst>
                                        </p:cTn>
                                        <p:tgtEl>
                                          <p:spTgt spid="10350"/>
                                        </p:tgtEl>
                                        <p:attrNameLst>
                                          <p:attrName>style.visibility</p:attrName>
                                        </p:attrNameLst>
                                      </p:cBhvr>
                                      <p:to>
                                        <p:strVal val="visible"/>
                                      </p:to>
                                    </p:set>
                                    <p:animEffect transition="in" filter="slide(fromBottom)">
                                      <p:cBhvr>
                                        <p:cTn id="39" dur="500"/>
                                        <p:tgtEl>
                                          <p:spTgt spid="10350"/>
                                        </p:tgtEl>
                                      </p:cBhvr>
                                    </p:animEffect>
                                  </p:childTnLst>
                                </p:cTn>
                              </p:par>
                            </p:childTnLst>
                          </p:cTn>
                        </p:par>
                        <p:par>
                          <p:cTn id="40" fill="hold" nodeType="afterGroup">
                            <p:stCondLst>
                              <p:cond delay="5500"/>
                            </p:stCondLst>
                            <p:childTnLst>
                              <p:par>
                                <p:cTn id="41" presetID="1" presetClass="entr" presetSubtype="0" fill="hold" nodeType="afterEffect">
                                  <p:stCondLst>
                                    <p:cond delay="0"/>
                                  </p:stCondLst>
                                  <p:childTnLst>
                                    <p:set>
                                      <p:cBhvr>
                                        <p:cTn id="42" dur="1" fill="hold">
                                          <p:stCondLst>
                                            <p:cond delay="499"/>
                                          </p:stCondLst>
                                        </p:cTn>
                                        <p:tgtEl>
                                          <p:spTgt spid="4"/>
                                        </p:tgtEl>
                                        <p:attrNameLst>
                                          <p:attrName>style.visibility</p:attrName>
                                        </p:attrNameLst>
                                      </p:cBhvr>
                                      <p:to>
                                        <p:strVal val="visible"/>
                                      </p:to>
                                    </p:set>
                                  </p:childTnLst>
                                </p:cTn>
                              </p:par>
                            </p:childTnLst>
                          </p:cTn>
                        </p:par>
                        <p:par>
                          <p:cTn id="43" fill="hold" nodeType="afterGroup">
                            <p:stCondLst>
                              <p:cond delay="6000"/>
                            </p:stCondLst>
                            <p:childTnLst>
                              <p:par>
                                <p:cTn id="44" presetID="1" presetClass="entr" presetSubtype="0" fill="hold" nodeType="afterEffect">
                                  <p:stCondLst>
                                    <p:cond delay="0"/>
                                  </p:stCondLst>
                                  <p:childTnLst>
                                    <p:set>
                                      <p:cBhvr>
                                        <p:cTn id="45" dur="1" fill="hold">
                                          <p:stCondLst>
                                            <p:cond delay="499"/>
                                          </p:stCondLst>
                                        </p:cTn>
                                        <p:tgtEl>
                                          <p:spTgt spid="10"/>
                                        </p:tgtEl>
                                        <p:attrNameLst>
                                          <p:attrName>style.visibility</p:attrName>
                                        </p:attrNameLst>
                                      </p:cBhvr>
                                      <p:to>
                                        <p:strVal val="visible"/>
                                      </p:to>
                                    </p:set>
                                  </p:childTnLst>
                                </p:cTn>
                              </p:par>
                            </p:childTnLst>
                          </p:cTn>
                        </p:par>
                        <p:par>
                          <p:cTn id="46" fill="hold" nodeType="afterGroup">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322610"/>
                                        </p:tgtEl>
                                        <p:attrNameLst>
                                          <p:attrName>style.visibility</p:attrName>
                                        </p:attrNameLst>
                                      </p:cBhvr>
                                      <p:to>
                                        <p:strVal val="visible"/>
                                      </p:to>
                                    </p:set>
                                    <p:animEffect transition="in" filter="fade">
                                      <p:cBhvr>
                                        <p:cTn id="49" dur="1000"/>
                                        <p:tgtEl>
                                          <p:spTgt spid="322610"/>
                                        </p:tgtEl>
                                      </p:cBhvr>
                                    </p:animEffect>
                                    <p:anim calcmode="lin" valueType="num">
                                      <p:cBhvr>
                                        <p:cTn id="50" dur="1000" fill="hold"/>
                                        <p:tgtEl>
                                          <p:spTgt spid="322610"/>
                                        </p:tgtEl>
                                        <p:attrNameLst>
                                          <p:attrName>ppt_x</p:attrName>
                                        </p:attrNameLst>
                                      </p:cBhvr>
                                      <p:tavLst>
                                        <p:tav tm="0">
                                          <p:val>
                                            <p:strVal val="#ppt_x"/>
                                          </p:val>
                                        </p:tav>
                                        <p:tav tm="100000">
                                          <p:val>
                                            <p:strVal val="#ppt_x"/>
                                          </p:val>
                                        </p:tav>
                                      </p:tavLst>
                                    </p:anim>
                                    <p:anim calcmode="lin" valueType="num">
                                      <p:cBhvr>
                                        <p:cTn id="51" dur="1000" fill="hold"/>
                                        <p:tgtEl>
                                          <p:spTgt spid="3226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8" grpId="0" animBg="1" autoUpdateAnimBg="0"/>
      <p:bldP spid="10314" grpId="0" animBg="1"/>
      <p:bldP spid="10348" grpId="0" autoUpdateAnimBg="0"/>
      <p:bldP spid="10349" grpId="0" autoUpdateAnimBg="0"/>
      <p:bldP spid="10350" grpId="0" autoUpdateAnimBg="0"/>
      <p:bldP spid="32261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Text Box 2"/>
          <p:cNvSpPr txBox="1">
            <a:spLocks noChangeArrowheads="1"/>
          </p:cNvSpPr>
          <p:nvPr/>
        </p:nvSpPr>
        <p:spPr bwMode="auto">
          <a:xfrm>
            <a:off x="990600" y="76200"/>
            <a:ext cx="73914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717FF"/>
                </a:solidFill>
                <a:latin typeface="Helvetica" charset="0"/>
              </a:rPr>
              <a:t>Whole genome alignments</a:t>
            </a:r>
            <a:endParaRPr lang="en-GB" altLang="x-none" sz="2400" b="0"/>
          </a:p>
        </p:txBody>
      </p:sp>
      <p:sp>
        <p:nvSpPr>
          <p:cNvPr id="297986" name="Rectangle 3"/>
          <p:cNvSpPr>
            <a:spLocks noChangeArrowheads="1"/>
          </p:cNvSpPr>
          <p:nvPr/>
        </p:nvSpPr>
        <p:spPr bwMode="auto">
          <a:xfrm>
            <a:off x="304800" y="762000"/>
            <a:ext cx="8534400" cy="181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buSzPct val="171000"/>
              <a:buFont typeface="Lucida Grande" charset="0"/>
              <a:buChar char="•"/>
            </a:pPr>
            <a:r>
              <a:rPr kumimoji="1" lang="en-GB" altLang="zh-TW" sz="3600">
                <a:latin typeface="Helvetica" charset="0"/>
                <a:ea typeface="新細明體" charset="-120"/>
              </a:rPr>
              <a:t>LAGAN</a:t>
            </a:r>
            <a:endParaRPr kumimoji="1" lang="en-GB" altLang="zh-TW" sz="3600">
              <a:latin typeface="Times New Roman" charset="0"/>
              <a:ea typeface="新細明體" charset="-120"/>
            </a:endParaRPr>
          </a:p>
          <a:p>
            <a:pPr eaLnBrk="1" hangingPunct="1">
              <a:buSzPct val="171000"/>
              <a:buFont typeface="Lucida Grande" charset="0"/>
              <a:buChar char="•"/>
            </a:pPr>
            <a:r>
              <a:rPr kumimoji="1" lang="en-GB" altLang="zh-TW" sz="3600">
                <a:latin typeface="Helvetica" charset="0"/>
                <a:ea typeface="新細明體" charset="-120"/>
              </a:rPr>
              <a:t>Multi-LAGAN</a:t>
            </a:r>
          </a:p>
          <a:p>
            <a:pPr eaLnBrk="1" hangingPunct="1">
              <a:buSzPct val="171000"/>
              <a:buFont typeface="Lucida Grande" charset="0"/>
              <a:buNone/>
            </a:pPr>
            <a:r>
              <a:rPr lang="en-GB" altLang="x-none" sz="2800">
                <a:solidFill>
                  <a:srgbClr val="0717FF"/>
                </a:solidFill>
                <a:latin typeface="Helvetica" charset="0"/>
              </a:rPr>
              <a:t>http://lagan.stanford.edu/lagan_web/index.shtml</a:t>
            </a:r>
            <a:endParaRPr lang="en-GB" altLang="x-none" sz="2800">
              <a:latin typeface="Helvetica" charset="0"/>
            </a:endParaRPr>
          </a:p>
        </p:txBody>
      </p:sp>
      <p:sp>
        <p:nvSpPr>
          <p:cNvPr id="297987" name="Rectangle 4"/>
          <p:cNvSpPr>
            <a:spLocks noGrp="1" noChangeArrowheads="1"/>
          </p:cNvSpPr>
          <p:nvPr>
            <p:ph type="body" idx="1"/>
          </p:nvPr>
        </p:nvSpPr>
        <p:spPr>
          <a:xfrm>
            <a:off x="152400" y="2819400"/>
            <a:ext cx="8839200" cy="1905000"/>
          </a:xfrm>
        </p:spPr>
        <p:txBody>
          <a:bodyPr/>
          <a:lstStyle/>
          <a:p>
            <a:pPr marL="609600" indent="-609600" eaLnBrk="1" hangingPunct="1">
              <a:lnSpc>
                <a:spcPct val="90000"/>
              </a:lnSpc>
              <a:buFontTx/>
              <a:buNone/>
            </a:pPr>
            <a:r>
              <a:rPr lang="en-GB" altLang="zh-TW" sz="2400" b="1">
                <a:latin typeface="Helvetica" charset="0"/>
              </a:rPr>
              <a:t>Three main steps:</a:t>
            </a:r>
          </a:p>
          <a:p>
            <a:pPr marL="609600" indent="-609600" eaLnBrk="1" hangingPunct="1">
              <a:lnSpc>
                <a:spcPct val="90000"/>
              </a:lnSpc>
              <a:buFontTx/>
              <a:buNone/>
            </a:pPr>
            <a:r>
              <a:rPr lang="en-GB" altLang="zh-TW" sz="2400" b="1">
                <a:latin typeface="Helvetica" charset="0"/>
              </a:rPr>
              <a:t>1.Generation of local alignments.</a:t>
            </a:r>
          </a:p>
          <a:p>
            <a:pPr marL="609600" indent="-609600" eaLnBrk="1" hangingPunct="1">
              <a:lnSpc>
                <a:spcPct val="90000"/>
              </a:lnSpc>
              <a:buFontTx/>
              <a:buNone/>
            </a:pPr>
            <a:r>
              <a:rPr lang="en-GB" altLang="zh-TW" sz="2400" b="1">
                <a:latin typeface="Helvetica" charset="0"/>
              </a:rPr>
              <a:t>2. Construction of a rough global map.</a:t>
            </a:r>
          </a:p>
          <a:p>
            <a:pPr marL="609600" indent="-609600" eaLnBrk="1" hangingPunct="1">
              <a:lnSpc>
                <a:spcPct val="90000"/>
              </a:lnSpc>
              <a:buFontTx/>
              <a:buNone/>
            </a:pPr>
            <a:r>
              <a:rPr lang="en-GB" altLang="zh-TW" sz="2400" b="1">
                <a:latin typeface="Helvetica" charset="0"/>
              </a:rPr>
              <a:t>3. Computation of the final global alignment.</a:t>
            </a:r>
          </a:p>
        </p:txBody>
      </p:sp>
      <p:pic>
        <p:nvPicPr>
          <p:cNvPr id="2979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25" y="5022850"/>
            <a:ext cx="19939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98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976813"/>
            <a:ext cx="2038350"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99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5006975"/>
            <a:ext cx="2060575"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ChangeArrowheads="1"/>
          </p:cNvSpPr>
          <p:nvPr/>
        </p:nvSpPr>
        <p:spPr bwMode="auto">
          <a:xfrm>
            <a:off x="1524000" y="76200"/>
            <a:ext cx="6619875"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0717FF"/>
                </a:solidFill>
                <a:latin typeface="Helvetica" charset="0"/>
              </a:rPr>
              <a:t>Whole genome alignments</a:t>
            </a:r>
          </a:p>
        </p:txBody>
      </p:sp>
      <p:sp>
        <p:nvSpPr>
          <p:cNvPr id="300034" name="Text Box 3"/>
          <p:cNvSpPr txBox="1">
            <a:spLocks noChangeArrowheads="1"/>
          </p:cNvSpPr>
          <p:nvPr/>
        </p:nvSpPr>
        <p:spPr bwMode="auto">
          <a:xfrm>
            <a:off x="381000" y="1295400"/>
            <a:ext cx="8763000"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400">
                <a:latin typeface="Helvetica" charset="0"/>
              </a:rPr>
              <a:t>•</a:t>
            </a:r>
            <a:r>
              <a:rPr lang="en-GB" altLang="x-none" sz="3600">
                <a:latin typeface="Helvetica" charset="0"/>
              </a:rPr>
              <a:t> MUMmer (Maximal Unique Matcher)</a:t>
            </a:r>
          </a:p>
          <a:p>
            <a:pPr>
              <a:spcBef>
                <a:spcPct val="50000"/>
              </a:spcBef>
              <a:buFontTx/>
              <a:buNone/>
            </a:pPr>
            <a:r>
              <a:rPr lang="en-GB" altLang="x-none" sz="3600">
                <a:solidFill>
                  <a:srgbClr val="0717FF"/>
                </a:solidFill>
                <a:latin typeface="Helvetica" charset="0"/>
              </a:rPr>
              <a:t>http://mummer.sourceforge.net/</a:t>
            </a:r>
            <a:endParaRPr lang="en-GB" altLang="x-none" sz="2400" b="0"/>
          </a:p>
        </p:txBody>
      </p:sp>
      <p:grpSp>
        <p:nvGrpSpPr>
          <p:cNvPr id="300035" name="Group 4"/>
          <p:cNvGrpSpPr>
            <a:grpSpLocks/>
          </p:cNvGrpSpPr>
          <p:nvPr/>
        </p:nvGrpSpPr>
        <p:grpSpPr bwMode="auto">
          <a:xfrm>
            <a:off x="609600" y="3205163"/>
            <a:ext cx="7912100" cy="2814637"/>
            <a:chOff x="384" y="2000"/>
            <a:chExt cx="4984" cy="1773"/>
          </a:xfrm>
        </p:grpSpPr>
        <p:pic>
          <p:nvPicPr>
            <p:cNvPr id="300036" name="Picture 5" descr="mauve_log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000"/>
              <a:ext cx="4984" cy="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0037" name="Text Box 6"/>
            <p:cNvSpPr txBox="1">
              <a:spLocks noChangeArrowheads="1"/>
            </p:cNvSpPr>
            <p:nvPr/>
          </p:nvSpPr>
          <p:spPr bwMode="auto">
            <a:xfrm>
              <a:off x="576" y="3408"/>
              <a:ext cx="4416" cy="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717FF"/>
                  </a:solidFill>
                  <a:latin typeface="Helvetica" charset="0"/>
                </a:rPr>
                <a:t>http://gel.ahabs.wisc.edu/mauve/</a:t>
              </a:r>
              <a:endParaRPr lang="fr-FR" altLang="x-none" sz="2400" b="0"/>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ext Box 4"/>
          <p:cNvSpPr txBox="1">
            <a:spLocks noChangeArrowheads="1"/>
          </p:cNvSpPr>
          <p:nvPr/>
        </p:nvSpPr>
        <p:spPr bwMode="auto">
          <a:xfrm>
            <a:off x="1143000" y="2544763"/>
            <a:ext cx="72390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717FF"/>
                </a:solidFill>
                <a:latin typeface="Helvetica" charset="0"/>
              </a:rPr>
              <a:t>Visualization tools</a:t>
            </a:r>
            <a:endParaRPr lang="en-GB" altLang="x-none" sz="4000" b="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1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924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130" name="Text Box 6"/>
          <p:cNvSpPr txBox="1">
            <a:spLocks noChangeArrowheads="1"/>
          </p:cNvSpPr>
          <p:nvPr/>
        </p:nvSpPr>
        <p:spPr bwMode="auto">
          <a:xfrm>
            <a:off x="2667000" y="685800"/>
            <a:ext cx="4800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3600">
                <a:solidFill>
                  <a:srgbClr val="0717FF"/>
                </a:solidFill>
                <a:latin typeface="Helvetica" charset="0"/>
              </a:rPr>
              <a:t>http://circos.ca/</a:t>
            </a:r>
            <a:endParaRPr lang="fr-FR" altLang="x-none" sz="2400" b="0"/>
          </a:p>
        </p:txBody>
      </p:sp>
      <p:sp>
        <p:nvSpPr>
          <p:cNvPr id="304131" name="Text Box 7"/>
          <p:cNvSpPr txBox="1">
            <a:spLocks noChangeArrowheads="1"/>
          </p:cNvSpPr>
          <p:nvPr/>
        </p:nvSpPr>
        <p:spPr bwMode="auto">
          <a:xfrm>
            <a:off x="0" y="0"/>
            <a:ext cx="89916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latin typeface="Helvetica" charset="0"/>
              </a:rPr>
              <a:t>Genomic data visualization with CIRCOS</a:t>
            </a:r>
            <a:endParaRPr lang="fr-FR" altLang="x-none">
              <a:solidFill>
                <a:srgbClr val="0717FF"/>
              </a:solidFill>
              <a:latin typeface="Helvetica"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Text Box 4"/>
          <p:cNvSpPr txBox="1">
            <a:spLocks noChangeArrowheads="1"/>
          </p:cNvSpPr>
          <p:nvPr/>
        </p:nvSpPr>
        <p:spPr bwMode="auto">
          <a:xfrm>
            <a:off x="381000" y="1219200"/>
            <a:ext cx="8763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717FF"/>
                </a:solidFill>
                <a:latin typeface="Helvetica" charset="0"/>
              </a:rPr>
              <a:t>http://www.sanger.ac.uk/resources/software/artemis/</a:t>
            </a:r>
            <a:endParaRPr lang="fr-FR" altLang="x-none" sz="2400" b="0"/>
          </a:p>
        </p:txBody>
      </p:sp>
      <p:sp>
        <p:nvSpPr>
          <p:cNvPr id="306178" name="Text Box 5"/>
          <p:cNvSpPr txBox="1">
            <a:spLocks noChangeArrowheads="1"/>
          </p:cNvSpPr>
          <p:nvPr/>
        </p:nvSpPr>
        <p:spPr bwMode="auto">
          <a:xfrm>
            <a:off x="0" y="76200"/>
            <a:ext cx="89916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3600">
                <a:solidFill>
                  <a:srgbClr val="0717FF"/>
                </a:solidFill>
                <a:latin typeface="Helvetica" charset="0"/>
              </a:rPr>
              <a:t>Artemis: Genome Browser and Annotation Tool</a:t>
            </a:r>
            <a:endParaRPr lang="fr-FR" altLang="x-none" sz="2400" b="0">
              <a:solidFill>
                <a:srgbClr val="900016"/>
              </a:solidFill>
              <a:latin typeface="Verdana" charset="0"/>
            </a:endParaRPr>
          </a:p>
        </p:txBody>
      </p:sp>
      <p:pic>
        <p:nvPicPr>
          <p:cNvPr id="30617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752600"/>
            <a:ext cx="9042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2736" y="676756"/>
            <a:ext cx="9111263" cy="618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90000"/>
              </a:lnSpc>
              <a:spcBef>
                <a:spcPct val="50000"/>
              </a:spcBef>
              <a:buFontTx/>
              <a:buNone/>
            </a:pPr>
            <a:r>
              <a:rPr lang="en-GB" altLang="x-none" dirty="0">
                <a:solidFill>
                  <a:srgbClr val="FF0000"/>
                </a:solidFill>
              </a:rPr>
              <a:t>I-</a:t>
            </a:r>
            <a:r>
              <a:rPr lang="en-GB" altLang="x-none" dirty="0"/>
              <a:t> </a:t>
            </a:r>
            <a:r>
              <a:rPr lang="en-GB" altLang="x-none" dirty="0">
                <a:solidFill>
                  <a:schemeClr val="bg1">
                    <a:lumMod val="65000"/>
                  </a:schemeClr>
                </a:solidFill>
              </a:rPr>
              <a:t>Large-scale Genomes Analyses</a:t>
            </a:r>
          </a:p>
          <a:p>
            <a:pPr>
              <a:lnSpc>
                <a:spcPct val="50000"/>
              </a:lnSpc>
              <a:spcBef>
                <a:spcPct val="50000"/>
              </a:spcBef>
              <a:buFontTx/>
              <a:buNone/>
            </a:pPr>
            <a:r>
              <a:rPr lang="en-GB" altLang="x-none" dirty="0">
                <a:solidFill>
                  <a:schemeClr val="bg1">
                    <a:lumMod val="65000"/>
                  </a:schemeClr>
                </a:solidFill>
              </a:rPr>
              <a:t>   (knowledge so far acquired)</a:t>
            </a:r>
          </a:p>
          <a:p>
            <a:pPr>
              <a:lnSpc>
                <a:spcPct val="50000"/>
              </a:lnSpc>
              <a:spcBef>
                <a:spcPct val="50000"/>
              </a:spcBef>
              <a:buFontTx/>
              <a:buNone/>
            </a:pPr>
            <a:endParaRPr lang="en-GB" altLang="x-none" b="0" dirty="0"/>
          </a:p>
          <a:p>
            <a:pPr>
              <a:lnSpc>
                <a:spcPct val="50000"/>
              </a:lnSpc>
              <a:spcBef>
                <a:spcPct val="50000"/>
              </a:spcBef>
              <a:buFontTx/>
              <a:buNone/>
            </a:pPr>
            <a:r>
              <a:rPr lang="en-GB" altLang="x-none" dirty="0">
                <a:solidFill>
                  <a:srgbClr val="FF3333"/>
                </a:solidFill>
              </a:rPr>
              <a:t>II-</a:t>
            </a:r>
            <a:r>
              <a:rPr lang="en-GB" altLang="x-none" dirty="0"/>
              <a:t> </a:t>
            </a:r>
            <a:r>
              <a:rPr lang="en-GB" altLang="x-none" dirty="0">
                <a:solidFill>
                  <a:schemeClr val="bg1">
                    <a:lumMod val="65000"/>
                  </a:schemeClr>
                </a:solidFill>
              </a:rPr>
              <a:t>Horizontal Gene Transfer</a:t>
            </a:r>
          </a:p>
          <a:p>
            <a:pPr>
              <a:lnSpc>
                <a:spcPct val="50000"/>
              </a:lnSpc>
              <a:spcBef>
                <a:spcPct val="50000"/>
              </a:spcBef>
              <a:buFontTx/>
              <a:buNone/>
            </a:pPr>
            <a:endParaRPr lang="en-GB" altLang="x-none" b="0" dirty="0"/>
          </a:p>
          <a:p>
            <a:pPr>
              <a:lnSpc>
                <a:spcPct val="80000"/>
              </a:lnSpc>
              <a:spcBef>
                <a:spcPct val="50000"/>
              </a:spcBef>
              <a:buFontTx/>
              <a:buNone/>
            </a:pPr>
            <a:r>
              <a:rPr lang="en-GB" altLang="x-none" dirty="0">
                <a:solidFill>
                  <a:srgbClr val="FF0000"/>
                </a:solidFill>
              </a:rPr>
              <a:t>III-</a:t>
            </a:r>
            <a:r>
              <a:rPr lang="en-GB" altLang="x-none" dirty="0">
                <a:solidFill>
                  <a:srgbClr val="000000"/>
                </a:solidFill>
              </a:rPr>
              <a:t> </a:t>
            </a:r>
            <a:r>
              <a:rPr lang="en-GB" altLang="x-none" dirty="0" err="1">
                <a:solidFill>
                  <a:schemeClr val="bg1">
                    <a:lumMod val="65000"/>
                  </a:schemeClr>
                </a:solidFill>
              </a:rPr>
              <a:t>Orthologs</a:t>
            </a:r>
            <a:r>
              <a:rPr lang="en-GB" altLang="x-none" dirty="0">
                <a:solidFill>
                  <a:schemeClr val="bg1">
                    <a:lumMod val="65000"/>
                  </a:schemeClr>
                </a:solidFill>
              </a:rPr>
              <a:t>, paralogs inference and clustering methods</a:t>
            </a:r>
          </a:p>
          <a:p>
            <a:pPr>
              <a:lnSpc>
                <a:spcPct val="80000"/>
              </a:lnSpc>
              <a:spcBef>
                <a:spcPct val="50000"/>
              </a:spcBef>
              <a:buFontTx/>
              <a:buNone/>
            </a:pPr>
            <a:r>
              <a:rPr lang="en-GB" altLang="x-none" dirty="0">
                <a:solidFill>
                  <a:schemeClr val="bg1">
                    <a:lumMod val="65000"/>
                  </a:schemeClr>
                </a:solidFill>
              </a:rPr>
              <a:t>    (context - difficulties – limitations)</a:t>
            </a:r>
          </a:p>
          <a:p>
            <a:pPr>
              <a:lnSpc>
                <a:spcPct val="50000"/>
              </a:lnSpc>
              <a:spcBef>
                <a:spcPct val="50000"/>
              </a:spcBef>
              <a:buFontTx/>
              <a:buNone/>
            </a:pPr>
            <a:endParaRPr lang="en-GB" altLang="x-none" dirty="0">
              <a:solidFill>
                <a:srgbClr val="000000"/>
              </a:solidFill>
            </a:endParaRPr>
          </a:p>
          <a:p>
            <a:pPr>
              <a:lnSpc>
                <a:spcPct val="50000"/>
              </a:lnSpc>
              <a:spcBef>
                <a:spcPct val="50000"/>
              </a:spcBef>
              <a:buFontTx/>
              <a:buNone/>
            </a:pPr>
            <a:r>
              <a:rPr lang="en-GB" altLang="x-none" dirty="0">
                <a:solidFill>
                  <a:srgbClr val="FF0000"/>
                </a:solidFill>
              </a:rPr>
              <a:t>IV-</a:t>
            </a:r>
            <a:r>
              <a:rPr lang="en-GB" altLang="x-none" dirty="0">
                <a:solidFill>
                  <a:srgbClr val="000000"/>
                </a:solidFill>
              </a:rPr>
              <a:t> </a:t>
            </a:r>
            <a:r>
              <a:rPr lang="en-GB" altLang="x-none" dirty="0" err="1">
                <a:solidFill>
                  <a:schemeClr val="bg1">
                    <a:lumMod val="65000"/>
                  </a:schemeClr>
                </a:solidFill>
              </a:rPr>
              <a:t>Phylogeneomics</a:t>
            </a:r>
            <a:r>
              <a:rPr lang="en-GB" altLang="x-none" dirty="0">
                <a:solidFill>
                  <a:schemeClr val="bg1">
                    <a:lumMod val="65000"/>
                  </a:schemeClr>
                </a:solidFill>
              </a:rPr>
              <a:t> …</a:t>
            </a:r>
            <a:endParaRPr lang="en-GB" altLang="x-none" sz="2400" b="0" dirty="0">
              <a:solidFill>
                <a:schemeClr val="bg1">
                  <a:lumMod val="65000"/>
                </a:schemeClr>
              </a:solidFill>
            </a:endParaRPr>
          </a:p>
          <a:p>
            <a:pPr>
              <a:lnSpc>
                <a:spcPct val="50000"/>
              </a:lnSpc>
              <a:spcBef>
                <a:spcPct val="50000"/>
              </a:spcBef>
              <a:buFontTx/>
              <a:buNone/>
            </a:pPr>
            <a:endParaRPr lang="en-GB" altLang="x-none" dirty="0"/>
          </a:p>
          <a:p>
            <a:pPr>
              <a:lnSpc>
                <a:spcPct val="50000"/>
              </a:lnSpc>
              <a:spcBef>
                <a:spcPct val="50000"/>
              </a:spcBef>
              <a:buFontTx/>
              <a:buNone/>
            </a:pPr>
            <a:r>
              <a:rPr lang="en-GB" altLang="x-none" dirty="0">
                <a:solidFill>
                  <a:srgbClr val="FF3333"/>
                </a:solidFill>
              </a:rPr>
              <a:t>V-</a:t>
            </a:r>
            <a:r>
              <a:rPr lang="en-GB" altLang="x-none" dirty="0"/>
              <a:t> Genomic variation</a:t>
            </a:r>
            <a:endParaRPr lang="en-GB" altLang="x-none" sz="2400" dirty="0"/>
          </a:p>
        </p:txBody>
      </p:sp>
      <p:sp>
        <p:nvSpPr>
          <p:cNvPr id="5" name="ZoneTexte 4"/>
          <p:cNvSpPr txBox="1"/>
          <p:nvPr/>
        </p:nvSpPr>
        <p:spPr>
          <a:xfrm>
            <a:off x="0" y="0"/>
            <a:ext cx="9144000" cy="584775"/>
          </a:xfrm>
          <a:prstGeom prst="rect">
            <a:avLst/>
          </a:prstGeom>
          <a:solidFill>
            <a:srgbClr val="FFFF00"/>
          </a:solidFill>
        </p:spPr>
        <p:txBody>
          <a:bodyPr wrap="square" rtlCol="0">
            <a:spAutoFit/>
          </a:bodyPr>
          <a:lstStyle/>
          <a:p>
            <a:pPr algn="ctr"/>
            <a:r>
              <a:rPr lang="en-GB" sz="3200" dirty="0">
                <a:solidFill>
                  <a:srgbClr val="070AF2"/>
                </a:solidFill>
              </a:rPr>
              <a:t>Plan</a:t>
            </a:r>
          </a:p>
        </p:txBody>
      </p:sp>
    </p:spTree>
    <p:extLst>
      <p:ext uri="{BB962C8B-B14F-4D97-AF65-F5344CB8AC3E}">
        <p14:creationId xmlns:p14="http://schemas.microsoft.com/office/powerpoint/2010/main" val="2096711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Text Box 2"/>
          <p:cNvSpPr txBox="1">
            <a:spLocks noChangeArrowheads="1"/>
          </p:cNvSpPr>
          <p:nvPr/>
        </p:nvSpPr>
        <p:spPr bwMode="auto">
          <a:xfrm>
            <a:off x="0" y="-26988"/>
            <a:ext cx="9144000" cy="641351"/>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FF3333"/>
                </a:solidFill>
              </a:rPr>
              <a:t>Genomic Variation</a:t>
            </a:r>
            <a:endParaRPr lang="en-GB" altLang="x-none" sz="2400" b="0" dirty="0"/>
          </a:p>
        </p:txBody>
      </p:sp>
      <p:sp>
        <p:nvSpPr>
          <p:cNvPr id="308226" name="Text Box 3"/>
          <p:cNvSpPr txBox="1">
            <a:spLocks noChangeArrowheads="1"/>
          </p:cNvSpPr>
          <p:nvPr/>
        </p:nvSpPr>
        <p:spPr bwMode="auto">
          <a:xfrm>
            <a:off x="381000" y="549275"/>
            <a:ext cx="86106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21EFD"/>
                </a:solidFill>
              </a:rPr>
              <a:t>Sequence versus Structural Variation</a:t>
            </a:r>
          </a:p>
          <a:p>
            <a:pPr algn="ctr">
              <a:spcBef>
                <a:spcPct val="50000"/>
              </a:spcBef>
              <a:buFontTx/>
              <a:buNone/>
            </a:pPr>
            <a:r>
              <a:rPr lang="en-GB" altLang="x-none" sz="2800">
                <a:solidFill>
                  <a:srgbClr val="021EFD"/>
                </a:solidFill>
              </a:rPr>
              <a:t>http://www.ensembl.org/info/genome/variation/</a:t>
            </a:r>
            <a:endParaRPr lang="en-GB" altLang="x-none" sz="2400" b="0"/>
          </a:p>
        </p:txBody>
      </p:sp>
      <p:pic>
        <p:nvPicPr>
          <p:cNvPr id="30822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41488"/>
            <a:ext cx="7620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p:cNvSpPr txBox="1">
            <a:spLocks noChangeArrowheads="1"/>
          </p:cNvSpPr>
          <p:nvPr/>
        </p:nvSpPr>
        <p:spPr bwMode="auto">
          <a:xfrm>
            <a:off x="0" y="1524000"/>
            <a:ext cx="89916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a:t>Is comprised of:</a:t>
            </a:r>
          </a:p>
          <a:p>
            <a:pPr>
              <a:spcBef>
                <a:spcPct val="50000"/>
              </a:spcBef>
              <a:defRPr/>
            </a:pPr>
            <a:r>
              <a:rPr lang="en-GB" altLang="x-none" sz="3200">
                <a:solidFill>
                  <a:srgbClr val="FF3333"/>
                </a:solidFill>
              </a:rPr>
              <a:t>•</a:t>
            </a:r>
            <a:r>
              <a:rPr lang="en-GB" altLang="x-none" sz="3200"/>
              <a:t> Single nucleotide variants</a:t>
            </a:r>
          </a:p>
          <a:p>
            <a:pPr>
              <a:spcBef>
                <a:spcPct val="50000"/>
              </a:spcBef>
              <a:defRPr/>
            </a:pPr>
            <a:r>
              <a:rPr lang="en-GB" altLang="x-none" sz="3200">
                <a:solidFill>
                  <a:srgbClr val="FF3333"/>
                </a:solidFill>
              </a:rPr>
              <a:t>•</a:t>
            </a:r>
            <a:r>
              <a:rPr lang="en-GB" altLang="x-none" sz="3200"/>
              <a:t> Large structural variants</a:t>
            </a:r>
          </a:p>
        </p:txBody>
      </p:sp>
      <p:sp>
        <p:nvSpPr>
          <p:cNvPr id="310274" name="Text Box 2"/>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FF3333"/>
                </a:solidFill>
              </a:rPr>
              <a:t>Genomic Variation</a:t>
            </a:r>
            <a:endParaRPr lang="en-GB" altLang="x-none" sz="2400" b="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2321" name="Object 2"/>
          <p:cNvGraphicFramePr>
            <a:graphicFrameLocks noChangeAspect="1"/>
          </p:cNvGraphicFramePr>
          <p:nvPr/>
        </p:nvGraphicFramePr>
        <p:xfrm>
          <a:off x="0" y="1524000"/>
          <a:ext cx="9144000" cy="4186238"/>
        </p:xfrm>
        <a:graphic>
          <a:graphicData uri="http://schemas.openxmlformats.org/presentationml/2006/ole">
            <mc:AlternateContent xmlns:mc="http://schemas.openxmlformats.org/markup-compatibility/2006">
              <mc:Choice xmlns:v="urn:schemas-microsoft-com:vml" Requires="v">
                <p:oleObj spid="_x0000_s312404" name="Document" r:id="rId4" imgW="19250794" imgH="5828571" progId="Word.Document.8">
                  <p:embed/>
                </p:oleObj>
              </mc:Choice>
              <mc:Fallback>
                <p:oleObj name="Document" r:id="rId4" imgW="19250794" imgH="5828571"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4000"/>
                        <a:ext cx="9144000" cy="418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12322" name="Text Box 3"/>
          <p:cNvSpPr txBox="1">
            <a:spLocks noChangeArrowheads="1"/>
          </p:cNvSpPr>
          <p:nvPr/>
        </p:nvSpPr>
        <p:spPr bwMode="auto">
          <a:xfrm>
            <a:off x="76200" y="609600"/>
            <a:ext cx="678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Sequence variants:</a:t>
            </a:r>
            <a:endParaRPr lang="en-GB" altLang="x-none" sz="2400" b="0">
              <a:solidFill>
                <a:srgbClr val="FF333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7889" name="Object 2"/>
          <p:cNvGraphicFramePr>
            <a:graphicFrameLocks noChangeAspect="1"/>
          </p:cNvGraphicFramePr>
          <p:nvPr/>
        </p:nvGraphicFramePr>
        <p:xfrm>
          <a:off x="744538" y="533400"/>
          <a:ext cx="7942262" cy="1827213"/>
        </p:xfrm>
        <a:graphic>
          <a:graphicData uri="http://schemas.openxmlformats.org/presentationml/2006/ole">
            <mc:AlternateContent xmlns:mc="http://schemas.openxmlformats.org/markup-compatibility/2006">
              <mc:Choice xmlns:v="urn:schemas-microsoft-com:vml" Requires="v">
                <p:oleObj spid="_x0000_s38048" name="Document" r:id="rId4" imgW="9994900" imgH="2171700" progId="Word.Document.8">
                  <p:embed/>
                </p:oleObj>
              </mc:Choice>
              <mc:Fallback>
                <p:oleObj name="Document" r:id="rId4" imgW="9994900" imgH="217170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38" y="533400"/>
                        <a:ext cx="7942262"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0" name="Object 3"/>
          <p:cNvGraphicFramePr>
            <a:graphicFrameLocks noChangeAspect="1"/>
          </p:cNvGraphicFramePr>
          <p:nvPr/>
        </p:nvGraphicFramePr>
        <p:xfrm>
          <a:off x="838200" y="2752725"/>
          <a:ext cx="7981950" cy="3267075"/>
        </p:xfrm>
        <a:graphic>
          <a:graphicData uri="http://schemas.openxmlformats.org/presentationml/2006/ole">
            <mc:AlternateContent xmlns:mc="http://schemas.openxmlformats.org/markup-compatibility/2006">
              <mc:Choice xmlns:v="urn:schemas-microsoft-com:vml" Requires="v">
                <p:oleObj spid="_x0000_s38049" name="Document" r:id="rId6" imgW="10566400" imgH="3048000" progId="Word.Document.8">
                  <p:embed/>
                </p:oleObj>
              </mc:Choice>
              <mc:Fallback>
                <p:oleObj name="Document" r:id="rId6" imgW="10566400" imgH="3048000" progId="Word.Document.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2752725"/>
                        <a:ext cx="79819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1" name="Text Box 4"/>
          <p:cNvSpPr txBox="1">
            <a:spLocks noChangeArrowheads="1"/>
          </p:cNvSpPr>
          <p:nvPr/>
        </p:nvSpPr>
        <p:spPr bwMode="auto">
          <a:xfrm>
            <a:off x="0" y="1196975"/>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rgbClr val="FF0000"/>
                </a:solidFill>
              </a:rPr>
              <a:t>208</a:t>
            </a:r>
            <a:endParaRPr lang="en-GB" altLang="x-none" sz="2400" b="0"/>
          </a:p>
        </p:txBody>
      </p:sp>
      <p:sp>
        <p:nvSpPr>
          <p:cNvPr id="37892" name="Text Box 5"/>
          <p:cNvSpPr txBox="1">
            <a:spLocks noChangeArrowheads="1"/>
          </p:cNvSpPr>
          <p:nvPr/>
        </p:nvSpPr>
        <p:spPr bwMode="auto">
          <a:xfrm>
            <a:off x="0" y="4191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 </a:t>
            </a:r>
            <a:r>
              <a:rPr lang="en-GB" altLang="x-none" sz="2400" b="0">
                <a:solidFill>
                  <a:srgbClr val="800080"/>
                </a:solidFill>
              </a:rPr>
              <a:t>13</a:t>
            </a:r>
            <a:endParaRPr lang="en-GB" altLang="x-none" sz="2400" b="0"/>
          </a:p>
        </p:txBody>
      </p:sp>
      <p:sp>
        <p:nvSpPr>
          <p:cNvPr id="37893" name="AutoShape 6"/>
          <p:cNvSpPr>
            <a:spLocks/>
          </p:cNvSpPr>
          <p:nvPr/>
        </p:nvSpPr>
        <p:spPr bwMode="auto">
          <a:xfrm rot="5377700">
            <a:off x="7981156" y="-42068"/>
            <a:ext cx="77787" cy="990600"/>
          </a:xfrm>
          <a:prstGeom prst="leftBrace">
            <a:avLst>
              <a:gd name="adj1" fmla="val 106123"/>
              <a:gd name="adj2" fmla="val 50000"/>
            </a:avLst>
          </a:prstGeom>
          <a:noFill/>
          <a:ln w="28575">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37894" name="AutoShape 7"/>
          <p:cNvSpPr>
            <a:spLocks/>
          </p:cNvSpPr>
          <p:nvPr/>
        </p:nvSpPr>
        <p:spPr bwMode="auto">
          <a:xfrm>
            <a:off x="533400" y="2819400"/>
            <a:ext cx="228600" cy="3124200"/>
          </a:xfrm>
          <a:prstGeom prst="leftBrace">
            <a:avLst>
              <a:gd name="adj1" fmla="val 113889"/>
              <a:gd name="adj2" fmla="val 50000"/>
            </a:avLst>
          </a:prstGeom>
          <a:noFill/>
          <a:ln w="28575">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37895" name="Text Box 8"/>
          <p:cNvSpPr txBox="1">
            <a:spLocks noChangeArrowheads="1"/>
          </p:cNvSpPr>
          <p:nvPr/>
        </p:nvSpPr>
        <p:spPr bwMode="auto">
          <a:xfrm>
            <a:off x="762000" y="24384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a:t>
            </a:r>
          </a:p>
        </p:txBody>
      </p:sp>
      <p:sp>
        <p:nvSpPr>
          <p:cNvPr id="37896" name="Text Box 9"/>
          <p:cNvSpPr txBox="1">
            <a:spLocks noChangeArrowheads="1"/>
          </p:cNvSpPr>
          <p:nvPr/>
        </p:nvSpPr>
        <p:spPr bwMode="auto">
          <a:xfrm>
            <a:off x="2590800" y="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rgbClr val="FF0000"/>
                </a:solidFill>
                <a:latin typeface="Helvetica" charset="0"/>
              </a:rPr>
              <a:t>Amino Acid composition</a:t>
            </a:r>
          </a:p>
        </p:txBody>
      </p:sp>
      <p:sp>
        <p:nvSpPr>
          <p:cNvPr id="37897" name="Line 10"/>
          <p:cNvSpPr>
            <a:spLocks noChangeShapeType="1"/>
          </p:cNvSpPr>
          <p:nvPr/>
        </p:nvSpPr>
        <p:spPr bwMode="auto">
          <a:xfrm>
            <a:off x="838200" y="2708275"/>
            <a:ext cx="784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7898" name="Line 11"/>
          <p:cNvSpPr>
            <a:spLocks noChangeShapeType="1"/>
          </p:cNvSpPr>
          <p:nvPr/>
        </p:nvSpPr>
        <p:spPr bwMode="auto">
          <a:xfrm>
            <a:off x="838200" y="3962400"/>
            <a:ext cx="784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7899" name="Text Box 12"/>
          <p:cNvSpPr txBox="1">
            <a:spLocks noChangeArrowheads="1"/>
          </p:cNvSpPr>
          <p:nvPr/>
        </p:nvSpPr>
        <p:spPr bwMode="auto">
          <a:xfrm>
            <a:off x="0" y="601980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Correspondence Analysis was used to explore relationships between species and amino acids.</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369" name="Group 8"/>
          <p:cNvGrpSpPr>
            <a:grpSpLocks/>
          </p:cNvGrpSpPr>
          <p:nvPr/>
        </p:nvGrpSpPr>
        <p:grpSpPr bwMode="auto">
          <a:xfrm>
            <a:off x="323528" y="1556792"/>
            <a:ext cx="8458200" cy="3509963"/>
            <a:chOff x="96" y="1322"/>
            <a:chExt cx="5616" cy="2211"/>
          </a:xfrm>
        </p:grpSpPr>
        <p:graphicFrame>
          <p:nvGraphicFramePr>
            <p:cNvPr id="314372" name="Object 3"/>
            <p:cNvGraphicFramePr>
              <a:graphicFrameLocks noChangeAspect="1"/>
            </p:cNvGraphicFramePr>
            <p:nvPr/>
          </p:nvGraphicFramePr>
          <p:xfrm>
            <a:off x="96" y="1322"/>
            <a:ext cx="5568" cy="2211"/>
          </p:xfrm>
          <a:graphic>
            <a:graphicData uri="http://schemas.openxmlformats.org/presentationml/2006/ole">
              <mc:AlternateContent xmlns:mc="http://schemas.openxmlformats.org/markup-compatibility/2006">
                <mc:Choice xmlns:v="urn:schemas-microsoft-com:vml" Requires="v">
                  <p:oleObj spid="_x0000_s314457" name="Document" r:id="rId4" imgW="13485714" imgH="5434921" progId="Word.Document.8">
                    <p:embed/>
                  </p:oleObj>
                </mc:Choice>
                <mc:Fallback>
                  <p:oleObj name="Document" r:id="rId4" imgW="13485714" imgH="5434921"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 y="1322"/>
                          <a:ext cx="5568" cy="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3717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4" y="1488"/>
              <a:ext cx="2568" cy="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37171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8" y="2208"/>
              <a:ext cx="2496"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3717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2" y="2952"/>
              <a:ext cx="247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sp>
        <p:nvSpPr>
          <p:cNvPr id="314370" name="Text Box 9"/>
          <p:cNvSpPr txBox="1">
            <a:spLocks noChangeArrowheads="1"/>
          </p:cNvSpPr>
          <p:nvPr/>
        </p:nvSpPr>
        <p:spPr bwMode="auto">
          <a:xfrm>
            <a:off x="152400" y="908720"/>
            <a:ext cx="678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Structural variants (&gt;= 50 bases):</a:t>
            </a:r>
            <a:endParaRPr lang="en-GB" altLang="x-none" sz="2400" b="0">
              <a:solidFill>
                <a:srgbClr val="FF3333"/>
              </a:solidFill>
            </a:endParaRPr>
          </a:p>
        </p:txBody>
      </p:sp>
      <p:sp>
        <p:nvSpPr>
          <p:cNvPr id="314371" name="Text Box 10"/>
          <p:cNvSpPr txBox="1">
            <a:spLocks noChangeArrowheads="1"/>
          </p:cNvSpPr>
          <p:nvPr/>
        </p:nvSpPr>
        <p:spPr bwMode="auto">
          <a:xfrm>
            <a:off x="0" y="57912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dirty="0">
                <a:solidFill>
                  <a:srgbClr val="021EFD"/>
                </a:solidFill>
              </a:rPr>
              <a:t>The full list of variants in </a:t>
            </a:r>
            <a:r>
              <a:rPr lang="en-GB" altLang="x-none" sz="2400" dirty="0" err="1">
                <a:solidFill>
                  <a:srgbClr val="021EFD"/>
                </a:solidFill>
              </a:rPr>
              <a:t>Ensembl</a:t>
            </a:r>
            <a:r>
              <a:rPr lang="en-GB" altLang="x-none" sz="2400" dirty="0">
                <a:solidFill>
                  <a:srgbClr val="021EFD"/>
                </a:solidFill>
              </a:rPr>
              <a:t> can be found at this link:</a:t>
            </a:r>
            <a:endParaRPr lang="en-GB" altLang="x-none" sz="2400" b="0" dirty="0">
              <a:solidFill>
                <a:srgbClr val="021EFD"/>
              </a:solidFill>
            </a:endParaRPr>
          </a:p>
          <a:p>
            <a:pPr>
              <a:spcBef>
                <a:spcPct val="50000"/>
              </a:spcBef>
              <a:buFontTx/>
              <a:buNone/>
            </a:pPr>
            <a:r>
              <a:rPr lang="en-GB" altLang="x-none" sz="2000" b="0" dirty="0">
                <a:solidFill>
                  <a:srgbClr val="021EFD"/>
                </a:solidFill>
              </a:rPr>
              <a:t>http://</a:t>
            </a:r>
            <a:r>
              <a:rPr lang="en-GB" altLang="x-none" sz="2000" b="0" dirty="0" err="1">
                <a:solidFill>
                  <a:srgbClr val="021EFD"/>
                </a:solidFill>
              </a:rPr>
              <a:t>www.ensembl.org</a:t>
            </a:r>
            <a:r>
              <a:rPr lang="en-GB" altLang="x-none" sz="2000" b="0" dirty="0">
                <a:solidFill>
                  <a:srgbClr val="021EFD"/>
                </a:solidFill>
              </a:rPr>
              <a:t>/info/genome/variation/</a:t>
            </a:r>
            <a:r>
              <a:rPr lang="en-GB" altLang="x-none" sz="2000" b="0" dirty="0" err="1">
                <a:solidFill>
                  <a:srgbClr val="021EFD"/>
                </a:solidFill>
              </a:rPr>
              <a:t>data_description.html#classes</a:t>
            </a:r>
            <a:endParaRPr lang="en-GB" altLang="x-none" sz="2400" b="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2"/>
          <p:cNvSpPr txBox="1">
            <a:spLocks noChangeArrowheads="1"/>
          </p:cNvSpPr>
          <p:nvPr/>
        </p:nvSpPr>
        <p:spPr bwMode="auto">
          <a:xfrm>
            <a:off x="0" y="914400"/>
            <a:ext cx="8991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600">
                <a:solidFill>
                  <a:srgbClr val="FF3333"/>
                </a:solidFill>
              </a:rPr>
              <a:t>•</a:t>
            </a:r>
            <a:r>
              <a:rPr lang="en-GB" altLang="x-none"/>
              <a:t> It is estimated that about 12% of the genome in human populations is subject to copy number change.</a:t>
            </a:r>
          </a:p>
        </p:txBody>
      </p:sp>
      <p:sp>
        <p:nvSpPr>
          <p:cNvPr id="323587" name="Text Box 3"/>
          <p:cNvSpPr txBox="1">
            <a:spLocks noChangeArrowheads="1"/>
          </p:cNvSpPr>
          <p:nvPr/>
        </p:nvSpPr>
        <p:spPr bwMode="auto">
          <a:xfrm>
            <a:off x="0" y="5943600"/>
            <a:ext cx="8991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200" b="0">
                <a:solidFill>
                  <a:srgbClr val="021EFD"/>
                </a:solidFill>
              </a:rPr>
              <a:t>Redon R et al. Global variation in copy number in the human genome. Nature 2006; 444:444-454.</a:t>
            </a:r>
          </a:p>
        </p:txBody>
      </p:sp>
      <p:sp>
        <p:nvSpPr>
          <p:cNvPr id="323588" name="Text Box 4"/>
          <p:cNvSpPr txBox="1">
            <a:spLocks noChangeArrowheads="1"/>
          </p:cNvSpPr>
          <p:nvPr/>
        </p:nvSpPr>
        <p:spPr bwMode="auto">
          <a:xfrm>
            <a:off x="0" y="2209800"/>
            <a:ext cx="8915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600">
                <a:solidFill>
                  <a:srgbClr val="FF3333"/>
                </a:solidFill>
              </a:rPr>
              <a:t>•</a:t>
            </a:r>
            <a:r>
              <a:rPr lang="en-GB" altLang="x-none"/>
              <a:t> So far, approximately half of the reported CNVs overlap with protein regions.</a:t>
            </a:r>
          </a:p>
        </p:txBody>
      </p:sp>
      <p:sp>
        <p:nvSpPr>
          <p:cNvPr id="323589" name="Text Box 5"/>
          <p:cNvSpPr txBox="1">
            <a:spLocks noChangeArrowheads="1"/>
          </p:cNvSpPr>
          <p:nvPr/>
        </p:nvSpPr>
        <p:spPr bwMode="auto">
          <a:xfrm>
            <a:off x="0" y="6477000"/>
            <a:ext cx="891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200" b="0">
                <a:solidFill>
                  <a:srgbClr val="021EFD"/>
                </a:solidFill>
              </a:rPr>
              <a:t>Sebat J et al. Large-scale copy number polymorphism in the human genome. Science 2004, 305:525-528.</a:t>
            </a:r>
          </a:p>
        </p:txBody>
      </p:sp>
      <p:sp>
        <p:nvSpPr>
          <p:cNvPr id="323590" name="Text Box 6"/>
          <p:cNvSpPr txBox="1">
            <a:spLocks noChangeArrowheads="1"/>
          </p:cNvSpPr>
          <p:nvPr/>
        </p:nvSpPr>
        <p:spPr bwMode="auto">
          <a:xfrm>
            <a:off x="0" y="3581400"/>
            <a:ext cx="8991600" cy="210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600">
                <a:solidFill>
                  <a:srgbClr val="FF3333"/>
                </a:solidFill>
              </a:rPr>
              <a:t>•</a:t>
            </a:r>
            <a:r>
              <a:rPr lang="en-GB" altLang="x-none"/>
              <a:t> CNVs and SNVs do not necessarily have a negative effect on human health. However, among the large number of CNVs, some might have an association with, or directly involve in diseases and phenotype such as cancer and neuropsychiatric disorders.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23588"/>
                                        </p:tgtEl>
                                        <p:attrNameLst>
                                          <p:attrName>style.visibility</p:attrName>
                                        </p:attrNameLst>
                                      </p:cBhvr>
                                      <p:to>
                                        <p:strVal val="visible"/>
                                      </p:to>
                                    </p:set>
                                    <p:animEffect transition="in" filter="fade">
                                      <p:cBhvr>
                                        <p:cTn id="7" dur="1000"/>
                                        <p:tgtEl>
                                          <p:spTgt spid="323588"/>
                                        </p:tgtEl>
                                      </p:cBhvr>
                                    </p:animEffect>
                                    <p:anim calcmode="lin" valueType="num">
                                      <p:cBhvr>
                                        <p:cTn id="8" dur="1000" fill="hold"/>
                                        <p:tgtEl>
                                          <p:spTgt spid="323588"/>
                                        </p:tgtEl>
                                        <p:attrNameLst>
                                          <p:attrName>ppt_x</p:attrName>
                                        </p:attrNameLst>
                                      </p:cBhvr>
                                      <p:tavLst>
                                        <p:tav tm="0">
                                          <p:val>
                                            <p:strVal val="#ppt_x"/>
                                          </p:val>
                                        </p:tav>
                                        <p:tav tm="100000">
                                          <p:val>
                                            <p:strVal val="#ppt_x"/>
                                          </p:val>
                                        </p:tav>
                                      </p:tavLst>
                                    </p:anim>
                                    <p:anim calcmode="lin" valueType="num">
                                      <p:cBhvr>
                                        <p:cTn id="9" dur="1000" fill="hold"/>
                                        <p:tgtEl>
                                          <p:spTgt spid="32358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23590"/>
                                        </p:tgtEl>
                                        <p:attrNameLst>
                                          <p:attrName>style.visibility</p:attrName>
                                        </p:attrNameLst>
                                      </p:cBhvr>
                                      <p:to>
                                        <p:strVal val="visible"/>
                                      </p:to>
                                    </p:set>
                                    <p:animEffect transition="in" filter="fade">
                                      <p:cBhvr>
                                        <p:cTn id="13" dur="1000"/>
                                        <p:tgtEl>
                                          <p:spTgt spid="323590"/>
                                        </p:tgtEl>
                                      </p:cBhvr>
                                    </p:animEffect>
                                    <p:anim calcmode="lin" valueType="num">
                                      <p:cBhvr>
                                        <p:cTn id="14" dur="1000" fill="hold"/>
                                        <p:tgtEl>
                                          <p:spTgt spid="323590"/>
                                        </p:tgtEl>
                                        <p:attrNameLst>
                                          <p:attrName>ppt_x</p:attrName>
                                        </p:attrNameLst>
                                      </p:cBhvr>
                                      <p:tavLst>
                                        <p:tav tm="0">
                                          <p:val>
                                            <p:strVal val="#ppt_x"/>
                                          </p:val>
                                        </p:tav>
                                        <p:tav tm="100000">
                                          <p:val>
                                            <p:strVal val="#ppt_x"/>
                                          </p:val>
                                        </p:tav>
                                      </p:tavLst>
                                    </p:anim>
                                    <p:anim calcmode="lin" valueType="num">
                                      <p:cBhvr>
                                        <p:cTn id="15" dur="1000" fill="hold"/>
                                        <p:tgtEl>
                                          <p:spTgt spid="3235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8" grpId="0"/>
      <p:bldP spid="323590"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Text Box 2"/>
          <p:cNvSpPr txBox="1">
            <a:spLocks noChangeArrowheads="1"/>
          </p:cNvSpPr>
          <p:nvPr/>
        </p:nvSpPr>
        <p:spPr bwMode="auto">
          <a:xfrm>
            <a:off x="-76200" y="609600"/>
            <a:ext cx="9677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rPr>
              <a:t>There are currently 22 variation databases in Ensembl:</a:t>
            </a:r>
            <a:endParaRPr lang="en-GB" altLang="x-none" sz="2400">
              <a:solidFill>
                <a:srgbClr val="021EFD"/>
              </a:solidFill>
            </a:endParaRPr>
          </a:p>
          <a:p>
            <a:pPr>
              <a:spcBef>
                <a:spcPct val="50000"/>
              </a:spcBef>
              <a:buFontTx/>
              <a:buNone/>
            </a:pPr>
            <a:r>
              <a:rPr lang="en-GB" altLang="x-none" sz="2400"/>
              <a:t>See statistics:</a:t>
            </a:r>
          </a:p>
          <a:p>
            <a:pPr>
              <a:spcBef>
                <a:spcPct val="50000"/>
              </a:spcBef>
              <a:buFontTx/>
              <a:buNone/>
            </a:pPr>
            <a:r>
              <a:rPr lang="en-GB" altLang="x-none" sz="2000" b="0">
                <a:solidFill>
                  <a:srgbClr val="021EFD"/>
                </a:solidFill>
              </a:rPr>
              <a:t>http://www.ensembl.org/info/genome/variation/data_description.html#classes</a:t>
            </a:r>
            <a:endParaRPr lang="en-GB" altLang="x-none" sz="2400" b="0"/>
          </a:p>
        </p:txBody>
      </p:sp>
      <p:sp>
        <p:nvSpPr>
          <p:cNvPr id="318466" name="Text Box 3"/>
          <p:cNvSpPr txBox="1">
            <a:spLocks noChangeArrowheads="1"/>
          </p:cNvSpPr>
          <p:nvPr/>
        </p:nvSpPr>
        <p:spPr bwMode="auto">
          <a:xfrm>
            <a:off x="228600" y="2438400"/>
            <a:ext cx="8610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Including for human, mouse, rat, chimpanzee, orangutan, chicken, cat, horse,….</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0513" name="Object 4"/>
          <p:cNvGraphicFramePr>
            <a:graphicFrameLocks noChangeAspect="1"/>
          </p:cNvGraphicFramePr>
          <p:nvPr>
            <p:extLst>
              <p:ext uri="{D42A27DB-BD31-4B8C-83A1-F6EECF244321}">
                <p14:modId xmlns:p14="http://schemas.microsoft.com/office/powerpoint/2010/main" val="1431162417"/>
              </p:ext>
            </p:extLst>
          </p:nvPr>
        </p:nvGraphicFramePr>
        <p:xfrm>
          <a:off x="152400" y="1052736"/>
          <a:ext cx="8991600" cy="4792662"/>
        </p:xfrm>
        <a:graphic>
          <a:graphicData uri="http://schemas.openxmlformats.org/presentationml/2006/ole">
            <mc:AlternateContent xmlns:mc="http://schemas.openxmlformats.org/markup-compatibility/2006">
              <mc:Choice xmlns:v="urn:schemas-microsoft-com:vml" Requires="v">
                <p:oleObj spid="_x0000_s320597" name="Document" r:id="rId4" imgW="9334500" imgH="3213100" progId="Word.Document.8">
                  <p:embed/>
                </p:oleObj>
              </mc:Choice>
              <mc:Fallback>
                <p:oleObj name="Document" r:id="rId4" imgW="9334500" imgH="321310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052736"/>
                        <a:ext cx="8991600" cy="47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0514" name="Text Box 5"/>
          <p:cNvSpPr txBox="1">
            <a:spLocks noChangeArrowheads="1"/>
          </p:cNvSpPr>
          <p:nvPr/>
        </p:nvSpPr>
        <p:spPr bwMode="auto">
          <a:xfrm>
            <a:off x="0" y="-27384"/>
            <a:ext cx="9144000" cy="646331"/>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dirty="0">
                <a:solidFill>
                  <a:srgbClr val="021EFD"/>
                </a:solidFill>
              </a:rPr>
              <a:t>Resources for mining variants:</a:t>
            </a:r>
          </a:p>
        </p:txBody>
      </p:sp>
      <p:sp>
        <p:nvSpPr>
          <p:cNvPr id="320515" name="Text Box 6"/>
          <p:cNvSpPr txBox="1">
            <a:spLocks noChangeArrowheads="1"/>
          </p:cNvSpPr>
          <p:nvPr/>
        </p:nvSpPr>
        <p:spPr bwMode="auto">
          <a:xfrm>
            <a:off x="0" y="6080125"/>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See also: </a:t>
            </a:r>
            <a:r>
              <a:rPr lang="en-GB" altLang="x-none" sz="1600" b="0">
                <a:solidFill>
                  <a:srgbClr val="021EFD"/>
                </a:solidFill>
                <a:hlinkClick r:id="rId6"/>
              </a:rPr>
              <a:t>Databases of genomic variation and phenotypes: existing resources and future needs.</a:t>
            </a:r>
            <a:r>
              <a:rPr lang="en-GB" altLang="x-none" sz="1600">
                <a:solidFill>
                  <a:srgbClr val="021EFD"/>
                </a:solidFill>
              </a:rPr>
              <a:t>Johnston JJ</a:t>
            </a:r>
            <a:r>
              <a:rPr lang="en-GB" altLang="x-none" sz="1600" b="0">
                <a:solidFill>
                  <a:srgbClr val="021EFD"/>
                </a:solidFill>
              </a:rPr>
              <a:t>, Biesecker LG.Hum Mol Genet. 2013;22(R1):R27-31. Review.</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2561" name="Object 2"/>
          <p:cNvGraphicFramePr>
            <a:graphicFrameLocks noChangeAspect="1"/>
          </p:cNvGraphicFramePr>
          <p:nvPr>
            <p:extLst>
              <p:ext uri="{D42A27DB-BD31-4B8C-83A1-F6EECF244321}">
                <p14:modId xmlns:p14="http://schemas.microsoft.com/office/powerpoint/2010/main" val="3292949867"/>
              </p:ext>
            </p:extLst>
          </p:nvPr>
        </p:nvGraphicFramePr>
        <p:xfrm>
          <a:off x="0" y="1412776"/>
          <a:ext cx="9036050" cy="2633662"/>
        </p:xfrm>
        <a:graphic>
          <a:graphicData uri="http://schemas.openxmlformats.org/presentationml/2006/ole">
            <mc:AlternateContent xmlns:mc="http://schemas.openxmlformats.org/markup-compatibility/2006">
              <mc:Choice xmlns:v="urn:schemas-microsoft-com:vml" Requires="v">
                <p:oleObj spid="_x0000_s322648" name="Document" r:id="rId4" imgW="9791700" imgH="2095500" progId="Word.Document.8">
                  <p:embed/>
                </p:oleObj>
              </mc:Choice>
              <mc:Fallback>
                <p:oleObj name="Document" r:id="rId4" imgW="9791700" imgH="209550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12776"/>
                        <a:ext cx="9036050"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2562" name="Text Box 3"/>
          <p:cNvSpPr txBox="1">
            <a:spLocks noChangeArrowheads="1"/>
          </p:cNvSpPr>
          <p:nvPr/>
        </p:nvSpPr>
        <p:spPr bwMode="auto">
          <a:xfrm>
            <a:off x="0" y="-27384"/>
            <a:ext cx="9144000"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dirty="0">
                <a:solidFill>
                  <a:srgbClr val="021EFD"/>
                </a:solidFill>
              </a:rPr>
              <a:t>Resources for mining Variants</a:t>
            </a:r>
            <a:endParaRPr lang="en-GB" altLang="x-none" sz="2400" b="0" dirty="0"/>
          </a:p>
        </p:txBody>
      </p:sp>
      <p:sp>
        <p:nvSpPr>
          <p:cNvPr id="322563" name="Text Box 4"/>
          <p:cNvSpPr txBox="1">
            <a:spLocks noChangeArrowheads="1"/>
          </p:cNvSpPr>
          <p:nvPr/>
        </p:nvSpPr>
        <p:spPr bwMode="auto">
          <a:xfrm>
            <a:off x="152400" y="4191000"/>
            <a:ext cx="3124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21EFD"/>
                </a:solidFill>
              </a:rPr>
              <a:t>Plants:</a:t>
            </a:r>
            <a:endParaRPr lang="en-GB" altLang="x-none" b="0"/>
          </a:p>
        </p:txBody>
      </p:sp>
      <p:sp>
        <p:nvSpPr>
          <p:cNvPr id="322564" name="Text Box 5"/>
          <p:cNvSpPr txBox="1">
            <a:spLocks noChangeArrowheads="1"/>
          </p:cNvSpPr>
          <p:nvPr/>
        </p:nvSpPr>
        <p:spPr bwMode="auto">
          <a:xfrm>
            <a:off x="152400" y="48768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 1001genomes.org (A. thaliana)</a:t>
            </a:r>
          </a:p>
        </p:txBody>
      </p:sp>
      <p:sp>
        <p:nvSpPr>
          <p:cNvPr id="322565" name="Text Box 6"/>
          <p:cNvSpPr txBox="1">
            <a:spLocks noChangeArrowheads="1"/>
          </p:cNvSpPr>
          <p:nvPr/>
        </p:nvSpPr>
        <p:spPr bwMode="auto">
          <a:xfrm>
            <a:off x="152400" y="54864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hlinkClick r:id="rId6"/>
              </a:rPr>
              <a:t>• www.onekp.org</a:t>
            </a:r>
            <a:r>
              <a:rPr lang="en-GB" altLang="x-none" sz="2400"/>
              <a:t> (1000 plants genomes)</a:t>
            </a:r>
            <a:endParaRPr lang="en-GB" altLang="x-none" sz="2400" b="0"/>
          </a:p>
        </p:txBody>
      </p:sp>
      <p:sp>
        <p:nvSpPr>
          <p:cNvPr id="301062" name="Rectangle 6"/>
          <p:cNvSpPr>
            <a:spLocks noChangeArrowheads="1"/>
          </p:cNvSpPr>
          <p:nvPr/>
        </p:nvSpPr>
        <p:spPr bwMode="auto">
          <a:xfrm>
            <a:off x="76200" y="764704"/>
            <a:ext cx="16970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3200" dirty="0">
                <a:solidFill>
                  <a:srgbClr val="021EFD"/>
                </a:solidFill>
              </a:rPr>
              <a:t>Cancer:</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4609" name="Text Box 2"/>
          <p:cNvSpPr txBox="1">
            <a:spLocks noChangeArrowheads="1"/>
          </p:cNvSpPr>
          <p:nvPr/>
        </p:nvSpPr>
        <p:spPr bwMode="auto">
          <a:xfrm>
            <a:off x="0" y="533400"/>
            <a:ext cx="91440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dirty="0">
                <a:solidFill>
                  <a:srgbClr val="333333"/>
                </a:solidFill>
              </a:rPr>
              <a:t>Computational tools for copy number variation (CNV) detection using next-generation sequencing data: features and perspectives</a:t>
            </a:r>
            <a:endParaRPr lang="en-GB" altLang="x-none" sz="2400" b="0" dirty="0">
              <a:solidFill>
                <a:srgbClr val="333333"/>
              </a:solidFill>
            </a:endParaRPr>
          </a:p>
          <a:p>
            <a:pPr>
              <a:spcBef>
                <a:spcPct val="50000"/>
              </a:spcBef>
              <a:buFontTx/>
              <a:buNone/>
            </a:pPr>
            <a:r>
              <a:rPr lang="en-GB" altLang="x-none" sz="1800" b="0" dirty="0"/>
              <a:t>http://</a:t>
            </a:r>
            <a:r>
              <a:rPr lang="en-GB" altLang="x-none" sz="1800" b="0" dirty="0" err="1"/>
              <a:t>bmcbioinformatics.biomedcentral.com</a:t>
            </a:r>
            <a:r>
              <a:rPr lang="en-GB" altLang="x-none" sz="1800" b="0" dirty="0"/>
              <a:t>/articles/10.1186/1471-2105-14-S11-S1</a:t>
            </a:r>
            <a:endParaRPr lang="en-GB" altLang="x-none" sz="2400" b="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657" name="Text Box 2"/>
          <p:cNvSpPr txBox="1">
            <a:spLocks noChangeArrowheads="1"/>
          </p:cNvSpPr>
          <p:nvPr/>
        </p:nvSpPr>
        <p:spPr bwMode="auto">
          <a:xfrm>
            <a:off x="152400" y="914400"/>
            <a:ext cx="8991600" cy="5008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latin typeface="Helvetica" charset="0"/>
              </a:rPr>
              <a:t>•</a:t>
            </a:r>
            <a:r>
              <a:rPr lang="en-GB" altLang="x-none" sz="2800">
                <a:latin typeface="Helvetica" charset="0"/>
              </a:rPr>
              <a:t> </a:t>
            </a:r>
            <a:r>
              <a:rPr lang="en-GB" altLang="x-none" sz="2800" i="1">
                <a:latin typeface="Helvetica" charset="0"/>
              </a:rPr>
              <a:t>in silico</a:t>
            </a:r>
            <a:r>
              <a:rPr lang="en-GB" altLang="x-none" sz="2800">
                <a:latin typeface="Helvetica" charset="0"/>
              </a:rPr>
              <a:t> research in Biology</a:t>
            </a:r>
          </a:p>
          <a:p>
            <a:pPr>
              <a:spcBef>
                <a:spcPct val="50000"/>
              </a:spcBef>
              <a:buFontTx/>
              <a:buNone/>
            </a:pPr>
            <a:r>
              <a:rPr lang="en-GB" altLang="x-none" sz="2800">
                <a:solidFill>
                  <a:srgbClr val="FB0817"/>
                </a:solidFill>
                <a:latin typeface="Helvetica" charset="0"/>
              </a:rPr>
              <a:t>•</a:t>
            </a:r>
            <a:r>
              <a:rPr lang="en-GB" altLang="x-none" sz="2800">
                <a:latin typeface="Helvetica" charset="0"/>
              </a:rPr>
              <a:t> Unix/Linux based</a:t>
            </a:r>
          </a:p>
          <a:p>
            <a:pPr>
              <a:spcBef>
                <a:spcPct val="50000"/>
              </a:spcBef>
              <a:buFontTx/>
              <a:buNone/>
            </a:pPr>
            <a:r>
              <a:rPr lang="en-GB" altLang="x-none" sz="2800">
                <a:solidFill>
                  <a:srgbClr val="FB0817"/>
                </a:solidFill>
                <a:latin typeface="Helvetica" charset="0"/>
              </a:rPr>
              <a:t>•</a:t>
            </a:r>
            <a:r>
              <a:rPr lang="en-GB" altLang="x-none" sz="2800">
                <a:latin typeface="Helvetica" charset="0"/>
              </a:rPr>
              <a:t> perl/python</a:t>
            </a:r>
          </a:p>
          <a:p>
            <a:pPr>
              <a:spcBef>
                <a:spcPct val="50000"/>
              </a:spcBef>
              <a:buFontTx/>
              <a:buNone/>
            </a:pPr>
            <a:r>
              <a:rPr lang="en-GB" altLang="x-none" sz="2800">
                <a:solidFill>
                  <a:srgbClr val="FB0817"/>
                </a:solidFill>
                <a:latin typeface="Helvetica" charset="0"/>
              </a:rPr>
              <a:t>•</a:t>
            </a:r>
            <a:r>
              <a:rPr lang="en-GB" altLang="x-none" sz="2800">
                <a:latin typeface="Helvetica" charset="0"/>
              </a:rPr>
              <a:t> C langage</a:t>
            </a:r>
          </a:p>
          <a:p>
            <a:pPr>
              <a:spcBef>
                <a:spcPct val="50000"/>
              </a:spcBef>
              <a:buFontTx/>
              <a:buNone/>
            </a:pPr>
            <a:r>
              <a:rPr lang="en-GB" altLang="x-none" sz="2800">
                <a:solidFill>
                  <a:srgbClr val="FB0817"/>
                </a:solidFill>
                <a:latin typeface="Helvetica" charset="0"/>
              </a:rPr>
              <a:t>•</a:t>
            </a:r>
            <a:r>
              <a:rPr lang="en-GB" altLang="x-none" sz="2800">
                <a:latin typeface="Helvetica" charset="0"/>
              </a:rPr>
              <a:t> Internet significant capacities</a:t>
            </a:r>
          </a:p>
          <a:p>
            <a:pPr>
              <a:spcBef>
                <a:spcPct val="50000"/>
              </a:spcBef>
              <a:buFontTx/>
              <a:buNone/>
            </a:pPr>
            <a:r>
              <a:rPr lang="en-GB" altLang="x-none" sz="2800">
                <a:solidFill>
                  <a:srgbClr val="FB0817"/>
                </a:solidFill>
                <a:latin typeface="Helvetica" charset="0"/>
              </a:rPr>
              <a:t>•</a:t>
            </a:r>
            <a:r>
              <a:rPr lang="en-GB" altLang="x-none" sz="2800">
                <a:latin typeface="Helvetica" charset="0"/>
              </a:rPr>
              <a:t> be prepared for Big Data genomics</a:t>
            </a:r>
          </a:p>
          <a:p>
            <a:pPr>
              <a:spcBef>
                <a:spcPct val="50000"/>
              </a:spcBef>
              <a:buFontTx/>
              <a:buNone/>
            </a:pPr>
            <a:r>
              <a:rPr lang="en-GB" altLang="x-none" sz="2800">
                <a:solidFill>
                  <a:srgbClr val="FB0817"/>
                </a:solidFill>
                <a:latin typeface="Helvetica" charset="0"/>
              </a:rPr>
              <a:t>•</a:t>
            </a:r>
            <a:r>
              <a:rPr lang="en-GB" altLang="x-none" sz="2800">
                <a:latin typeface="Helvetica" charset="0"/>
              </a:rPr>
              <a:t> Statistical/multidimensional methods</a:t>
            </a:r>
          </a:p>
          <a:p>
            <a:pPr>
              <a:spcBef>
                <a:spcPct val="50000"/>
              </a:spcBef>
              <a:buFontTx/>
              <a:buNone/>
            </a:pPr>
            <a:r>
              <a:rPr lang="en-GB" altLang="x-none" sz="2800">
                <a:solidFill>
                  <a:srgbClr val="FB0817"/>
                </a:solidFill>
                <a:latin typeface="Helvetica" charset="0"/>
              </a:rPr>
              <a:t>•</a:t>
            </a:r>
            <a:r>
              <a:rPr lang="en-GB" altLang="x-none" sz="2800">
                <a:latin typeface="Helvetica" charset="0"/>
              </a:rPr>
              <a:t> Algorithmics/Mathematics</a:t>
            </a:r>
            <a:endParaRPr lang="en-GB" altLang="x-none" sz="2800" b="0"/>
          </a:p>
        </p:txBody>
      </p:sp>
      <p:sp>
        <p:nvSpPr>
          <p:cNvPr id="326658" name="Text Box 3"/>
          <p:cNvSpPr txBox="1">
            <a:spLocks noChangeArrowheads="1"/>
          </p:cNvSpPr>
          <p:nvPr/>
        </p:nvSpPr>
        <p:spPr bwMode="auto">
          <a:xfrm>
            <a:off x="1447800" y="152400"/>
            <a:ext cx="63246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latin typeface="Helvetica" charset="0"/>
              </a:rPr>
              <a:t>Work environment</a:t>
            </a:r>
            <a:endParaRPr lang="en-GB" altLang="x-none" sz="2800">
              <a:latin typeface="Helvetica"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8705" name="Text Box 4"/>
          <p:cNvSpPr txBox="1">
            <a:spLocks noChangeArrowheads="1"/>
          </p:cNvSpPr>
          <p:nvPr/>
        </p:nvSpPr>
        <p:spPr bwMode="auto">
          <a:xfrm>
            <a:off x="1219200" y="228600"/>
            <a:ext cx="70104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latin typeface="Helvetica" charset="0"/>
              </a:rPr>
              <a:t>Challenges and Perspectives</a:t>
            </a:r>
            <a:endParaRPr lang="en-GB" altLang="x-none" sz="2400" b="0">
              <a:solidFill>
                <a:srgbClr val="0717FF"/>
              </a:solidFill>
            </a:endParaRPr>
          </a:p>
        </p:txBody>
      </p:sp>
      <p:sp>
        <p:nvSpPr>
          <p:cNvPr id="328706" name="Text Box 5"/>
          <p:cNvSpPr txBox="1">
            <a:spLocks noChangeArrowheads="1"/>
          </p:cNvSpPr>
          <p:nvPr/>
        </p:nvSpPr>
        <p:spPr bwMode="auto">
          <a:xfrm>
            <a:off x="228600" y="1371600"/>
            <a:ext cx="87630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Bioinformatics is a fascinating research domain offering many opportunities for Biologists, Mathematicians, Statisticians, Computer scientists and soon for doctors, Clinicians,…</a:t>
            </a:r>
          </a:p>
        </p:txBody>
      </p:sp>
      <p:sp>
        <p:nvSpPr>
          <p:cNvPr id="328707" name="Text Box 6"/>
          <p:cNvSpPr txBox="1">
            <a:spLocks noChangeArrowheads="1"/>
          </p:cNvSpPr>
          <p:nvPr/>
        </p:nvSpPr>
        <p:spPr bwMode="auto">
          <a:xfrm>
            <a:off x="304800" y="3048000"/>
            <a:ext cx="88392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Helvetica" charset="0"/>
              </a:rPr>
              <a:t>Soon: Biology </a:t>
            </a:r>
            <a:r>
              <a:rPr lang="en-GB" altLang="x-none" sz="2800" i="1">
                <a:latin typeface="Helvetica" charset="0"/>
              </a:rPr>
              <a:t>in silico</a:t>
            </a:r>
            <a:r>
              <a:rPr lang="en-GB" altLang="x-none" sz="2800">
                <a:latin typeface="Helvetica" charset="0"/>
              </a:rPr>
              <a:t> with discovery applications in wet Labs.</a:t>
            </a:r>
            <a:endParaRPr lang="en-GB" altLang="x-none" sz="2400" b="0"/>
          </a:p>
        </p:txBody>
      </p:sp>
      <p:sp>
        <p:nvSpPr>
          <p:cNvPr id="328708" name="Text Box 8"/>
          <p:cNvSpPr txBox="1">
            <a:spLocks noChangeArrowheads="1"/>
          </p:cNvSpPr>
          <p:nvPr/>
        </p:nvSpPr>
        <p:spPr bwMode="auto">
          <a:xfrm>
            <a:off x="457200" y="5410200"/>
            <a:ext cx="4572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Formal courses should be set</a:t>
            </a:r>
            <a:endParaRPr lang="en-GB" altLang="x-none" sz="2400" b="0"/>
          </a:p>
        </p:txBody>
      </p:sp>
      <p:sp>
        <p:nvSpPr>
          <p:cNvPr id="328709" name="Text Box 9"/>
          <p:cNvSpPr txBox="1">
            <a:spLocks noChangeArrowheads="1"/>
          </p:cNvSpPr>
          <p:nvPr/>
        </p:nvSpPr>
        <p:spPr bwMode="auto">
          <a:xfrm>
            <a:off x="304800" y="4267200"/>
            <a:ext cx="8610600"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t>• Bioinformatics &amp; Computational Biology</a:t>
            </a:r>
          </a:p>
          <a:p>
            <a:pPr>
              <a:spcBef>
                <a:spcPct val="50000"/>
              </a:spcBef>
              <a:buFontTx/>
              <a:buNone/>
            </a:pPr>
            <a:r>
              <a:rPr lang="fr-FR" altLang="x-none" sz="2400"/>
              <a:t>• Education &amp; Training</a:t>
            </a:r>
            <a:endParaRPr lang="fr-FR" altLang="x-none" sz="2400" b="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753" name="Text Box 4"/>
          <p:cNvSpPr txBox="1">
            <a:spLocks noChangeArrowheads="1"/>
          </p:cNvSpPr>
          <p:nvPr/>
        </p:nvSpPr>
        <p:spPr bwMode="auto">
          <a:xfrm>
            <a:off x="0" y="211138"/>
            <a:ext cx="9144000" cy="5891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FF3333"/>
                </a:solidFill>
                <a:latin typeface="Helvetica" charset="0"/>
              </a:rPr>
              <a:t>Five domains of genomics research:</a:t>
            </a:r>
            <a:endParaRPr lang="fr-FR" altLang="x-none">
              <a:latin typeface="Helvetica" charset="0"/>
            </a:endParaRPr>
          </a:p>
          <a:p>
            <a:pPr>
              <a:spcBef>
                <a:spcPct val="50000"/>
              </a:spcBef>
              <a:buFontTx/>
              <a:buNone/>
            </a:pPr>
            <a:r>
              <a:rPr lang="fr-FR" altLang="x-none" sz="2800">
                <a:latin typeface="Helvetica" charset="0"/>
              </a:rPr>
              <a:t>-Understanding the genome structure</a:t>
            </a:r>
          </a:p>
          <a:p>
            <a:pPr>
              <a:spcBef>
                <a:spcPct val="50000"/>
              </a:spcBef>
              <a:buFontTx/>
              <a:buNone/>
            </a:pPr>
            <a:r>
              <a:rPr lang="fr-FR" altLang="x-none" sz="2800">
                <a:latin typeface="Helvetica" charset="0"/>
              </a:rPr>
              <a:t>-Understanding the biology of genomes</a:t>
            </a:r>
            <a:endParaRPr lang="fr-FR" altLang="x-none" sz="2800" b="0">
              <a:latin typeface="Helvetica" charset="0"/>
            </a:endParaRPr>
          </a:p>
          <a:p>
            <a:pPr>
              <a:spcBef>
                <a:spcPct val="50000"/>
              </a:spcBef>
              <a:buFontTx/>
              <a:buNone/>
            </a:pPr>
            <a:endParaRPr lang="fr-FR" altLang="x-none" sz="2800" b="0">
              <a:latin typeface="Helvetica" charset="0"/>
            </a:endParaRPr>
          </a:p>
          <a:p>
            <a:pPr>
              <a:spcBef>
                <a:spcPct val="50000"/>
              </a:spcBef>
              <a:buFontTx/>
              <a:buNone/>
            </a:pPr>
            <a:r>
              <a:rPr lang="fr-FR" altLang="x-none">
                <a:solidFill>
                  <a:srgbClr val="FF3333"/>
                </a:solidFill>
                <a:latin typeface="Helvetica" charset="0"/>
              </a:rPr>
              <a:t>In Human:</a:t>
            </a:r>
            <a:endParaRPr lang="fr-FR" altLang="x-none">
              <a:latin typeface="Helvetica" charset="0"/>
            </a:endParaRPr>
          </a:p>
          <a:p>
            <a:pPr>
              <a:spcBef>
                <a:spcPct val="50000"/>
              </a:spcBef>
              <a:buFontTx/>
              <a:buNone/>
            </a:pPr>
            <a:r>
              <a:rPr lang="fr-FR" altLang="x-none">
                <a:solidFill>
                  <a:srgbClr val="021EFD"/>
                </a:solidFill>
                <a:latin typeface="Helvetica" charset="0"/>
              </a:rPr>
              <a:t>From base pairs to bedside</a:t>
            </a:r>
            <a:endParaRPr lang="fr-FR" altLang="x-none" sz="2800" b="0">
              <a:latin typeface="Helvetica" charset="0"/>
            </a:endParaRPr>
          </a:p>
          <a:p>
            <a:pPr>
              <a:spcBef>
                <a:spcPct val="50000"/>
              </a:spcBef>
              <a:buFontTx/>
              <a:buNone/>
            </a:pPr>
            <a:r>
              <a:rPr lang="fr-FR" altLang="x-none" sz="2800">
                <a:latin typeface="Helvetica" charset="0"/>
              </a:rPr>
              <a:t>-Understanding the biology of disease</a:t>
            </a:r>
          </a:p>
          <a:p>
            <a:pPr>
              <a:spcBef>
                <a:spcPct val="50000"/>
              </a:spcBef>
              <a:buFontTx/>
              <a:buNone/>
            </a:pPr>
            <a:r>
              <a:rPr lang="fr-FR" altLang="x-none" sz="2800">
                <a:latin typeface="Helvetica" charset="0"/>
              </a:rPr>
              <a:t>-Advancing the Science of Medecine</a:t>
            </a:r>
          </a:p>
          <a:p>
            <a:pPr>
              <a:spcBef>
                <a:spcPct val="50000"/>
              </a:spcBef>
              <a:buFontTx/>
              <a:buNone/>
            </a:pPr>
            <a:r>
              <a:rPr lang="fr-FR" altLang="x-none" sz="2800">
                <a:latin typeface="Helvetica" charset="0"/>
              </a:rPr>
              <a:t>-Improving the Effectiveness of Healthcare</a:t>
            </a:r>
            <a:endParaRPr lang="fr-FR" altLang="x-none" sz="2800" b="0">
              <a:latin typeface="Helvetica" charset="0"/>
            </a:endParaRPr>
          </a:p>
        </p:txBody>
      </p:sp>
      <p:sp>
        <p:nvSpPr>
          <p:cNvPr id="330754" name="Text Box 5"/>
          <p:cNvSpPr txBox="1">
            <a:spLocks noChangeArrowheads="1"/>
          </p:cNvSpPr>
          <p:nvPr/>
        </p:nvSpPr>
        <p:spPr bwMode="auto">
          <a:xfrm>
            <a:off x="0" y="6230938"/>
            <a:ext cx="9144000" cy="623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1400">
                <a:solidFill>
                  <a:srgbClr val="021EFD"/>
                </a:solidFill>
                <a:latin typeface="Helvetica" charset="0"/>
              </a:rPr>
              <a:t>Green ED et al. 2011.</a:t>
            </a:r>
          </a:p>
          <a:p>
            <a:pPr>
              <a:spcBef>
                <a:spcPct val="50000"/>
              </a:spcBef>
              <a:buFontTx/>
              <a:buNone/>
            </a:pPr>
            <a:r>
              <a:rPr lang="fr-FR" altLang="x-none" sz="1400">
                <a:solidFill>
                  <a:srgbClr val="021EFD"/>
                </a:solidFill>
                <a:latin typeface="Helvetica" charset="0"/>
              </a:rPr>
              <a:t>Charting a course for genomic medicine from base pairs to bedside. </a:t>
            </a:r>
            <a:r>
              <a:rPr lang="fr-FR" altLang="x-none" sz="1400" i="1">
                <a:solidFill>
                  <a:srgbClr val="021EFD"/>
                </a:solidFill>
                <a:latin typeface="Helvetica" charset="0"/>
              </a:rPr>
              <a:t>Nature</a:t>
            </a:r>
            <a:r>
              <a:rPr lang="fr-FR" altLang="x-none" sz="1400">
                <a:solidFill>
                  <a:srgbClr val="021EFD"/>
                </a:solidFill>
                <a:latin typeface="Helvetica" charset="0"/>
              </a:rPr>
              <a:t>. 470:204-13.</a:t>
            </a:r>
            <a:endParaRPr lang="fr-FR" altLang="x-none" sz="1400" b="0">
              <a:latin typeface="Helvetica"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801" name="Text Box 4"/>
          <p:cNvSpPr txBox="1">
            <a:spLocks noChangeArrowheads="1"/>
          </p:cNvSpPr>
          <p:nvPr/>
        </p:nvSpPr>
        <p:spPr bwMode="auto">
          <a:xfrm>
            <a:off x="304800" y="838200"/>
            <a:ext cx="8229600" cy="3195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Emerging terms:</a:t>
            </a:r>
            <a:endParaRPr lang="en-GB" altLang="x-none" sz="2400" b="0"/>
          </a:p>
          <a:p>
            <a:pPr>
              <a:spcBef>
                <a:spcPct val="50000"/>
              </a:spcBef>
              <a:buFontTx/>
              <a:buNone/>
            </a:pPr>
            <a:r>
              <a:rPr lang="en-GB" altLang="x-none" sz="2400" b="0"/>
              <a:t>Translational Science</a:t>
            </a:r>
          </a:p>
          <a:p>
            <a:pPr>
              <a:spcBef>
                <a:spcPct val="50000"/>
              </a:spcBef>
              <a:buFontTx/>
              <a:buNone/>
            </a:pPr>
            <a:r>
              <a:rPr lang="en-GB" altLang="x-none" sz="2400" b="0"/>
              <a:t>Translational bioinformatics</a:t>
            </a:r>
          </a:p>
          <a:p>
            <a:pPr>
              <a:spcBef>
                <a:spcPct val="50000"/>
              </a:spcBef>
              <a:buFontTx/>
              <a:buNone/>
            </a:pPr>
            <a:r>
              <a:rPr lang="en-GB" altLang="x-none" sz="2400" b="0"/>
              <a:t>Translational genetics</a:t>
            </a:r>
          </a:p>
          <a:p>
            <a:pPr>
              <a:spcBef>
                <a:spcPct val="50000"/>
              </a:spcBef>
              <a:buFontTx/>
              <a:buNone/>
            </a:pPr>
            <a:r>
              <a:rPr lang="en-GB" altLang="x-none" sz="2400" b="0"/>
              <a:t>Translational genomics</a:t>
            </a:r>
          </a:p>
          <a:p>
            <a:pPr>
              <a:spcBef>
                <a:spcPct val="50000"/>
              </a:spcBef>
              <a:buFontTx/>
              <a:buNone/>
            </a:pPr>
            <a:endParaRPr lang="en-GB" altLang="x-none" sz="2400" b="0"/>
          </a:p>
        </p:txBody>
      </p:sp>
      <p:sp>
        <p:nvSpPr>
          <p:cNvPr id="332802" name="Text Box 5"/>
          <p:cNvSpPr txBox="1">
            <a:spLocks noChangeArrowheads="1"/>
          </p:cNvSpPr>
          <p:nvPr/>
        </p:nvSpPr>
        <p:spPr bwMode="auto">
          <a:xfrm>
            <a:off x="0" y="4114800"/>
            <a:ext cx="88392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Helvetica" charset="0"/>
              </a:rPr>
              <a:t>Translational Bioinformatics</a:t>
            </a:r>
            <a:endParaRPr lang="en-GB" altLang="x-none" sz="1400">
              <a:latin typeface="Helvetica" charset="0"/>
            </a:endParaRPr>
          </a:p>
          <a:p>
            <a:pPr>
              <a:spcBef>
                <a:spcPct val="50000"/>
              </a:spcBef>
              <a:buFontTx/>
              <a:buNone/>
            </a:pPr>
            <a:r>
              <a:rPr lang="en-GB" altLang="x-none" sz="1400">
                <a:latin typeface="Helvetica" charset="0"/>
              </a:rPr>
              <a:t>http://www.ploscollections.org/article/browse/issue/info%3Adoi%2F10.1371%2Fissue.pcol.v03.i11</a:t>
            </a:r>
            <a:endParaRPr lang="fr-FR" altLang="x-none" sz="1400">
              <a:latin typeface="Helvetica"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4064" name="Group 64"/>
          <p:cNvGrpSpPr>
            <a:grpSpLocks/>
          </p:cNvGrpSpPr>
          <p:nvPr/>
        </p:nvGrpSpPr>
        <p:grpSpPr bwMode="auto">
          <a:xfrm>
            <a:off x="914400" y="2590800"/>
            <a:ext cx="8305800" cy="542925"/>
            <a:chOff x="576" y="1632"/>
            <a:chExt cx="5232" cy="342"/>
          </a:xfrm>
        </p:grpSpPr>
        <p:sp>
          <p:nvSpPr>
            <p:cNvPr id="39999" name="Text Box 4"/>
            <p:cNvSpPr txBox="1">
              <a:spLocks noChangeArrowheads="1"/>
            </p:cNvSpPr>
            <p:nvPr/>
          </p:nvSpPr>
          <p:spPr bwMode="auto">
            <a:xfrm>
              <a:off x="5184" y="1680"/>
              <a:ext cx="624" cy="29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GC%</a:t>
              </a:r>
              <a:endParaRPr lang="en-GB" altLang="x-none" sz="2400" b="0">
                <a:latin typeface="Times" charset="0"/>
              </a:endParaRPr>
            </a:p>
          </p:txBody>
        </p:sp>
        <p:sp>
          <p:nvSpPr>
            <p:cNvPr id="40000" name="Line 6"/>
            <p:cNvSpPr>
              <a:spLocks noChangeShapeType="1"/>
            </p:cNvSpPr>
            <p:nvPr/>
          </p:nvSpPr>
          <p:spPr bwMode="auto">
            <a:xfrm>
              <a:off x="576" y="1632"/>
              <a:ext cx="4944"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84066" name="Group 66"/>
          <p:cNvGrpSpPr>
            <a:grpSpLocks/>
          </p:cNvGrpSpPr>
          <p:nvPr/>
        </p:nvGrpSpPr>
        <p:grpSpPr bwMode="auto">
          <a:xfrm>
            <a:off x="4724400" y="228600"/>
            <a:ext cx="1600200" cy="5791200"/>
            <a:chOff x="2976" y="144"/>
            <a:chExt cx="1008" cy="3648"/>
          </a:xfrm>
        </p:grpSpPr>
        <p:sp>
          <p:nvSpPr>
            <p:cNvPr id="39997" name="Text Box 5"/>
            <p:cNvSpPr txBox="1">
              <a:spLocks noChangeArrowheads="1"/>
            </p:cNvSpPr>
            <p:nvPr/>
          </p:nvSpPr>
          <p:spPr bwMode="auto">
            <a:xfrm>
              <a:off x="2976" y="144"/>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growth t°</a:t>
              </a:r>
              <a:endParaRPr lang="en-GB" altLang="x-none" sz="2400" b="0">
                <a:latin typeface="Times" charset="0"/>
              </a:endParaRPr>
            </a:p>
          </p:txBody>
        </p:sp>
        <p:sp>
          <p:nvSpPr>
            <p:cNvPr id="39998" name="Line 7"/>
            <p:cNvSpPr>
              <a:spLocks noChangeShapeType="1"/>
            </p:cNvSpPr>
            <p:nvPr/>
          </p:nvSpPr>
          <p:spPr bwMode="auto">
            <a:xfrm flipV="1">
              <a:off x="3024" y="384"/>
              <a:ext cx="0" cy="34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39940" name="Text Box 8"/>
          <p:cNvSpPr txBox="1">
            <a:spLocks noChangeArrowheads="1"/>
          </p:cNvSpPr>
          <p:nvPr/>
        </p:nvSpPr>
        <p:spPr bwMode="auto">
          <a:xfrm>
            <a:off x="4419600" y="609600"/>
            <a:ext cx="4572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800" b="0">
                <a:solidFill>
                  <a:srgbClr val="FF0000"/>
                </a:solidFill>
                <a:latin typeface="Times" charset="0"/>
              </a:rPr>
              <a:t>•</a:t>
            </a:r>
            <a:endParaRPr lang="en-GB" altLang="x-none" sz="2400" b="0">
              <a:latin typeface="Times" charset="0"/>
            </a:endParaRPr>
          </a:p>
        </p:txBody>
      </p:sp>
      <p:sp>
        <p:nvSpPr>
          <p:cNvPr id="39941" name="Text Box 9"/>
          <p:cNvSpPr txBox="1">
            <a:spLocks noChangeArrowheads="1"/>
          </p:cNvSpPr>
          <p:nvPr/>
        </p:nvSpPr>
        <p:spPr bwMode="auto">
          <a:xfrm>
            <a:off x="4419600" y="3429000"/>
            <a:ext cx="4572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800" b="0">
                <a:solidFill>
                  <a:srgbClr val="0000FF"/>
                </a:solidFill>
                <a:latin typeface="Times" charset="0"/>
              </a:rPr>
              <a:t>•</a:t>
            </a:r>
            <a:endParaRPr lang="en-GB" altLang="x-none" sz="2400" b="0">
              <a:latin typeface="Times" charset="0"/>
            </a:endParaRPr>
          </a:p>
        </p:txBody>
      </p:sp>
      <p:sp>
        <p:nvSpPr>
          <p:cNvPr id="39942" name="Text Box 10"/>
          <p:cNvSpPr txBox="1">
            <a:spLocks noChangeArrowheads="1"/>
          </p:cNvSpPr>
          <p:nvPr/>
        </p:nvSpPr>
        <p:spPr bwMode="auto">
          <a:xfrm>
            <a:off x="5334000" y="1524000"/>
            <a:ext cx="4572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800" b="0">
                <a:solidFill>
                  <a:srgbClr val="FF8000"/>
                </a:solidFill>
                <a:latin typeface="Times" charset="0"/>
              </a:rPr>
              <a:t>•</a:t>
            </a:r>
            <a:endParaRPr lang="en-GB" altLang="x-none" sz="2400" b="0">
              <a:latin typeface="Times" charset="0"/>
            </a:endParaRPr>
          </a:p>
        </p:txBody>
      </p:sp>
      <p:sp>
        <p:nvSpPr>
          <p:cNvPr id="39943" name="Text Box 11"/>
          <p:cNvSpPr txBox="1">
            <a:spLocks noChangeArrowheads="1"/>
          </p:cNvSpPr>
          <p:nvPr/>
        </p:nvSpPr>
        <p:spPr bwMode="auto">
          <a:xfrm>
            <a:off x="4495800" y="2147888"/>
            <a:ext cx="4572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800" b="0">
                <a:solidFill>
                  <a:srgbClr val="800080"/>
                </a:solidFill>
                <a:latin typeface="Times" charset="0"/>
              </a:rPr>
              <a:t>•</a:t>
            </a:r>
            <a:endParaRPr lang="en-GB" altLang="x-none" sz="2400" b="0">
              <a:latin typeface="Times" charset="0"/>
            </a:endParaRPr>
          </a:p>
        </p:txBody>
      </p:sp>
      <p:sp>
        <p:nvSpPr>
          <p:cNvPr id="39944" name="Text Box 12"/>
          <p:cNvSpPr txBox="1">
            <a:spLocks noChangeArrowheads="1"/>
          </p:cNvSpPr>
          <p:nvPr/>
        </p:nvSpPr>
        <p:spPr bwMode="auto">
          <a:xfrm>
            <a:off x="4572000" y="1905000"/>
            <a:ext cx="4572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800" b="0">
                <a:solidFill>
                  <a:srgbClr val="00FFFF"/>
                </a:solidFill>
                <a:latin typeface="Times" charset="0"/>
              </a:rPr>
              <a:t>•</a:t>
            </a:r>
            <a:endParaRPr lang="en-GB" altLang="x-none" sz="2400" b="0">
              <a:latin typeface="Times" charset="0"/>
            </a:endParaRPr>
          </a:p>
        </p:txBody>
      </p:sp>
      <p:sp>
        <p:nvSpPr>
          <p:cNvPr id="39945" name="Text Box 13"/>
          <p:cNvSpPr txBox="1">
            <a:spLocks noChangeArrowheads="1"/>
          </p:cNvSpPr>
          <p:nvPr/>
        </p:nvSpPr>
        <p:spPr bwMode="auto">
          <a:xfrm>
            <a:off x="0" y="1752600"/>
            <a:ext cx="12954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i="1">
                <a:latin typeface="Times" charset="0"/>
              </a:rPr>
              <a:t>Mycoplasma mycoides</a:t>
            </a:r>
          </a:p>
          <a:p>
            <a:pPr>
              <a:spcBef>
                <a:spcPct val="50000"/>
              </a:spcBef>
              <a:buFontTx/>
              <a:buNone/>
            </a:pPr>
            <a:r>
              <a:rPr lang="en-GB" altLang="x-none" sz="1400" i="1">
                <a:latin typeface="Times" charset="0"/>
              </a:rPr>
              <a:t>23%</a:t>
            </a:r>
            <a:endParaRPr lang="en-GB" altLang="x-none" sz="2400" i="1">
              <a:latin typeface="Times" charset="0"/>
            </a:endParaRPr>
          </a:p>
        </p:txBody>
      </p:sp>
      <p:sp>
        <p:nvSpPr>
          <p:cNvPr id="39946" name="Line 14"/>
          <p:cNvSpPr>
            <a:spLocks noChangeShapeType="1"/>
          </p:cNvSpPr>
          <p:nvPr/>
        </p:nvSpPr>
        <p:spPr bwMode="auto">
          <a:xfrm>
            <a:off x="762000" y="2209800"/>
            <a:ext cx="228600" cy="152400"/>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47" name="Text Box 15"/>
          <p:cNvSpPr txBox="1">
            <a:spLocks noChangeArrowheads="1"/>
          </p:cNvSpPr>
          <p:nvPr/>
        </p:nvSpPr>
        <p:spPr bwMode="auto">
          <a:xfrm>
            <a:off x="8229600" y="793750"/>
            <a:ext cx="9144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latin typeface="Times" charset="0"/>
              </a:rPr>
              <a:t>Nocardia farcinica:70%</a:t>
            </a:r>
            <a:r>
              <a:rPr lang="en-GB" altLang="x-none" sz="2400" b="0">
                <a:latin typeface="Times" charset="0"/>
              </a:rPr>
              <a:t> </a:t>
            </a:r>
          </a:p>
        </p:txBody>
      </p:sp>
      <p:sp>
        <p:nvSpPr>
          <p:cNvPr id="39948" name="Line 16"/>
          <p:cNvSpPr>
            <a:spLocks noChangeShapeType="1"/>
          </p:cNvSpPr>
          <p:nvPr/>
        </p:nvSpPr>
        <p:spPr bwMode="auto">
          <a:xfrm flipH="1">
            <a:off x="8686800" y="1295400"/>
            <a:ext cx="152400" cy="228600"/>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49" name="Text Box 17"/>
          <p:cNvSpPr txBox="1">
            <a:spLocks noChangeArrowheads="1"/>
          </p:cNvSpPr>
          <p:nvPr/>
        </p:nvSpPr>
        <p:spPr bwMode="auto">
          <a:xfrm>
            <a:off x="7696200" y="1905000"/>
            <a:ext cx="1447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i="1">
                <a:latin typeface="Times" charset="0"/>
              </a:rPr>
              <a:t>Streptomyces coelicolor: 72%</a:t>
            </a:r>
            <a:endParaRPr lang="en-GB" altLang="x-none" sz="2400" b="0" i="1">
              <a:latin typeface="Times" charset="0"/>
            </a:endParaRPr>
          </a:p>
        </p:txBody>
      </p:sp>
      <p:sp>
        <p:nvSpPr>
          <p:cNvPr id="39950" name="Line 18"/>
          <p:cNvSpPr>
            <a:spLocks noChangeShapeType="1"/>
          </p:cNvSpPr>
          <p:nvPr/>
        </p:nvSpPr>
        <p:spPr bwMode="auto">
          <a:xfrm flipH="1" flipV="1">
            <a:off x="8686800" y="1905000"/>
            <a:ext cx="152400" cy="228600"/>
          </a:xfrm>
          <a:prstGeom prst="line">
            <a:avLst/>
          </a:prstGeom>
          <a:noFill/>
          <a:ln w="95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51" name="Text Box 19"/>
          <p:cNvSpPr txBox="1">
            <a:spLocks noChangeArrowheads="1"/>
          </p:cNvSpPr>
          <p:nvPr/>
        </p:nvSpPr>
        <p:spPr bwMode="auto">
          <a:xfrm>
            <a:off x="228600" y="5562600"/>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latin typeface="Times" charset="0"/>
              </a:rPr>
              <a:t>Tetrahymena thermophila</a:t>
            </a:r>
            <a:r>
              <a:rPr lang="en-GB" altLang="x-none" sz="1400" b="0">
                <a:latin typeface="Times" charset="0"/>
              </a:rPr>
              <a:t> (Protists)</a:t>
            </a:r>
          </a:p>
        </p:txBody>
      </p:sp>
      <p:sp>
        <p:nvSpPr>
          <p:cNvPr id="39952" name="Line 20"/>
          <p:cNvSpPr>
            <a:spLocks noChangeShapeType="1"/>
          </p:cNvSpPr>
          <p:nvPr/>
        </p:nvSpPr>
        <p:spPr bwMode="auto">
          <a:xfrm flipV="1">
            <a:off x="762000" y="5410200"/>
            <a:ext cx="2286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53" name="Text Box 21"/>
          <p:cNvSpPr txBox="1">
            <a:spLocks noChangeArrowheads="1"/>
          </p:cNvSpPr>
          <p:nvPr/>
        </p:nvSpPr>
        <p:spPr bwMode="auto">
          <a:xfrm>
            <a:off x="2362200" y="42672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i="1">
                <a:latin typeface="Times" charset="0"/>
              </a:rPr>
              <a:t>Saccharomyces</a:t>
            </a:r>
            <a:endParaRPr lang="en-GB" altLang="x-none" sz="1400" i="1">
              <a:latin typeface="Times" charset="0"/>
            </a:endParaRPr>
          </a:p>
        </p:txBody>
      </p:sp>
      <p:sp>
        <p:nvSpPr>
          <p:cNvPr id="39954" name="Line 22"/>
          <p:cNvSpPr>
            <a:spLocks noChangeShapeType="1"/>
          </p:cNvSpPr>
          <p:nvPr/>
        </p:nvSpPr>
        <p:spPr bwMode="auto">
          <a:xfrm flipV="1">
            <a:off x="3124200" y="4038600"/>
            <a:ext cx="152400" cy="2286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55" name="Text Box 23"/>
          <p:cNvSpPr txBox="1">
            <a:spLocks noChangeArrowheads="1"/>
          </p:cNvSpPr>
          <p:nvPr/>
        </p:nvSpPr>
        <p:spPr bwMode="auto">
          <a:xfrm>
            <a:off x="76200" y="3429000"/>
            <a:ext cx="2057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latin typeface="Times" charset="0"/>
              </a:rPr>
              <a:t>Entamoeba histolytica</a:t>
            </a:r>
            <a:r>
              <a:rPr lang="en-GB" altLang="x-none" sz="1400" b="0">
                <a:latin typeface="Times" charset="0"/>
              </a:rPr>
              <a:t> (Protists)</a:t>
            </a:r>
          </a:p>
        </p:txBody>
      </p:sp>
      <p:sp>
        <p:nvSpPr>
          <p:cNvPr id="39956" name="Line 24"/>
          <p:cNvSpPr>
            <a:spLocks noChangeShapeType="1"/>
          </p:cNvSpPr>
          <p:nvPr/>
        </p:nvSpPr>
        <p:spPr bwMode="auto">
          <a:xfrm flipV="1">
            <a:off x="1600200" y="3429000"/>
            <a:ext cx="228600" cy="762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57" name="Text Box 25"/>
          <p:cNvSpPr txBox="1">
            <a:spLocks noChangeArrowheads="1"/>
          </p:cNvSpPr>
          <p:nvPr/>
        </p:nvSpPr>
        <p:spPr bwMode="auto">
          <a:xfrm>
            <a:off x="228600" y="4038600"/>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latin typeface="Times" charset="0"/>
              </a:rPr>
              <a:t>Cryptosporidium hominis</a:t>
            </a:r>
            <a:endParaRPr lang="en-GB" altLang="x-none" sz="2400" b="0" i="1">
              <a:latin typeface="Times" charset="0"/>
            </a:endParaRPr>
          </a:p>
        </p:txBody>
      </p:sp>
      <p:sp>
        <p:nvSpPr>
          <p:cNvPr id="39958" name="Line 26"/>
          <p:cNvSpPr>
            <a:spLocks noChangeShapeType="1"/>
          </p:cNvSpPr>
          <p:nvPr/>
        </p:nvSpPr>
        <p:spPr bwMode="auto">
          <a:xfrm flipV="1">
            <a:off x="1752600" y="3962400"/>
            <a:ext cx="228600" cy="762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59" name="Text Box 27"/>
          <p:cNvSpPr txBox="1">
            <a:spLocks noChangeArrowheads="1"/>
          </p:cNvSpPr>
          <p:nvPr/>
        </p:nvSpPr>
        <p:spPr bwMode="auto">
          <a:xfrm>
            <a:off x="7010400" y="4038600"/>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latin typeface="Times" charset="0"/>
              </a:rPr>
              <a:t>Leishmania major:60%</a:t>
            </a:r>
            <a:endParaRPr lang="en-GB" altLang="x-none" sz="2400" b="0" i="1">
              <a:latin typeface="Times" charset="0"/>
            </a:endParaRPr>
          </a:p>
        </p:txBody>
      </p:sp>
      <p:sp>
        <p:nvSpPr>
          <p:cNvPr id="39960" name="Line 28"/>
          <p:cNvSpPr>
            <a:spLocks noChangeShapeType="1"/>
          </p:cNvSpPr>
          <p:nvPr/>
        </p:nvSpPr>
        <p:spPr bwMode="auto">
          <a:xfrm flipH="1" flipV="1">
            <a:off x="7620000" y="4038600"/>
            <a:ext cx="304800" cy="762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61" name="Text Box 29"/>
          <p:cNvSpPr txBox="1">
            <a:spLocks noChangeArrowheads="1"/>
          </p:cNvSpPr>
          <p:nvPr/>
        </p:nvSpPr>
        <p:spPr bwMode="auto">
          <a:xfrm>
            <a:off x="7086600" y="3352800"/>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latin typeface="Times" charset="0"/>
              </a:rPr>
              <a:t>Cyanidioschyzon merolae</a:t>
            </a:r>
            <a:r>
              <a:rPr lang="en-GB" altLang="x-none" sz="2400" b="0">
                <a:latin typeface="Times" charset="0"/>
              </a:rPr>
              <a:t> </a:t>
            </a:r>
          </a:p>
        </p:txBody>
      </p:sp>
      <p:sp>
        <p:nvSpPr>
          <p:cNvPr id="39962" name="Line 30"/>
          <p:cNvSpPr>
            <a:spLocks noChangeShapeType="1"/>
          </p:cNvSpPr>
          <p:nvPr/>
        </p:nvSpPr>
        <p:spPr bwMode="auto">
          <a:xfrm flipH="1">
            <a:off x="7543800" y="3581400"/>
            <a:ext cx="304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63" name="Text Box 31"/>
          <p:cNvSpPr txBox="1">
            <a:spLocks noChangeArrowheads="1"/>
          </p:cNvSpPr>
          <p:nvPr/>
        </p:nvSpPr>
        <p:spPr bwMode="auto">
          <a:xfrm>
            <a:off x="6324600" y="4662488"/>
            <a:ext cx="281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i="1">
                <a:solidFill>
                  <a:srgbClr val="0000FF"/>
                </a:solidFill>
                <a:latin typeface="Times" charset="0"/>
              </a:rPr>
              <a:t>Aspergilus fumigatus:50%</a:t>
            </a:r>
            <a:endParaRPr lang="en-GB" altLang="x-none" sz="2400" b="0" i="1">
              <a:latin typeface="Times" charset="0"/>
            </a:endParaRPr>
          </a:p>
        </p:txBody>
      </p:sp>
      <p:sp>
        <p:nvSpPr>
          <p:cNvPr id="39964" name="Line 32"/>
          <p:cNvSpPr>
            <a:spLocks noChangeShapeType="1"/>
          </p:cNvSpPr>
          <p:nvPr/>
        </p:nvSpPr>
        <p:spPr bwMode="auto">
          <a:xfrm flipH="1" flipV="1">
            <a:off x="5791200" y="3657600"/>
            <a:ext cx="990600" cy="1066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65" name="Text Box 33"/>
          <p:cNvSpPr txBox="1">
            <a:spLocks noChangeArrowheads="1"/>
          </p:cNvSpPr>
          <p:nvPr/>
        </p:nvSpPr>
        <p:spPr bwMode="auto">
          <a:xfrm>
            <a:off x="4724400" y="48768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i="1">
                <a:latin typeface="Times" charset="0"/>
              </a:rPr>
              <a:t>Homo sapiens</a:t>
            </a:r>
            <a:r>
              <a:rPr lang="en-GB" altLang="x-none" sz="2400" b="0">
                <a:latin typeface="Times" charset="0"/>
              </a:rPr>
              <a:t> </a:t>
            </a:r>
          </a:p>
        </p:txBody>
      </p:sp>
      <p:sp>
        <p:nvSpPr>
          <p:cNvPr id="39966" name="Line 34"/>
          <p:cNvSpPr>
            <a:spLocks noChangeShapeType="1"/>
          </p:cNvSpPr>
          <p:nvPr/>
        </p:nvSpPr>
        <p:spPr bwMode="auto">
          <a:xfrm flipV="1">
            <a:off x="5257800" y="4343400"/>
            <a:ext cx="152400" cy="533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67" name="Text Box 35"/>
          <p:cNvSpPr txBox="1">
            <a:spLocks noChangeArrowheads="1"/>
          </p:cNvSpPr>
          <p:nvPr/>
        </p:nvSpPr>
        <p:spPr bwMode="auto">
          <a:xfrm>
            <a:off x="1295400" y="228600"/>
            <a:ext cx="259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solidFill>
                  <a:srgbClr val="000000"/>
                </a:solidFill>
                <a:latin typeface="Times" charset="0"/>
              </a:rPr>
              <a:t>Methanococcus jannaschii:31%</a:t>
            </a:r>
            <a:endParaRPr lang="en-GB" altLang="x-none" sz="2400" b="0" i="1">
              <a:solidFill>
                <a:srgbClr val="000000"/>
              </a:solidFill>
              <a:latin typeface="Times" charset="0"/>
            </a:endParaRPr>
          </a:p>
        </p:txBody>
      </p:sp>
      <p:sp>
        <p:nvSpPr>
          <p:cNvPr id="39968" name="Line 36"/>
          <p:cNvSpPr>
            <a:spLocks noChangeShapeType="1"/>
          </p:cNvSpPr>
          <p:nvPr/>
        </p:nvSpPr>
        <p:spPr bwMode="auto">
          <a:xfrm flipH="1">
            <a:off x="2286000" y="457200"/>
            <a:ext cx="152400" cy="228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69" name="Text Box 37"/>
          <p:cNvSpPr txBox="1">
            <a:spLocks noChangeArrowheads="1"/>
          </p:cNvSpPr>
          <p:nvPr/>
        </p:nvSpPr>
        <p:spPr bwMode="auto">
          <a:xfrm>
            <a:off x="3810000" y="76200"/>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solidFill>
                  <a:srgbClr val="000000"/>
                </a:solidFill>
                <a:latin typeface="Times" charset="0"/>
              </a:rPr>
              <a:t>Pyrococcus </a:t>
            </a:r>
            <a:r>
              <a:rPr lang="en-GB" altLang="x-none" sz="1400" b="0" i="1">
                <a:latin typeface="Times" charset="0"/>
              </a:rPr>
              <a:t>abyssi:44%</a:t>
            </a:r>
            <a:endParaRPr lang="en-GB" altLang="x-none" sz="2400" b="0" i="1">
              <a:latin typeface="Times" charset="0"/>
            </a:endParaRPr>
          </a:p>
        </p:txBody>
      </p:sp>
      <p:sp>
        <p:nvSpPr>
          <p:cNvPr id="39970" name="Line 38"/>
          <p:cNvSpPr>
            <a:spLocks noChangeShapeType="1"/>
          </p:cNvSpPr>
          <p:nvPr/>
        </p:nvSpPr>
        <p:spPr bwMode="auto">
          <a:xfrm flipH="1">
            <a:off x="4191000" y="304800"/>
            <a:ext cx="30480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71" name="Text Box 39"/>
          <p:cNvSpPr txBox="1">
            <a:spLocks noChangeArrowheads="1"/>
          </p:cNvSpPr>
          <p:nvPr/>
        </p:nvSpPr>
        <p:spPr bwMode="auto">
          <a:xfrm>
            <a:off x="5715000" y="685800"/>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latin typeface="Times" charset="0"/>
              </a:rPr>
              <a:t>Methanopyrus kandleri</a:t>
            </a:r>
            <a:r>
              <a:rPr lang="en-GB" altLang="x-none" sz="1400" b="0">
                <a:latin typeface="Times" charset="0"/>
              </a:rPr>
              <a:t>:61%</a:t>
            </a:r>
          </a:p>
        </p:txBody>
      </p:sp>
      <p:sp>
        <p:nvSpPr>
          <p:cNvPr id="39972" name="Line 40"/>
          <p:cNvSpPr>
            <a:spLocks noChangeShapeType="1"/>
          </p:cNvSpPr>
          <p:nvPr/>
        </p:nvSpPr>
        <p:spPr bwMode="auto">
          <a:xfrm flipH="1">
            <a:off x="6934200" y="914400"/>
            <a:ext cx="152400" cy="152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73" name="Text Box 41"/>
          <p:cNvSpPr txBox="1">
            <a:spLocks noChangeArrowheads="1"/>
          </p:cNvSpPr>
          <p:nvPr/>
        </p:nvSpPr>
        <p:spPr bwMode="auto">
          <a:xfrm>
            <a:off x="6324600" y="228600"/>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latin typeface="Times" charset="0"/>
              </a:rPr>
              <a:t>Thermus-thermophilus:69%</a:t>
            </a:r>
            <a:r>
              <a:rPr lang="en-GB" altLang="x-none" sz="2400" b="0">
                <a:latin typeface="Times" charset="0"/>
              </a:rPr>
              <a:t> </a:t>
            </a:r>
          </a:p>
        </p:txBody>
      </p:sp>
      <p:sp>
        <p:nvSpPr>
          <p:cNvPr id="39974" name="Line 42"/>
          <p:cNvSpPr>
            <a:spLocks noChangeShapeType="1"/>
          </p:cNvSpPr>
          <p:nvPr/>
        </p:nvSpPr>
        <p:spPr bwMode="auto">
          <a:xfrm flipH="1">
            <a:off x="7924800" y="457200"/>
            <a:ext cx="228600" cy="3810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75" name="Text Box 43"/>
          <p:cNvSpPr txBox="1">
            <a:spLocks noChangeArrowheads="1"/>
          </p:cNvSpPr>
          <p:nvPr/>
        </p:nvSpPr>
        <p:spPr bwMode="auto">
          <a:xfrm>
            <a:off x="1905000" y="266700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solidFill>
                  <a:srgbClr val="800080"/>
                </a:solidFill>
                <a:latin typeface="Times" charset="0"/>
              </a:rPr>
              <a:t>Colwellia psychrerythraea</a:t>
            </a:r>
            <a:r>
              <a:rPr lang="en-GB" altLang="x-none" sz="2400" b="0">
                <a:latin typeface="Times" charset="0"/>
              </a:rPr>
              <a:t> </a:t>
            </a:r>
          </a:p>
        </p:txBody>
      </p:sp>
      <p:sp>
        <p:nvSpPr>
          <p:cNvPr id="39976" name="Line 44"/>
          <p:cNvSpPr>
            <a:spLocks noChangeShapeType="1"/>
          </p:cNvSpPr>
          <p:nvPr/>
        </p:nvSpPr>
        <p:spPr bwMode="auto">
          <a:xfrm flipV="1">
            <a:off x="3733800" y="2895600"/>
            <a:ext cx="381000" cy="0"/>
          </a:xfrm>
          <a:prstGeom prst="line">
            <a:avLst/>
          </a:prstGeom>
          <a:noFill/>
          <a:ln w="952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77" name="Text Box 45"/>
          <p:cNvSpPr txBox="1">
            <a:spLocks noChangeArrowheads="1"/>
          </p:cNvSpPr>
          <p:nvPr/>
        </p:nvSpPr>
        <p:spPr bwMode="auto">
          <a:xfrm>
            <a:off x="2133600" y="3048000"/>
            <a:ext cx="266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solidFill>
                  <a:srgbClr val="800080"/>
                </a:solidFill>
                <a:latin typeface="Times" charset="0"/>
              </a:rPr>
              <a:t>Pseudoalteromonas haloplanktis</a:t>
            </a:r>
            <a:r>
              <a:rPr lang="en-GB" altLang="x-none" sz="2400" b="0">
                <a:latin typeface="Times" charset="0"/>
              </a:rPr>
              <a:t> </a:t>
            </a:r>
          </a:p>
        </p:txBody>
      </p:sp>
      <p:sp>
        <p:nvSpPr>
          <p:cNvPr id="39978" name="Line 46"/>
          <p:cNvSpPr>
            <a:spLocks noChangeShapeType="1"/>
          </p:cNvSpPr>
          <p:nvPr/>
        </p:nvSpPr>
        <p:spPr bwMode="auto">
          <a:xfrm flipV="1">
            <a:off x="4267200" y="2895600"/>
            <a:ext cx="152400" cy="228600"/>
          </a:xfrm>
          <a:prstGeom prst="line">
            <a:avLst/>
          </a:prstGeom>
          <a:noFill/>
          <a:ln w="952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79" name="Text Box 47"/>
          <p:cNvSpPr txBox="1">
            <a:spLocks noChangeArrowheads="1"/>
          </p:cNvSpPr>
          <p:nvPr/>
        </p:nvSpPr>
        <p:spPr bwMode="auto">
          <a:xfrm>
            <a:off x="1905000" y="21336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i="1">
                <a:solidFill>
                  <a:srgbClr val="0000FF"/>
                </a:solidFill>
                <a:latin typeface="Times" charset="0"/>
              </a:rPr>
              <a:t>Encephalitozoon cuniculi</a:t>
            </a:r>
            <a:endParaRPr lang="en-GB" altLang="x-none" sz="2400" b="0" i="1">
              <a:latin typeface="Times" charset="0"/>
            </a:endParaRPr>
          </a:p>
        </p:txBody>
      </p:sp>
      <p:sp>
        <p:nvSpPr>
          <p:cNvPr id="39980" name="Line 48"/>
          <p:cNvSpPr>
            <a:spLocks noChangeShapeType="1"/>
          </p:cNvSpPr>
          <p:nvPr/>
        </p:nvSpPr>
        <p:spPr bwMode="auto">
          <a:xfrm>
            <a:off x="3657600" y="2362200"/>
            <a:ext cx="304800" cy="152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9981" name="Text Box 49"/>
          <p:cNvSpPr txBox="1">
            <a:spLocks noChangeArrowheads="1"/>
          </p:cNvSpPr>
          <p:nvPr/>
        </p:nvSpPr>
        <p:spPr bwMode="auto">
          <a:xfrm>
            <a:off x="6781800" y="43434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b="0" i="1">
                <a:latin typeface="Times" charset="0"/>
              </a:rPr>
              <a:t>A. nidulans</a:t>
            </a:r>
            <a:endParaRPr lang="en-GB" altLang="x-none" sz="2400" b="0" i="1">
              <a:latin typeface="Times" charset="0"/>
            </a:endParaRPr>
          </a:p>
        </p:txBody>
      </p:sp>
      <p:sp>
        <p:nvSpPr>
          <p:cNvPr id="39982" name="Text Box 50"/>
          <p:cNvSpPr txBox="1">
            <a:spLocks noChangeArrowheads="1"/>
          </p:cNvSpPr>
          <p:nvPr/>
        </p:nvSpPr>
        <p:spPr bwMode="auto">
          <a:xfrm>
            <a:off x="6781800" y="49530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b="0" i="1">
                <a:latin typeface="Times" charset="0"/>
              </a:rPr>
              <a:t>A. oryzae</a:t>
            </a:r>
            <a:endParaRPr lang="en-GB" altLang="x-none" sz="2400" b="0" i="1">
              <a:latin typeface="Times" charset="0"/>
            </a:endParaRPr>
          </a:p>
        </p:txBody>
      </p:sp>
      <p:sp>
        <p:nvSpPr>
          <p:cNvPr id="39983" name="Text Box 51"/>
          <p:cNvSpPr txBox="1">
            <a:spLocks noChangeArrowheads="1"/>
          </p:cNvSpPr>
          <p:nvPr/>
        </p:nvSpPr>
        <p:spPr bwMode="auto">
          <a:xfrm>
            <a:off x="6781800" y="53340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b="0" i="1">
                <a:latin typeface="Times" charset="0"/>
              </a:rPr>
              <a:t>C. neoformans</a:t>
            </a:r>
            <a:endParaRPr lang="en-GB" altLang="x-none" sz="2400" b="0" i="1">
              <a:latin typeface="Times" charset="0"/>
            </a:endParaRPr>
          </a:p>
        </p:txBody>
      </p:sp>
      <p:sp>
        <p:nvSpPr>
          <p:cNvPr id="39984" name="Text Box 52"/>
          <p:cNvSpPr txBox="1">
            <a:spLocks noChangeArrowheads="1"/>
          </p:cNvSpPr>
          <p:nvPr/>
        </p:nvSpPr>
        <p:spPr bwMode="auto">
          <a:xfrm>
            <a:off x="4724400" y="51816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b="0" i="1">
                <a:latin typeface="Times" charset="0"/>
              </a:rPr>
              <a:t>Mus musculus</a:t>
            </a:r>
            <a:endParaRPr lang="en-GB" altLang="x-none" sz="2400" b="0" i="1">
              <a:latin typeface="Times" charset="0"/>
            </a:endParaRPr>
          </a:p>
        </p:txBody>
      </p:sp>
      <p:sp>
        <p:nvSpPr>
          <p:cNvPr id="39985" name="Text Box 53"/>
          <p:cNvSpPr txBox="1">
            <a:spLocks noChangeArrowheads="1"/>
          </p:cNvSpPr>
          <p:nvPr/>
        </p:nvSpPr>
        <p:spPr bwMode="auto">
          <a:xfrm>
            <a:off x="5181600" y="5486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b="0">
                <a:latin typeface="Times" charset="0"/>
              </a:rPr>
              <a:t>Rat</a:t>
            </a:r>
            <a:endParaRPr lang="en-GB" altLang="x-none" sz="2400" b="0">
              <a:latin typeface="Times" charset="0"/>
            </a:endParaRPr>
          </a:p>
        </p:txBody>
      </p:sp>
      <p:sp>
        <p:nvSpPr>
          <p:cNvPr id="39986" name="Text Box 54"/>
          <p:cNvSpPr txBox="1">
            <a:spLocks noChangeArrowheads="1"/>
          </p:cNvSpPr>
          <p:nvPr/>
        </p:nvSpPr>
        <p:spPr bwMode="auto">
          <a:xfrm>
            <a:off x="838200" y="4510088"/>
            <a:ext cx="190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b="0" i="1">
                <a:latin typeface="Times" charset="0"/>
              </a:rPr>
              <a:t>Candida Glabrata</a:t>
            </a:r>
            <a:endParaRPr lang="en-GB" altLang="x-none" sz="2400" b="0">
              <a:latin typeface="Times" charset="0"/>
            </a:endParaRPr>
          </a:p>
        </p:txBody>
      </p:sp>
      <p:sp>
        <p:nvSpPr>
          <p:cNvPr id="39987" name="Line 55"/>
          <p:cNvSpPr>
            <a:spLocks noChangeShapeType="1"/>
          </p:cNvSpPr>
          <p:nvPr/>
        </p:nvSpPr>
        <p:spPr bwMode="auto">
          <a:xfrm flipV="1">
            <a:off x="1828800" y="3581400"/>
            <a:ext cx="1524000" cy="914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384065" name="Group 65"/>
          <p:cNvGrpSpPr>
            <a:grpSpLocks/>
          </p:cNvGrpSpPr>
          <p:nvPr/>
        </p:nvGrpSpPr>
        <p:grpSpPr bwMode="auto">
          <a:xfrm>
            <a:off x="2595563" y="533400"/>
            <a:ext cx="6553200" cy="3886200"/>
            <a:chOff x="1635" y="336"/>
            <a:chExt cx="4128" cy="2448"/>
          </a:xfrm>
        </p:grpSpPr>
        <p:sp>
          <p:nvSpPr>
            <p:cNvPr id="39992" name="Text Box 57"/>
            <p:cNvSpPr txBox="1">
              <a:spLocks noChangeArrowheads="1"/>
            </p:cNvSpPr>
            <p:nvPr/>
          </p:nvSpPr>
          <p:spPr bwMode="auto">
            <a:xfrm>
              <a:off x="1968" y="2496"/>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Eukaryotes</a:t>
              </a:r>
              <a:endParaRPr lang="en-GB" altLang="x-none" sz="2400" b="0">
                <a:latin typeface="Times" charset="0"/>
              </a:endParaRPr>
            </a:p>
          </p:txBody>
        </p:sp>
        <p:sp>
          <p:nvSpPr>
            <p:cNvPr id="39993" name="Text Box 58"/>
            <p:cNvSpPr txBox="1">
              <a:spLocks noChangeArrowheads="1"/>
            </p:cNvSpPr>
            <p:nvPr/>
          </p:nvSpPr>
          <p:spPr bwMode="auto">
            <a:xfrm>
              <a:off x="3123" y="336"/>
              <a:ext cx="1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Hyperthermophiles</a:t>
              </a:r>
              <a:endParaRPr lang="en-GB" altLang="x-none" sz="2400" b="0">
                <a:latin typeface="Times" charset="0"/>
              </a:endParaRPr>
            </a:p>
          </p:txBody>
        </p:sp>
        <p:sp>
          <p:nvSpPr>
            <p:cNvPr id="39994" name="Text Box 59"/>
            <p:cNvSpPr txBox="1">
              <a:spLocks noChangeArrowheads="1"/>
            </p:cNvSpPr>
            <p:nvPr/>
          </p:nvSpPr>
          <p:spPr bwMode="auto">
            <a:xfrm>
              <a:off x="1635" y="1344"/>
              <a:ext cx="14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800080"/>
                  </a:solidFill>
                  <a:latin typeface="Times" charset="0"/>
                </a:rPr>
                <a:t>Psychrophiles</a:t>
              </a:r>
              <a:endParaRPr lang="en-GB" altLang="x-none" sz="2400" b="0">
                <a:latin typeface="Times" charset="0"/>
              </a:endParaRPr>
            </a:p>
          </p:txBody>
        </p:sp>
        <p:sp>
          <p:nvSpPr>
            <p:cNvPr id="39995" name="Text Box 60"/>
            <p:cNvSpPr txBox="1">
              <a:spLocks noChangeArrowheads="1"/>
            </p:cNvSpPr>
            <p:nvPr/>
          </p:nvSpPr>
          <p:spPr bwMode="auto">
            <a:xfrm>
              <a:off x="3075" y="1344"/>
              <a:ext cx="26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chemeClr val="hlink"/>
                  </a:solidFill>
                  <a:latin typeface="Times" charset="0"/>
                </a:rPr>
                <a:t>Prokaryotes mesophiles</a:t>
              </a:r>
              <a:endParaRPr lang="en-GB" altLang="x-none" sz="2400" b="0">
                <a:latin typeface="Times" charset="0"/>
              </a:endParaRPr>
            </a:p>
          </p:txBody>
        </p:sp>
        <p:sp>
          <p:nvSpPr>
            <p:cNvPr id="39996" name="Text Box 61"/>
            <p:cNvSpPr txBox="1">
              <a:spLocks noChangeArrowheads="1"/>
            </p:cNvSpPr>
            <p:nvPr/>
          </p:nvSpPr>
          <p:spPr bwMode="auto">
            <a:xfrm>
              <a:off x="3459" y="960"/>
              <a:ext cx="14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8000"/>
                  </a:solidFill>
                  <a:latin typeface="Times" charset="0"/>
                </a:rPr>
                <a:t>Thermophiles</a:t>
              </a:r>
            </a:p>
          </p:txBody>
        </p:sp>
      </p:grpSp>
      <p:sp>
        <p:nvSpPr>
          <p:cNvPr id="384062" name="Line 62"/>
          <p:cNvSpPr>
            <a:spLocks noChangeShapeType="1"/>
          </p:cNvSpPr>
          <p:nvPr/>
        </p:nvSpPr>
        <p:spPr bwMode="auto">
          <a:xfrm>
            <a:off x="914400" y="1600200"/>
            <a:ext cx="7772400" cy="0"/>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84063" name="Line 63"/>
          <p:cNvSpPr>
            <a:spLocks noChangeShapeType="1"/>
          </p:cNvSpPr>
          <p:nvPr/>
        </p:nvSpPr>
        <p:spPr bwMode="auto">
          <a:xfrm>
            <a:off x="914400" y="3352800"/>
            <a:ext cx="7772400" cy="0"/>
          </a:xfrm>
          <a:prstGeom prst="line">
            <a:avLst/>
          </a:prstGeom>
          <a:noFill/>
          <a:ln w="3810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39991" name="Text Box 67"/>
          <p:cNvSpPr txBox="1">
            <a:spLocks noChangeArrowheads="1"/>
          </p:cNvSpPr>
          <p:nvPr/>
        </p:nvSpPr>
        <p:spPr bwMode="auto">
          <a:xfrm>
            <a:off x="0" y="6324600"/>
            <a:ext cx="9144000"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0000"/>
              </a:lnSpc>
              <a:spcBef>
                <a:spcPct val="0"/>
              </a:spcBef>
              <a:buFontTx/>
              <a:buNone/>
            </a:pPr>
            <a:r>
              <a:rPr lang="en-GB" altLang="x-none" sz="1800" b="0">
                <a:solidFill>
                  <a:srgbClr val="021EFD"/>
                </a:solidFill>
              </a:rPr>
              <a:t>Tekaia, F. and Yeramian, E. (2006). Evolution of Proteomes: Fundamental signatures and global trends in amino acid composition. </a:t>
            </a:r>
            <a:r>
              <a:rPr lang="en-GB" altLang="x-none" sz="1800" b="0" i="1">
                <a:solidFill>
                  <a:srgbClr val="021EFD"/>
                </a:solidFill>
              </a:rPr>
              <a:t>BMC Genomics</a:t>
            </a:r>
            <a:r>
              <a:rPr lang="en-GB" altLang="x-none" sz="1800" b="0">
                <a:solidFill>
                  <a:srgbClr val="021EFD"/>
                </a:solidFill>
              </a:rPr>
              <a:t>. 7:307.</a:t>
            </a:r>
            <a:endParaRPr lang="fr-FR" altLang="x-none" sz="2000">
              <a:latin typeface="Times"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4062"/>
                                        </p:tgtEl>
                                        <p:attrNameLst>
                                          <p:attrName>style.visibility</p:attrName>
                                        </p:attrNameLst>
                                      </p:cBhvr>
                                      <p:to>
                                        <p:strVal val="visible"/>
                                      </p:to>
                                    </p:set>
                                    <p:anim calcmode="lin" valueType="num">
                                      <p:cBhvr additive="base">
                                        <p:cTn id="7" dur="500" fill="hold"/>
                                        <p:tgtEl>
                                          <p:spTgt spid="384062"/>
                                        </p:tgtEl>
                                        <p:attrNameLst>
                                          <p:attrName>ppt_x</p:attrName>
                                        </p:attrNameLst>
                                      </p:cBhvr>
                                      <p:tavLst>
                                        <p:tav tm="0">
                                          <p:val>
                                            <p:strVal val="0-#ppt_w/2"/>
                                          </p:val>
                                        </p:tav>
                                        <p:tav tm="100000">
                                          <p:val>
                                            <p:strVal val="#ppt_x"/>
                                          </p:val>
                                        </p:tav>
                                      </p:tavLst>
                                    </p:anim>
                                    <p:anim calcmode="lin" valueType="num">
                                      <p:cBhvr additive="base">
                                        <p:cTn id="8" dur="500" fill="hold"/>
                                        <p:tgtEl>
                                          <p:spTgt spid="3840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4063"/>
                                        </p:tgtEl>
                                        <p:attrNameLst>
                                          <p:attrName>style.visibility</p:attrName>
                                        </p:attrNameLst>
                                      </p:cBhvr>
                                      <p:to>
                                        <p:strVal val="visible"/>
                                      </p:to>
                                    </p:set>
                                    <p:anim calcmode="lin" valueType="num">
                                      <p:cBhvr additive="base">
                                        <p:cTn id="13" dur="500" fill="hold"/>
                                        <p:tgtEl>
                                          <p:spTgt spid="384063"/>
                                        </p:tgtEl>
                                        <p:attrNameLst>
                                          <p:attrName>ppt_x</p:attrName>
                                        </p:attrNameLst>
                                      </p:cBhvr>
                                      <p:tavLst>
                                        <p:tav tm="0">
                                          <p:val>
                                            <p:strVal val="0-#ppt_w/2"/>
                                          </p:val>
                                        </p:tav>
                                        <p:tav tm="100000">
                                          <p:val>
                                            <p:strVal val="#ppt_x"/>
                                          </p:val>
                                        </p:tav>
                                      </p:tavLst>
                                    </p:anim>
                                    <p:anim calcmode="lin" valueType="num">
                                      <p:cBhvr additive="base">
                                        <p:cTn id="14" dur="500" fill="hold"/>
                                        <p:tgtEl>
                                          <p:spTgt spid="38406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84065"/>
                                        </p:tgtEl>
                                        <p:attrNameLst>
                                          <p:attrName>style.visibility</p:attrName>
                                        </p:attrNameLst>
                                      </p:cBhvr>
                                      <p:to>
                                        <p:strVal val="visible"/>
                                      </p:to>
                                    </p:set>
                                    <p:anim calcmode="lin" valueType="num">
                                      <p:cBhvr additive="base">
                                        <p:cTn id="19" dur="500" fill="hold"/>
                                        <p:tgtEl>
                                          <p:spTgt spid="384065"/>
                                        </p:tgtEl>
                                        <p:attrNameLst>
                                          <p:attrName>ppt_x</p:attrName>
                                        </p:attrNameLst>
                                      </p:cBhvr>
                                      <p:tavLst>
                                        <p:tav tm="0">
                                          <p:val>
                                            <p:strVal val="0-#ppt_w/2"/>
                                          </p:val>
                                        </p:tav>
                                        <p:tav tm="100000">
                                          <p:val>
                                            <p:strVal val="#ppt_x"/>
                                          </p:val>
                                        </p:tav>
                                      </p:tavLst>
                                    </p:anim>
                                    <p:anim calcmode="lin" valueType="num">
                                      <p:cBhvr additive="base">
                                        <p:cTn id="20" dur="500" fill="hold"/>
                                        <p:tgtEl>
                                          <p:spTgt spid="38406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84064"/>
                                        </p:tgtEl>
                                        <p:attrNameLst>
                                          <p:attrName>style.visibility</p:attrName>
                                        </p:attrNameLst>
                                      </p:cBhvr>
                                      <p:to>
                                        <p:strVal val="visible"/>
                                      </p:to>
                                    </p:set>
                                    <p:anim calcmode="lin" valueType="num">
                                      <p:cBhvr additive="base">
                                        <p:cTn id="25" dur="500" fill="hold"/>
                                        <p:tgtEl>
                                          <p:spTgt spid="384064"/>
                                        </p:tgtEl>
                                        <p:attrNameLst>
                                          <p:attrName>ppt_x</p:attrName>
                                        </p:attrNameLst>
                                      </p:cBhvr>
                                      <p:tavLst>
                                        <p:tav tm="0">
                                          <p:val>
                                            <p:strVal val="0-#ppt_w/2"/>
                                          </p:val>
                                        </p:tav>
                                        <p:tav tm="100000">
                                          <p:val>
                                            <p:strVal val="#ppt_x"/>
                                          </p:val>
                                        </p:tav>
                                      </p:tavLst>
                                    </p:anim>
                                    <p:anim calcmode="lin" valueType="num">
                                      <p:cBhvr additive="base">
                                        <p:cTn id="26" dur="500" fill="hold"/>
                                        <p:tgtEl>
                                          <p:spTgt spid="38406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84066"/>
                                        </p:tgtEl>
                                        <p:attrNameLst>
                                          <p:attrName>style.visibility</p:attrName>
                                        </p:attrNameLst>
                                      </p:cBhvr>
                                      <p:to>
                                        <p:strVal val="visible"/>
                                      </p:to>
                                    </p:set>
                                    <p:anim calcmode="lin" valueType="num">
                                      <p:cBhvr additive="base">
                                        <p:cTn id="31" dur="500" fill="hold"/>
                                        <p:tgtEl>
                                          <p:spTgt spid="384066"/>
                                        </p:tgtEl>
                                        <p:attrNameLst>
                                          <p:attrName>ppt_x</p:attrName>
                                        </p:attrNameLst>
                                      </p:cBhvr>
                                      <p:tavLst>
                                        <p:tav tm="0">
                                          <p:val>
                                            <p:strVal val="0-#ppt_w/2"/>
                                          </p:val>
                                        </p:tav>
                                        <p:tav tm="100000">
                                          <p:val>
                                            <p:strVal val="#ppt_x"/>
                                          </p:val>
                                        </p:tav>
                                      </p:tavLst>
                                    </p:anim>
                                    <p:anim calcmode="lin" valueType="num">
                                      <p:cBhvr additive="base">
                                        <p:cTn id="32" dur="500" fill="hold"/>
                                        <p:tgtEl>
                                          <p:spTgt spid="3840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62" grpId="0" animBg="1"/>
      <p:bldP spid="384063"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0"/>
            <a:ext cx="9144000" cy="641350"/>
          </a:xfrm>
          <a:prstGeom prst="rect">
            <a:avLst/>
          </a:prstGeom>
          <a:solidFill>
            <a:srgbClr val="FFFF00"/>
          </a:solidFill>
          <a:ln>
            <a:noFill/>
          </a:ln>
          <a:effectLst/>
          <a:extLst/>
        </p:spPr>
        <p:txBody>
          <a:bodyPr wrap="square">
            <a:spAutoFit/>
          </a:bodyPr>
          <a:lstStyle/>
          <a:p>
            <a:pPr>
              <a:spcBef>
                <a:spcPct val="50000"/>
              </a:spcBef>
            </a:pPr>
            <a:r>
              <a:rPr lang="en-GB" altLang="x-none" sz="3600" b="1" dirty="0">
                <a:solidFill>
                  <a:srgbClr val="0000FF"/>
                </a:solidFill>
              </a:rPr>
              <a:t>References:</a:t>
            </a:r>
            <a:endParaRPr lang="en-GB" altLang="x-none" dirty="0"/>
          </a:p>
        </p:txBody>
      </p:sp>
      <p:sp>
        <p:nvSpPr>
          <p:cNvPr id="3" name="Text Box 3"/>
          <p:cNvSpPr txBox="1">
            <a:spLocks noChangeArrowheads="1"/>
          </p:cNvSpPr>
          <p:nvPr/>
        </p:nvSpPr>
        <p:spPr bwMode="auto">
          <a:xfrm>
            <a:off x="0" y="762000"/>
            <a:ext cx="8991600" cy="544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lnSpc>
                <a:spcPct val="90000"/>
              </a:lnSpc>
              <a:spcBef>
                <a:spcPct val="50000"/>
              </a:spcBef>
            </a:pPr>
            <a:r>
              <a:rPr lang="en-GB" altLang="x-none" sz="2800" b="1" dirty="0">
                <a:solidFill>
                  <a:srgbClr val="FF0000"/>
                </a:solidFill>
              </a:rPr>
              <a:t>•</a:t>
            </a:r>
            <a:r>
              <a:rPr lang="en-GB" altLang="x-none" b="1" dirty="0"/>
              <a:t> </a:t>
            </a:r>
            <a:r>
              <a:rPr lang="en-GB" altLang="x-none" b="1" dirty="0" err="1">
                <a:solidFill>
                  <a:srgbClr val="0000FF"/>
                </a:solidFill>
              </a:rPr>
              <a:t>Tekaia</a:t>
            </a:r>
            <a:r>
              <a:rPr lang="en-GB" altLang="x-none" b="1" dirty="0">
                <a:solidFill>
                  <a:srgbClr val="0000FF"/>
                </a:solidFill>
              </a:rPr>
              <a:t>, F. and </a:t>
            </a:r>
            <a:r>
              <a:rPr lang="en-GB" altLang="x-none" b="1" dirty="0" err="1">
                <a:solidFill>
                  <a:srgbClr val="0000FF"/>
                </a:solidFill>
              </a:rPr>
              <a:t>Dujon</a:t>
            </a:r>
            <a:r>
              <a:rPr lang="en-GB" altLang="x-none" b="1" dirty="0">
                <a:solidFill>
                  <a:srgbClr val="0000FF"/>
                </a:solidFill>
              </a:rPr>
              <a:t>, B. (1999).</a:t>
            </a:r>
            <a:r>
              <a:rPr lang="en-GB" altLang="x-none" b="1" dirty="0"/>
              <a:t> </a:t>
            </a:r>
          </a:p>
          <a:p>
            <a:pPr algn="just">
              <a:lnSpc>
                <a:spcPct val="90000"/>
              </a:lnSpc>
              <a:spcBef>
                <a:spcPct val="50000"/>
              </a:spcBef>
            </a:pPr>
            <a:r>
              <a:rPr lang="en-GB" altLang="x-none" sz="2000" b="1" dirty="0"/>
              <a:t>Pervasiveness of gene conservation and persistence of duplicates in cellular genomes.  </a:t>
            </a:r>
            <a:r>
              <a:rPr lang="en-GB" altLang="x-none" sz="2000" b="1" i="1" dirty="0"/>
              <a:t>Journal of Molecular Evolution</a:t>
            </a:r>
            <a:r>
              <a:rPr lang="en-GB" altLang="x-none" sz="2000" b="1" dirty="0"/>
              <a:t>, 49:591-600.</a:t>
            </a:r>
          </a:p>
          <a:p>
            <a:pPr algn="just">
              <a:lnSpc>
                <a:spcPct val="80000"/>
              </a:lnSpc>
              <a:spcBef>
                <a:spcPct val="50000"/>
              </a:spcBef>
            </a:pPr>
            <a:r>
              <a:rPr lang="en-GB" altLang="x-none" sz="2800" b="1" dirty="0">
                <a:solidFill>
                  <a:srgbClr val="FF0000"/>
                </a:solidFill>
              </a:rPr>
              <a:t>•</a:t>
            </a:r>
            <a:r>
              <a:rPr lang="en-GB" altLang="x-none" b="1" dirty="0"/>
              <a:t> </a:t>
            </a:r>
            <a:r>
              <a:rPr lang="en-GB" altLang="x-none" b="1" dirty="0" err="1">
                <a:solidFill>
                  <a:srgbClr val="0000FF"/>
                </a:solidFill>
              </a:rPr>
              <a:t>Tekaia</a:t>
            </a:r>
            <a:r>
              <a:rPr lang="en-GB" altLang="x-none" b="1" dirty="0">
                <a:solidFill>
                  <a:srgbClr val="0000FF"/>
                </a:solidFill>
              </a:rPr>
              <a:t>, F., </a:t>
            </a:r>
            <a:r>
              <a:rPr lang="en-GB" altLang="x-none" b="1" dirty="0" err="1">
                <a:solidFill>
                  <a:srgbClr val="0000FF"/>
                </a:solidFill>
              </a:rPr>
              <a:t>Lazcano</a:t>
            </a:r>
            <a:r>
              <a:rPr lang="en-GB" altLang="x-none" b="1" dirty="0">
                <a:solidFill>
                  <a:srgbClr val="0000FF"/>
                </a:solidFill>
              </a:rPr>
              <a:t>, A. and B. </a:t>
            </a:r>
            <a:r>
              <a:rPr lang="en-GB" altLang="x-none" b="1" dirty="0" err="1">
                <a:solidFill>
                  <a:srgbClr val="0000FF"/>
                </a:solidFill>
              </a:rPr>
              <a:t>Dujon</a:t>
            </a:r>
            <a:r>
              <a:rPr lang="en-GB" altLang="x-none" b="1" dirty="0">
                <a:solidFill>
                  <a:srgbClr val="0000FF"/>
                </a:solidFill>
              </a:rPr>
              <a:t> (1999).</a:t>
            </a:r>
            <a:r>
              <a:rPr lang="en-GB" altLang="x-none" b="1" dirty="0"/>
              <a:t> </a:t>
            </a:r>
            <a:r>
              <a:rPr lang="en-GB" altLang="x-none" sz="2000" b="1" dirty="0"/>
              <a:t>Genome tree as revealed from whole proteome comparisons. </a:t>
            </a:r>
            <a:r>
              <a:rPr lang="en-GB" altLang="x-none" sz="2000" b="1" i="1" dirty="0"/>
              <a:t>Genome Res</a:t>
            </a:r>
            <a:r>
              <a:rPr lang="en-GB" altLang="x-none" sz="2000" b="1" dirty="0"/>
              <a:t>. 12:17-25.</a:t>
            </a:r>
          </a:p>
          <a:p>
            <a:pPr algn="just">
              <a:lnSpc>
                <a:spcPct val="80000"/>
              </a:lnSpc>
            </a:pPr>
            <a:endParaRPr lang="es-ES" altLang="x-none" sz="1400" b="1" dirty="0"/>
          </a:p>
          <a:p>
            <a:pPr algn="just">
              <a:lnSpc>
                <a:spcPct val="80000"/>
              </a:lnSpc>
            </a:pPr>
            <a:r>
              <a:rPr lang="es-ES" altLang="x-none" sz="2800" b="1" dirty="0">
                <a:solidFill>
                  <a:srgbClr val="FF0000"/>
                </a:solidFill>
              </a:rPr>
              <a:t>•</a:t>
            </a:r>
            <a:r>
              <a:rPr lang="es-ES" altLang="x-none" b="1" dirty="0">
                <a:solidFill>
                  <a:srgbClr val="0000FF"/>
                </a:solidFill>
              </a:rPr>
              <a:t> </a:t>
            </a:r>
            <a:r>
              <a:rPr lang="es-ES" altLang="x-none" b="1" dirty="0" err="1">
                <a:solidFill>
                  <a:srgbClr val="0000FF"/>
                </a:solidFill>
              </a:rPr>
              <a:t>Tekaia</a:t>
            </a:r>
            <a:r>
              <a:rPr lang="es-ES" altLang="x-none" b="1" dirty="0">
                <a:solidFill>
                  <a:srgbClr val="0000FF"/>
                </a:solidFill>
              </a:rPr>
              <a:t>, F., </a:t>
            </a:r>
            <a:r>
              <a:rPr lang="es-ES" altLang="x-none" b="1" dirty="0" err="1">
                <a:solidFill>
                  <a:srgbClr val="0000FF"/>
                </a:solidFill>
              </a:rPr>
              <a:t>Yeramian</a:t>
            </a:r>
            <a:r>
              <a:rPr lang="es-ES" altLang="x-none" b="1" dirty="0">
                <a:solidFill>
                  <a:srgbClr val="0000FF"/>
                </a:solidFill>
              </a:rPr>
              <a:t>, E. and </a:t>
            </a:r>
            <a:r>
              <a:rPr lang="es-ES" altLang="x-none" b="1" dirty="0" err="1">
                <a:solidFill>
                  <a:srgbClr val="0000FF"/>
                </a:solidFill>
              </a:rPr>
              <a:t>Dujon</a:t>
            </a:r>
            <a:r>
              <a:rPr lang="es-ES" altLang="x-none" b="1" dirty="0">
                <a:solidFill>
                  <a:srgbClr val="0000FF"/>
                </a:solidFill>
              </a:rPr>
              <a:t>, B. (2002).</a:t>
            </a:r>
            <a:endParaRPr lang="en-GB" altLang="x-none" b="1" dirty="0"/>
          </a:p>
          <a:p>
            <a:pPr algn="just">
              <a:lnSpc>
                <a:spcPct val="80000"/>
              </a:lnSpc>
            </a:pPr>
            <a:r>
              <a:rPr lang="en-GB" altLang="x-none" sz="2000" b="1" dirty="0"/>
              <a:t>Amino acid composition of genomes, lifestyles of organisms, and evolutionary trends: a global picture with correspondence analysis.</a:t>
            </a:r>
            <a:r>
              <a:rPr lang="es-ES" altLang="x-none" sz="2000" b="1" dirty="0"/>
              <a:t> </a:t>
            </a:r>
            <a:r>
              <a:rPr lang="es-ES" altLang="x-none" sz="2000" b="1" i="1" dirty="0"/>
              <a:t>Gene</a:t>
            </a:r>
            <a:r>
              <a:rPr lang="es-ES" altLang="x-none" sz="2000" b="1" dirty="0"/>
              <a:t> 297: 51-60.</a:t>
            </a:r>
          </a:p>
          <a:p>
            <a:pPr algn="just">
              <a:lnSpc>
                <a:spcPct val="80000"/>
              </a:lnSpc>
            </a:pPr>
            <a:endParaRPr lang="es-ES" altLang="x-none" b="1" dirty="0"/>
          </a:p>
          <a:p>
            <a:pPr algn="just">
              <a:lnSpc>
                <a:spcPct val="80000"/>
              </a:lnSpc>
            </a:pPr>
            <a:r>
              <a:rPr lang="en-GB" altLang="x-none" sz="2800" b="1" dirty="0">
                <a:solidFill>
                  <a:srgbClr val="FF0000"/>
                </a:solidFill>
              </a:rPr>
              <a:t>•</a:t>
            </a:r>
            <a:r>
              <a:rPr lang="en-GB" altLang="x-none" b="1" dirty="0">
                <a:solidFill>
                  <a:srgbClr val="0000FF"/>
                </a:solidFill>
              </a:rPr>
              <a:t> </a:t>
            </a:r>
            <a:r>
              <a:rPr lang="en-GB" altLang="x-none" b="1" dirty="0" err="1">
                <a:solidFill>
                  <a:srgbClr val="0000FF"/>
                </a:solidFill>
              </a:rPr>
              <a:t>Tekaia</a:t>
            </a:r>
            <a:r>
              <a:rPr lang="en-GB" altLang="x-none" b="1" dirty="0">
                <a:solidFill>
                  <a:srgbClr val="0000FF"/>
                </a:solidFill>
              </a:rPr>
              <a:t>, F. and </a:t>
            </a:r>
            <a:r>
              <a:rPr lang="en-GB" altLang="x-none" b="1" dirty="0" err="1">
                <a:solidFill>
                  <a:srgbClr val="0000FF"/>
                </a:solidFill>
              </a:rPr>
              <a:t>Yeramian</a:t>
            </a:r>
            <a:r>
              <a:rPr lang="en-GB" altLang="x-none" b="1" dirty="0">
                <a:solidFill>
                  <a:srgbClr val="0000FF"/>
                </a:solidFill>
              </a:rPr>
              <a:t>,  E. (2005).</a:t>
            </a:r>
          </a:p>
          <a:p>
            <a:pPr algn="just">
              <a:lnSpc>
                <a:spcPct val="80000"/>
              </a:lnSpc>
            </a:pPr>
            <a:r>
              <a:rPr lang="en-GB" altLang="x-none" sz="2000" b="1" dirty="0"/>
              <a:t>Genome Trees from Conservation Profiles. </a:t>
            </a:r>
            <a:r>
              <a:rPr lang="en-GB" altLang="x-none" sz="2000" b="1" i="1" dirty="0" err="1"/>
              <a:t>PLoS</a:t>
            </a:r>
            <a:r>
              <a:rPr lang="en-GB" altLang="x-none" sz="2000" b="1" i="1" dirty="0"/>
              <a:t> </a:t>
            </a:r>
            <a:r>
              <a:rPr lang="en-GB" altLang="x-none" sz="2000" b="1" i="1" dirty="0" err="1"/>
              <a:t>Comput</a:t>
            </a:r>
            <a:r>
              <a:rPr lang="en-GB" altLang="x-none" sz="2000" b="1" i="1" dirty="0"/>
              <a:t> Biol</a:t>
            </a:r>
            <a:r>
              <a:rPr lang="en-GB" altLang="x-none" sz="2000" b="1" dirty="0"/>
              <a:t>.1(7):e75.</a:t>
            </a:r>
          </a:p>
          <a:p>
            <a:pPr algn="just">
              <a:lnSpc>
                <a:spcPct val="80000"/>
              </a:lnSpc>
            </a:pPr>
            <a:endParaRPr lang="en-GB" altLang="x-none" b="1" dirty="0"/>
          </a:p>
          <a:p>
            <a:pPr algn="just">
              <a:lnSpc>
                <a:spcPct val="80000"/>
              </a:lnSpc>
            </a:pPr>
            <a:r>
              <a:rPr lang="en-GB" altLang="x-none" sz="2800" b="1" dirty="0">
                <a:solidFill>
                  <a:srgbClr val="FF0000"/>
                </a:solidFill>
              </a:rPr>
              <a:t>•</a:t>
            </a:r>
            <a:r>
              <a:rPr lang="en-GB" altLang="x-none" b="1" dirty="0">
                <a:solidFill>
                  <a:srgbClr val="0000FF"/>
                </a:solidFill>
              </a:rPr>
              <a:t> </a:t>
            </a:r>
            <a:r>
              <a:rPr lang="en-GB" altLang="x-none" b="1" dirty="0" err="1">
                <a:solidFill>
                  <a:srgbClr val="0000FF"/>
                </a:solidFill>
              </a:rPr>
              <a:t>Tekaia</a:t>
            </a:r>
            <a:r>
              <a:rPr lang="en-GB" altLang="x-none" b="1" dirty="0">
                <a:solidFill>
                  <a:srgbClr val="0000FF"/>
                </a:solidFill>
              </a:rPr>
              <a:t>, F. and </a:t>
            </a:r>
            <a:r>
              <a:rPr lang="en-GB" altLang="x-none" b="1" dirty="0" err="1">
                <a:solidFill>
                  <a:srgbClr val="0000FF"/>
                </a:solidFill>
              </a:rPr>
              <a:t>Yeramian</a:t>
            </a:r>
            <a:r>
              <a:rPr lang="en-GB" altLang="x-none" b="1" dirty="0">
                <a:solidFill>
                  <a:srgbClr val="0000FF"/>
                </a:solidFill>
              </a:rPr>
              <a:t>, E. (2006).</a:t>
            </a:r>
            <a:endParaRPr lang="en-GB" altLang="x-none" b="1" dirty="0"/>
          </a:p>
          <a:p>
            <a:pPr algn="just">
              <a:lnSpc>
                <a:spcPct val="80000"/>
              </a:lnSpc>
            </a:pPr>
            <a:r>
              <a:rPr lang="en-GB" altLang="x-none" sz="2000" b="1" dirty="0"/>
              <a:t>Evolution of Proteomes: Fundamental signatures and global trends in amino acid </a:t>
            </a:r>
            <a:r>
              <a:rPr lang="en-GB" altLang="x-none" sz="2000" dirty="0"/>
              <a:t>composition.</a:t>
            </a:r>
            <a:r>
              <a:rPr lang="it-IT" sz="2000" dirty="0"/>
              <a:t> BMC </a:t>
            </a:r>
            <a:r>
              <a:rPr lang="it-IT" sz="2000" dirty="0" err="1"/>
              <a:t>Genomics</a:t>
            </a:r>
            <a:r>
              <a:rPr lang="it-IT" sz="2000" dirty="0"/>
              <a:t>. 2006 </a:t>
            </a:r>
            <a:r>
              <a:rPr lang="it-IT" sz="2000" dirty="0" err="1"/>
              <a:t>Dec</a:t>
            </a:r>
            <a:r>
              <a:rPr lang="it-IT" sz="2000" dirty="0"/>
              <a:t> 5;7:307.</a:t>
            </a:r>
            <a:endParaRPr lang="en-GB" altLang="x-none" sz="2000" dirty="0"/>
          </a:p>
          <a:p>
            <a:pPr algn="just">
              <a:lnSpc>
                <a:spcPct val="80000"/>
              </a:lnSpc>
            </a:pPr>
            <a:endParaRPr lang="en-GB" altLang="x-none" sz="1400" b="1" dirty="0"/>
          </a:p>
        </p:txBody>
      </p:sp>
    </p:spTree>
    <p:extLst>
      <p:ext uri="{BB962C8B-B14F-4D97-AF65-F5344CB8AC3E}">
        <p14:creationId xmlns:p14="http://schemas.microsoft.com/office/powerpoint/2010/main" val="10904540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60648"/>
            <a:ext cx="91440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Char char="-"/>
            </a:pPr>
            <a:r>
              <a:rPr lang="en-GB" altLang="x-none" sz="2000" b="1" dirty="0">
                <a:solidFill>
                  <a:srgbClr val="0000FF"/>
                </a:solidFill>
              </a:rPr>
              <a:t>F. </a:t>
            </a:r>
            <a:r>
              <a:rPr lang="en-GB" altLang="x-none" sz="2000" b="1" dirty="0" err="1">
                <a:solidFill>
                  <a:srgbClr val="0000FF"/>
                </a:solidFill>
              </a:rPr>
              <a:t>Tekaia</a:t>
            </a:r>
            <a:r>
              <a:rPr lang="en-GB" altLang="x-none" sz="2000" b="1" dirty="0">
                <a:solidFill>
                  <a:srgbClr val="0000FF"/>
                </a:solidFill>
              </a:rPr>
              <a:t>, G. </a:t>
            </a:r>
            <a:r>
              <a:rPr lang="en-GB" altLang="x-none" sz="2000" b="1" dirty="0" err="1">
                <a:solidFill>
                  <a:srgbClr val="0000FF"/>
                </a:solidFill>
              </a:rPr>
              <a:t>Blandin</a:t>
            </a:r>
            <a:r>
              <a:rPr lang="en-GB" altLang="x-none" sz="2000" b="1" dirty="0">
                <a:solidFill>
                  <a:srgbClr val="0000FF"/>
                </a:solidFill>
              </a:rPr>
              <a:t>, A. </a:t>
            </a:r>
            <a:r>
              <a:rPr lang="en-GB" altLang="x-none" sz="2000" b="1" dirty="0" err="1">
                <a:solidFill>
                  <a:srgbClr val="0000FF"/>
                </a:solidFill>
              </a:rPr>
              <a:t>Malpertuy</a:t>
            </a:r>
            <a:r>
              <a:rPr lang="en-GB" altLang="x-none" sz="2000" b="1" dirty="0">
                <a:solidFill>
                  <a:srgbClr val="0000FF"/>
                </a:solidFill>
              </a:rPr>
              <a:t>, et al. (2000):</a:t>
            </a:r>
            <a:endParaRPr lang="en-GB" altLang="x-none" sz="2000" b="1" dirty="0"/>
          </a:p>
          <a:p>
            <a:pPr>
              <a:buFontTx/>
              <a:buChar char="-"/>
            </a:pPr>
            <a:r>
              <a:rPr lang="en-GB" altLang="x-none" sz="2000" b="1" dirty="0"/>
              <a:t>Methods and strategies used for sequence analysis and annotation.</a:t>
            </a:r>
          </a:p>
          <a:p>
            <a:pPr>
              <a:buFontTx/>
              <a:buChar char="-"/>
            </a:pPr>
            <a:r>
              <a:rPr lang="en-GB" altLang="x-none" sz="2000" b="1" i="1" dirty="0"/>
              <a:t>FEBS </a:t>
            </a:r>
            <a:r>
              <a:rPr lang="en-GB" altLang="x-none" sz="2000" b="1" dirty="0"/>
              <a:t>487,1:17-30.</a:t>
            </a:r>
          </a:p>
          <a:p>
            <a:pPr>
              <a:buFontTx/>
              <a:buChar char="-"/>
            </a:pPr>
            <a:endParaRPr lang="en-GB" altLang="x-none" sz="2000" b="1" dirty="0"/>
          </a:p>
          <a:p>
            <a:r>
              <a:rPr lang="en-GB" altLang="x-none" sz="2000" b="1" dirty="0">
                <a:solidFill>
                  <a:srgbClr val="FF0000"/>
                </a:solidFill>
              </a:rPr>
              <a:t>-</a:t>
            </a:r>
            <a:r>
              <a:rPr lang="en-GB" altLang="x-none" sz="2000" b="1" dirty="0"/>
              <a:t> </a:t>
            </a:r>
            <a:r>
              <a:rPr lang="en-GB" altLang="x-none" sz="2000" b="1" dirty="0">
                <a:solidFill>
                  <a:srgbClr val="0000FF"/>
                </a:solidFill>
              </a:rPr>
              <a:t>A. </a:t>
            </a:r>
            <a:r>
              <a:rPr lang="en-GB" altLang="x-none" sz="2000" b="1" dirty="0" err="1">
                <a:solidFill>
                  <a:srgbClr val="0000FF"/>
                </a:solidFill>
              </a:rPr>
              <a:t>Malpertuy</a:t>
            </a:r>
            <a:r>
              <a:rPr lang="en-GB" altLang="x-none" sz="2000" b="1" dirty="0">
                <a:solidFill>
                  <a:srgbClr val="0000FF"/>
                </a:solidFill>
              </a:rPr>
              <a:t>, F. </a:t>
            </a:r>
            <a:r>
              <a:rPr lang="en-GB" altLang="x-none" sz="2000" b="1" dirty="0" err="1">
                <a:solidFill>
                  <a:srgbClr val="0000FF"/>
                </a:solidFill>
              </a:rPr>
              <a:t>Tekaia</a:t>
            </a:r>
            <a:r>
              <a:rPr lang="en-GB" altLang="x-none" sz="2000" b="1" dirty="0">
                <a:solidFill>
                  <a:srgbClr val="0000FF"/>
                </a:solidFill>
              </a:rPr>
              <a:t>, S. </a:t>
            </a:r>
            <a:r>
              <a:rPr lang="en-GB" altLang="x-none" sz="2000" b="1" dirty="0" err="1">
                <a:solidFill>
                  <a:srgbClr val="0000FF"/>
                </a:solidFill>
              </a:rPr>
              <a:t>Casaregola</a:t>
            </a:r>
            <a:r>
              <a:rPr lang="en-GB" altLang="x-none" sz="2000" b="1" dirty="0">
                <a:solidFill>
                  <a:srgbClr val="0000FF"/>
                </a:solidFill>
              </a:rPr>
              <a:t>, et al. (2000):</a:t>
            </a:r>
            <a:endParaRPr lang="en-GB" altLang="x-none" sz="2000" b="1" dirty="0"/>
          </a:p>
          <a:p>
            <a:r>
              <a:rPr lang="en-GB" altLang="x-none" sz="2000" b="1" dirty="0"/>
              <a:t>  «Yeast specific» genes. </a:t>
            </a:r>
            <a:r>
              <a:rPr lang="en-GB" altLang="x-none" sz="2000" b="1" i="1" dirty="0"/>
              <a:t>FEBS </a:t>
            </a:r>
            <a:r>
              <a:rPr lang="en-GB" altLang="x-none" sz="2000" b="1" dirty="0"/>
              <a:t>487,1:113-121</a:t>
            </a:r>
            <a:r>
              <a:rPr lang="en-GB" altLang="x-none" sz="2000" b="1" i="1" dirty="0"/>
              <a:t>.</a:t>
            </a:r>
          </a:p>
          <a:p>
            <a:endParaRPr lang="en-GB" altLang="x-none" sz="2000" b="1" dirty="0"/>
          </a:p>
          <a:p>
            <a:pPr>
              <a:buFontTx/>
              <a:buChar char="-"/>
            </a:pPr>
            <a:r>
              <a:rPr lang="en-GB" altLang="x-none" sz="2000" b="1" dirty="0">
                <a:solidFill>
                  <a:srgbClr val="0000FF"/>
                </a:solidFill>
              </a:rPr>
              <a:t>G. </a:t>
            </a:r>
            <a:r>
              <a:rPr lang="en-GB" altLang="x-none" sz="2000" b="1" dirty="0" err="1">
                <a:solidFill>
                  <a:srgbClr val="0000FF"/>
                </a:solidFill>
              </a:rPr>
              <a:t>Blandin</a:t>
            </a:r>
            <a:r>
              <a:rPr lang="en-GB" altLang="x-none" sz="2000" b="1" dirty="0">
                <a:solidFill>
                  <a:srgbClr val="0000FF"/>
                </a:solidFill>
              </a:rPr>
              <a:t>, P. </a:t>
            </a:r>
            <a:r>
              <a:rPr lang="en-GB" altLang="x-none" sz="2000" b="1" dirty="0" err="1">
                <a:solidFill>
                  <a:srgbClr val="0000FF"/>
                </a:solidFill>
              </a:rPr>
              <a:t>Durrens</a:t>
            </a:r>
            <a:r>
              <a:rPr lang="en-GB" altLang="x-none" sz="2000" b="1" dirty="0">
                <a:solidFill>
                  <a:srgbClr val="0000FF"/>
                </a:solidFill>
              </a:rPr>
              <a:t>, F. </a:t>
            </a:r>
            <a:r>
              <a:rPr lang="en-GB" altLang="x-none" sz="2000" b="1" dirty="0" err="1">
                <a:solidFill>
                  <a:srgbClr val="0000FF"/>
                </a:solidFill>
              </a:rPr>
              <a:t>Tekaia</a:t>
            </a:r>
            <a:r>
              <a:rPr lang="en-GB" altLang="x-none" sz="2000" b="1" dirty="0">
                <a:solidFill>
                  <a:srgbClr val="0000FF"/>
                </a:solidFill>
              </a:rPr>
              <a:t>, et al. (2000).</a:t>
            </a:r>
            <a:endParaRPr lang="en-GB" altLang="x-none" sz="2000" b="1" dirty="0"/>
          </a:p>
          <a:p>
            <a:pPr>
              <a:buFontTx/>
              <a:buChar char="-"/>
            </a:pPr>
            <a:r>
              <a:rPr lang="en-GB" altLang="x-none" sz="2000" b="1" dirty="0"/>
              <a:t>The genome of </a:t>
            </a:r>
            <a:r>
              <a:rPr lang="en-GB" altLang="x-none" sz="2000" b="1" i="1" dirty="0"/>
              <a:t>Saccharomyces cerevisiae</a:t>
            </a:r>
            <a:r>
              <a:rPr lang="en-GB" altLang="x-none" sz="2000" b="1" dirty="0"/>
              <a:t> revisited. </a:t>
            </a:r>
            <a:r>
              <a:rPr lang="en-GB" altLang="x-none" sz="2000" b="1" i="1" dirty="0"/>
              <a:t>FEBS </a:t>
            </a:r>
            <a:r>
              <a:rPr lang="en-GB" altLang="x-none" sz="2000" b="1" dirty="0"/>
              <a:t>487,1:31-36.</a:t>
            </a:r>
          </a:p>
        </p:txBody>
      </p:sp>
      <p:sp>
        <p:nvSpPr>
          <p:cNvPr id="3" name="Text Box 3"/>
          <p:cNvSpPr txBox="1">
            <a:spLocks noChangeArrowheads="1"/>
          </p:cNvSpPr>
          <p:nvPr/>
        </p:nvSpPr>
        <p:spPr bwMode="auto">
          <a:xfrm>
            <a:off x="76200" y="3284984"/>
            <a:ext cx="8839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Tx/>
              <a:buChar char="-"/>
            </a:pPr>
            <a:r>
              <a:rPr lang="en-GB" altLang="x-none" sz="2000" b="1" dirty="0" err="1">
                <a:solidFill>
                  <a:srgbClr val="0000FF"/>
                </a:solidFill>
              </a:rPr>
              <a:t>Tekaia</a:t>
            </a:r>
            <a:r>
              <a:rPr lang="en-GB" altLang="x-none" sz="2000" b="1" dirty="0">
                <a:solidFill>
                  <a:srgbClr val="0000FF"/>
                </a:solidFill>
              </a:rPr>
              <a:t> F, </a:t>
            </a:r>
            <a:r>
              <a:rPr lang="en-GB" altLang="x-none" sz="2000" b="1" dirty="0" err="1">
                <a:solidFill>
                  <a:srgbClr val="0000FF"/>
                </a:solidFill>
              </a:rPr>
              <a:t>Latge</a:t>
            </a:r>
            <a:r>
              <a:rPr lang="en-GB" altLang="x-none" sz="2000" b="1" dirty="0">
                <a:solidFill>
                  <a:srgbClr val="0000FF"/>
                </a:solidFill>
              </a:rPr>
              <a:t> JP</a:t>
            </a:r>
            <a:r>
              <a:rPr lang="en-GB" altLang="x-none" sz="2000" b="1" dirty="0"/>
              <a:t> </a:t>
            </a:r>
            <a:r>
              <a:rPr lang="en-GB" altLang="x-none" sz="2000" b="1" i="1" dirty="0"/>
              <a:t>Aspergillus fumigatus</a:t>
            </a:r>
            <a:r>
              <a:rPr lang="en-GB" altLang="x-none" sz="2000" b="1" dirty="0"/>
              <a:t>: saprophyte or pathogen? (</a:t>
            </a:r>
            <a:r>
              <a:rPr lang="en-GB" altLang="x-none" sz="2000" b="1" dirty="0">
                <a:solidFill>
                  <a:srgbClr val="0000FF"/>
                </a:solidFill>
              </a:rPr>
              <a:t>2005</a:t>
            </a:r>
            <a:r>
              <a:rPr lang="en-GB" altLang="x-none" sz="2000" b="1" dirty="0"/>
              <a:t>) </a:t>
            </a:r>
          </a:p>
          <a:p>
            <a:pPr>
              <a:spcBef>
                <a:spcPct val="50000"/>
              </a:spcBef>
            </a:pPr>
            <a:r>
              <a:rPr lang="en-GB" altLang="x-none" sz="2000" b="1" dirty="0" err="1"/>
              <a:t>Curr</a:t>
            </a:r>
            <a:r>
              <a:rPr lang="en-GB" altLang="x-none" sz="2000" b="1" dirty="0"/>
              <a:t> </a:t>
            </a:r>
            <a:r>
              <a:rPr lang="en-GB" altLang="x-none" sz="2000" b="1" dirty="0" err="1"/>
              <a:t>Opin</a:t>
            </a:r>
            <a:r>
              <a:rPr lang="en-GB" altLang="x-none" sz="2000" b="1" dirty="0"/>
              <a:t> in </a:t>
            </a:r>
            <a:r>
              <a:rPr lang="en-GB" altLang="x-none" sz="2000" b="1" dirty="0" err="1"/>
              <a:t>Microb</a:t>
            </a:r>
            <a:r>
              <a:rPr lang="en-GB" altLang="x-none" sz="2000" b="1" dirty="0"/>
              <a:t> 8 (4): 385-392.</a:t>
            </a:r>
          </a:p>
        </p:txBody>
      </p:sp>
      <p:sp>
        <p:nvSpPr>
          <p:cNvPr id="4" name="Text Box 4"/>
          <p:cNvSpPr txBox="1">
            <a:spLocks noChangeArrowheads="1"/>
          </p:cNvSpPr>
          <p:nvPr/>
        </p:nvSpPr>
        <p:spPr bwMode="auto">
          <a:xfrm>
            <a:off x="0" y="4760317"/>
            <a:ext cx="899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fr-FR" altLang="x-none" sz="2000" b="1" dirty="0">
                <a:solidFill>
                  <a:srgbClr val="FF0000"/>
                </a:solidFill>
              </a:rPr>
              <a:t>-</a:t>
            </a:r>
            <a:r>
              <a:rPr lang="fr-FR" altLang="x-none" sz="2000" b="1" dirty="0" err="1">
                <a:solidFill>
                  <a:srgbClr val="0000FF"/>
                </a:solidFill>
              </a:rPr>
              <a:t>Dujon</a:t>
            </a:r>
            <a:r>
              <a:rPr lang="fr-FR" altLang="x-none" sz="2000" b="1" dirty="0"/>
              <a:t> et al. (</a:t>
            </a:r>
            <a:r>
              <a:rPr lang="fr-FR" altLang="x-none" sz="2000" b="1" dirty="0">
                <a:solidFill>
                  <a:srgbClr val="0000FF"/>
                </a:solidFill>
              </a:rPr>
              <a:t>2004</a:t>
            </a:r>
            <a:r>
              <a:rPr lang="fr-FR" altLang="x-none" sz="2000" b="1" dirty="0"/>
              <a:t>) </a:t>
            </a:r>
            <a:r>
              <a:rPr lang="fr-FR" altLang="x-none" sz="2000" b="1" dirty="0" err="1"/>
              <a:t>Genome</a:t>
            </a:r>
            <a:r>
              <a:rPr lang="fr-FR" altLang="x-none" sz="2000" b="1" dirty="0"/>
              <a:t> Evolution in </a:t>
            </a:r>
            <a:r>
              <a:rPr lang="fr-FR" altLang="x-none" sz="2000" b="1" dirty="0" err="1"/>
              <a:t>Yeasts</a:t>
            </a:r>
            <a:r>
              <a:rPr lang="fr-FR" altLang="x-none" sz="2000" b="1" dirty="0"/>
              <a:t> </a:t>
            </a:r>
            <a:r>
              <a:rPr lang="fr-FR" altLang="x-none" sz="2000" b="1" i="1" dirty="0">
                <a:solidFill>
                  <a:srgbClr val="000000"/>
                </a:solidFill>
              </a:rPr>
              <a:t>Nature</a:t>
            </a:r>
            <a:r>
              <a:rPr lang="fr-FR" altLang="x-none" sz="2000" b="1" dirty="0">
                <a:solidFill>
                  <a:srgbClr val="000000"/>
                </a:solidFill>
              </a:rPr>
              <a:t>. 430: p. 35-44.</a:t>
            </a:r>
            <a:endParaRPr lang="en-GB" altLang="x-none" dirty="0"/>
          </a:p>
        </p:txBody>
      </p:sp>
      <p:sp>
        <p:nvSpPr>
          <p:cNvPr id="5" name="Text Box 5"/>
          <p:cNvSpPr txBox="1">
            <a:spLocks noChangeArrowheads="1"/>
          </p:cNvSpPr>
          <p:nvPr/>
        </p:nvSpPr>
        <p:spPr bwMode="auto">
          <a:xfrm>
            <a:off x="0" y="5374853"/>
            <a:ext cx="9144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fr-FR" altLang="x-none" sz="2000" b="1" dirty="0">
                <a:solidFill>
                  <a:srgbClr val="FF0000"/>
                </a:solidFill>
              </a:rPr>
              <a:t>-</a:t>
            </a:r>
            <a:r>
              <a:rPr lang="fr-FR" altLang="x-none" sz="2000" b="1" dirty="0">
                <a:solidFill>
                  <a:srgbClr val="0000FF"/>
                </a:solidFill>
              </a:rPr>
              <a:t> </a:t>
            </a:r>
            <a:r>
              <a:rPr lang="fr-FR" altLang="x-none" sz="2000" b="1" dirty="0" err="1">
                <a:solidFill>
                  <a:srgbClr val="0000FF"/>
                </a:solidFill>
              </a:rPr>
              <a:t>Nierman</a:t>
            </a:r>
            <a:r>
              <a:rPr lang="fr-FR" altLang="x-none" sz="2000" b="1" dirty="0"/>
              <a:t> et al. (</a:t>
            </a:r>
            <a:r>
              <a:rPr lang="fr-FR" altLang="x-none" sz="2000" b="1" dirty="0">
                <a:solidFill>
                  <a:srgbClr val="0000FF"/>
                </a:solidFill>
              </a:rPr>
              <a:t>2005</a:t>
            </a:r>
            <a:r>
              <a:rPr lang="fr-FR" altLang="x-none" sz="2000" b="1" dirty="0"/>
              <a:t>) </a:t>
            </a:r>
            <a:r>
              <a:rPr lang="fr-FR" altLang="x-none" sz="2000" b="1" dirty="0" err="1"/>
              <a:t>Genomic</a:t>
            </a:r>
            <a:r>
              <a:rPr lang="fr-FR" altLang="x-none" sz="2000" b="1" dirty="0"/>
              <a:t> </a:t>
            </a:r>
            <a:r>
              <a:rPr lang="fr-FR" altLang="x-none" sz="2000" b="1" dirty="0" err="1"/>
              <a:t>sequence</a:t>
            </a:r>
            <a:r>
              <a:rPr lang="fr-FR" altLang="x-none" sz="2000" b="1" dirty="0"/>
              <a:t> of the </a:t>
            </a:r>
            <a:r>
              <a:rPr lang="fr-FR" altLang="x-none" sz="2000" b="1" dirty="0" err="1"/>
              <a:t>pathogenic</a:t>
            </a:r>
            <a:r>
              <a:rPr lang="fr-FR" altLang="x-none" sz="2000" b="1" dirty="0"/>
              <a:t> and </a:t>
            </a:r>
            <a:r>
              <a:rPr lang="fr-FR" altLang="x-none" sz="2000" b="1" dirty="0" err="1"/>
              <a:t>allergenic</a:t>
            </a:r>
            <a:r>
              <a:rPr lang="fr-FR" altLang="x-none" sz="2000" b="1" dirty="0"/>
              <a:t> </a:t>
            </a:r>
            <a:r>
              <a:rPr lang="fr-FR" altLang="x-none" sz="2000" b="1" dirty="0" err="1"/>
              <a:t>filamentous</a:t>
            </a:r>
            <a:r>
              <a:rPr lang="fr-FR" altLang="x-none" sz="2000" b="1" dirty="0"/>
              <a:t> </a:t>
            </a:r>
            <a:r>
              <a:rPr lang="fr-FR" altLang="x-none" sz="2000" b="1" dirty="0" err="1"/>
              <a:t>fungus</a:t>
            </a:r>
            <a:r>
              <a:rPr lang="fr-FR" altLang="x-none" sz="2000" b="1" dirty="0"/>
              <a:t> </a:t>
            </a:r>
            <a:r>
              <a:rPr lang="fr-FR" altLang="x-none" sz="2000" b="1" i="1" dirty="0"/>
              <a:t>Aspergillus </a:t>
            </a:r>
            <a:r>
              <a:rPr lang="fr-FR" altLang="x-none" sz="2000" b="1" i="1" dirty="0" err="1"/>
              <a:t>fumigatus</a:t>
            </a:r>
            <a:r>
              <a:rPr lang="fr-FR" altLang="x-none" sz="2000" b="1" dirty="0"/>
              <a:t>.</a:t>
            </a:r>
          </a:p>
          <a:p>
            <a:r>
              <a:rPr lang="fr-FR" altLang="x-none" sz="2000" b="1" i="1" dirty="0"/>
              <a:t>Nature</a:t>
            </a:r>
            <a:r>
              <a:rPr lang="fr-FR" altLang="x-none" sz="2000" b="1" dirty="0"/>
              <a:t>. 438:1151-6.</a:t>
            </a:r>
            <a:endParaRPr lang="en-GB" altLang="x-none" sz="2000" dirty="0"/>
          </a:p>
        </p:txBody>
      </p:sp>
    </p:spTree>
    <p:extLst>
      <p:ext uri="{BB962C8B-B14F-4D97-AF65-F5344CB8AC3E}">
        <p14:creationId xmlns:p14="http://schemas.microsoft.com/office/powerpoint/2010/main" val="6356403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404664"/>
            <a:ext cx="9144000" cy="1015663"/>
          </a:xfrm>
          <a:prstGeom prst="rect">
            <a:avLst/>
          </a:prstGeom>
          <a:noFill/>
        </p:spPr>
        <p:txBody>
          <a:bodyPr wrap="square" rtlCol="0">
            <a:spAutoFit/>
          </a:bodyPr>
          <a:lstStyle/>
          <a:p>
            <a:r>
              <a:rPr lang="fr-FR" sz="2000" dirty="0" err="1">
                <a:solidFill>
                  <a:srgbClr val="021EFD"/>
                </a:solidFill>
              </a:rPr>
              <a:t>Tekaia</a:t>
            </a:r>
            <a:r>
              <a:rPr lang="fr-FR" sz="2000" dirty="0">
                <a:solidFill>
                  <a:srgbClr val="021EFD"/>
                </a:solidFill>
              </a:rPr>
              <a:t> F, </a:t>
            </a:r>
            <a:r>
              <a:rPr lang="fr-FR" sz="2000" dirty="0" err="1">
                <a:solidFill>
                  <a:srgbClr val="021EFD"/>
                </a:solidFill>
              </a:rPr>
              <a:t>Yeramian</a:t>
            </a:r>
            <a:r>
              <a:rPr lang="fr-FR" sz="2000" dirty="0">
                <a:solidFill>
                  <a:srgbClr val="021EFD"/>
                </a:solidFill>
              </a:rPr>
              <a:t> E. (2011).</a:t>
            </a:r>
          </a:p>
          <a:p>
            <a:r>
              <a:rPr lang="fr-FR" sz="2000" dirty="0">
                <a:hlinkClick r:id="rId2"/>
              </a:rPr>
              <a:t>SuperPartitions: detection and classification of orthologs.</a:t>
            </a:r>
            <a:endParaRPr lang="fr-FR" sz="2000" dirty="0"/>
          </a:p>
          <a:p>
            <a:r>
              <a:rPr lang="fr-FR" sz="2000" dirty="0"/>
              <a:t>Gene. 2012 Jan 15;492(1):199-211. </a:t>
            </a:r>
            <a:r>
              <a:rPr lang="fr-FR" sz="2000" dirty="0" err="1"/>
              <a:t>doi</a:t>
            </a:r>
            <a:r>
              <a:rPr lang="fr-FR" sz="2000" dirty="0"/>
              <a:t>: 10.1016/j.gene.2011.10.027.</a:t>
            </a:r>
          </a:p>
        </p:txBody>
      </p:sp>
      <p:sp>
        <p:nvSpPr>
          <p:cNvPr id="3" name="ZoneTexte 2"/>
          <p:cNvSpPr txBox="1"/>
          <p:nvPr/>
        </p:nvSpPr>
        <p:spPr>
          <a:xfrm>
            <a:off x="0" y="1700808"/>
            <a:ext cx="9144000" cy="1323439"/>
          </a:xfrm>
          <a:prstGeom prst="rect">
            <a:avLst/>
          </a:prstGeom>
          <a:noFill/>
        </p:spPr>
        <p:txBody>
          <a:bodyPr wrap="square" rtlCol="0">
            <a:spAutoFit/>
          </a:bodyPr>
          <a:lstStyle/>
          <a:p>
            <a:r>
              <a:rPr lang="fr-FR" sz="2000" dirty="0" err="1">
                <a:solidFill>
                  <a:srgbClr val="021EFD"/>
                </a:solidFill>
              </a:rPr>
              <a:t>Tekaia</a:t>
            </a:r>
            <a:r>
              <a:rPr lang="fr-FR" sz="2000" dirty="0">
                <a:solidFill>
                  <a:srgbClr val="021EFD"/>
                </a:solidFill>
              </a:rPr>
              <a:t> F, </a:t>
            </a:r>
            <a:r>
              <a:rPr lang="fr-FR" sz="2000" dirty="0" err="1">
                <a:solidFill>
                  <a:srgbClr val="021EFD"/>
                </a:solidFill>
              </a:rPr>
              <a:t>Dujon</a:t>
            </a:r>
            <a:r>
              <a:rPr lang="fr-FR" sz="2000" dirty="0">
                <a:solidFill>
                  <a:srgbClr val="021EFD"/>
                </a:solidFill>
              </a:rPr>
              <a:t> B, Richard GF. (2013).</a:t>
            </a:r>
          </a:p>
          <a:p>
            <a:r>
              <a:rPr lang="fr-FR" sz="2000" dirty="0">
                <a:hlinkClick r:id="rId3"/>
              </a:rPr>
              <a:t>Detection and characterization of megasatellites in orthologous and nonorthologous genes of 21 fungal genomes.</a:t>
            </a:r>
            <a:endParaRPr lang="fr-FR" sz="2000" dirty="0"/>
          </a:p>
          <a:p>
            <a:r>
              <a:rPr lang="fr-FR" sz="2000" dirty="0" err="1"/>
              <a:t>Eukaryot</a:t>
            </a:r>
            <a:r>
              <a:rPr lang="fr-FR" sz="2000" dirty="0"/>
              <a:t> </a:t>
            </a:r>
            <a:r>
              <a:rPr lang="fr-FR" sz="2000" dirty="0" err="1"/>
              <a:t>Cell</a:t>
            </a:r>
            <a:r>
              <a:rPr lang="fr-FR" sz="2000" dirty="0"/>
              <a:t>. 2013 Jun;12(6):794-803. </a:t>
            </a:r>
            <a:r>
              <a:rPr lang="fr-FR" sz="2000" dirty="0" err="1"/>
              <a:t>doi</a:t>
            </a:r>
            <a:r>
              <a:rPr lang="fr-FR" sz="2000" dirty="0"/>
              <a:t>: 10.1128/EC.00001-13.</a:t>
            </a:r>
          </a:p>
        </p:txBody>
      </p:sp>
      <p:sp>
        <p:nvSpPr>
          <p:cNvPr id="4" name="ZoneTexte 3"/>
          <p:cNvSpPr txBox="1"/>
          <p:nvPr/>
        </p:nvSpPr>
        <p:spPr>
          <a:xfrm>
            <a:off x="0" y="3212976"/>
            <a:ext cx="9144000" cy="1323439"/>
          </a:xfrm>
          <a:prstGeom prst="rect">
            <a:avLst/>
          </a:prstGeom>
          <a:noFill/>
        </p:spPr>
        <p:txBody>
          <a:bodyPr wrap="square" rtlCol="0">
            <a:spAutoFit/>
          </a:bodyPr>
          <a:lstStyle/>
          <a:p>
            <a:r>
              <a:rPr lang="fr-FR" sz="2000" dirty="0" err="1">
                <a:solidFill>
                  <a:srgbClr val="021EFD"/>
                </a:solidFill>
              </a:rPr>
              <a:t>Tekaia</a:t>
            </a:r>
            <a:r>
              <a:rPr lang="fr-FR" sz="2000" dirty="0">
                <a:solidFill>
                  <a:srgbClr val="021EFD"/>
                </a:solidFill>
              </a:rPr>
              <a:t> F. (2016).</a:t>
            </a:r>
          </a:p>
          <a:p>
            <a:r>
              <a:rPr lang="fr-FR" sz="2000" dirty="0">
                <a:hlinkClick r:id="rId4"/>
              </a:rPr>
              <a:t>Inferring Orthologs: Open Questions and Perspectives.</a:t>
            </a:r>
            <a:endParaRPr lang="fr-FR" sz="2000" dirty="0"/>
          </a:p>
          <a:p>
            <a:r>
              <a:rPr lang="fr-FR" sz="2000" dirty="0" err="1"/>
              <a:t>Genomics</a:t>
            </a:r>
            <a:r>
              <a:rPr lang="fr-FR" sz="2000" dirty="0"/>
              <a:t> Insights. 2016 </a:t>
            </a:r>
            <a:r>
              <a:rPr lang="fr-FR" sz="2000" dirty="0" err="1"/>
              <a:t>Feb</a:t>
            </a:r>
            <a:r>
              <a:rPr lang="fr-FR" sz="2000" dirty="0"/>
              <a:t> 25;9:17-28. </a:t>
            </a:r>
            <a:r>
              <a:rPr lang="fr-FR" sz="2000" dirty="0" err="1"/>
              <a:t>doi</a:t>
            </a:r>
            <a:r>
              <a:rPr lang="fr-FR" sz="2000" dirty="0"/>
              <a:t>: 10.4137/GEI.S37925. </a:t>
            </a:r>
            <a:r>
              <a:rPr lang="fr-FR" sz="2000" dirty="0" err="1"/>
              <a:t>eCollection</a:t>
            </a:r>
            <a:r>
              <a:rPr lang="fr-FR" sz="2000" dirty="0"/>
              <a:t> 2016. </a:t>
            </a:r>
            <a:r>
              <a:rPr lang="fr-FR" sz="2000" dirty="0" err="1"/>
              <a:t>Review</a:t>
            </a:r>
            <a:r>
              <a:rPr lang="fr-FR" sz="2000" dirty="0"/>
              <a:t>.</a:t>
            </a:r>
          </a:p>
        </p:txBody>
      </p:sp>
      <p:sp>
        <p:nvSpPr>
          <p:cNvPr id="5" name="ZoneTexte 4"/>
          <p:cNvSpPr txBox="1"/>
          <p:nvPr/>
        </p:nvSpPr>
        <p:spPr>
          <a:xfrm>
            <a:off x="0" y="4869160"/>
            <a:ext cx="9144000" cy="1323439"/>
          </a:xfrm>
          <a:prstGeom prst="rect">
            <a:avLst/>
          </a:prstGeom>
          <a:noFill/>
        </p:spPr>
        <p:txBody>
          <a:bodyPr wrap="square" rtlCol="0">
            <a:spAutoFit/>
          </a:bodyPr>
          <a:lstStyle/>
          <a:p>
            <a:r>
              <a:rPr lang="fr-FR" sz="2000" dirty="0" err="1">
                <a:solidFill>
                  <a:srgbClr val="021EFD"/>
                </a:solidFill>
              </a:rPr>
              <a:t>Tekaia</a:t>
            </a:r>
            <a:r>
              <a:rPr lang="fr-FR" sz="2000" dirty="0">
                <a:solidFill>
                  <a:srgbClr val="021EFD"/>
                </a:solidFill>
              </a:rPr>
              <a:t> F. (2016).</a:t>
            </a:r>
          </a:p>
          <a:p>
            <a:r>
              <a:rPr lang="fr-FR" sz="2000" dirty="0">
                <a:hlinkClick r:id="rId5"/>
              </a:rPr>
              <a:t>Genome Data Exploration Using Correspondence Analysis.</a:t>
            </a:r>
            <a:endParaRPr lang="fr-FR" sz="2000" dirty="0"/>
          </a:p>
          <a:p>
            <a:r>
              <a:rPr lang="fr-FR" sz="2000" dirty="0" err="1"/>
              <a:t>Bioinform</a:t>
            </a:r>
            <a:r>
              <a:rPr lang="fr-FR" sz="2000" dirty="0"/>
              <a:t> </a:t>
            </a:r>
            <a:r>
              <a:rPr lang="fr-FR" sz="2000" dirty="0" err="1"/>
              <a:t>Biol</a:t>
            </a:r>
            <a:r>
              <a:rPr lang="fr-FR" sz="2000" dirty="0"/>
              <a:t> Insights. 2016 Jun 7;10:59-72. </a:t>
            </a:r>
            <a:r>
              <a:rPr lang="fr-FR" sz="2000" dirty="0" err="1"/>
              <a:t>doi</a:t>
            </a:r>
            <a:r>
              <a:rPr lang="fr-FR" sz="2000" dirty="0"/>
              <a:t>: 10.4137/BBI.S39614. </a:t>
            </a:r>
            <a:r>
              <a:rPr lang="fr-FR" sz="2000" dirty="0" err="1"/>
              <a:t>eCollection</a:t>
            </a:r>
            <a:r>
              <a:rPr lang="fr-FR" sz="2000" dirty="0"/>
              <a:t> 2016. </a:t>
            </a:r>
            <a:r>
              <a:rPr lang="fr-FR" sz="2000" dirty="0" err="1"/>
              <a:t>Review</a:t>
            </a:r>
            <a:r>
              <a:rPr lang="fr-FR" sz="2000" dirty="0"/>
              <a:t>.</a:t>
            </a:r>
          </a:p>
        </p:txBody>
      </p:sp>
    </p:spTree>
    <p:extLst>
      <p:ext uri="{BB962C8B-B14F-4D97-AF65-F5344CB8AC3E}">
        <p14:creationId xmlns:p14="http://schemas.microsoft.com/office/powerpoint/2010/main" val="6415648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Text Box 4"/>
          <p:cNvSpPr txBox="1">
            <a:spLocks noChangeArrowheads="1"/>
          </p:cNvSpPr>
          <p:nvPr/>
        </p:nvSpPr>
        <p:spPr bwMode="auto">
          <a:xfrm>
            <a:off x="0" y="2590800"/>
            <a:ext cx="9144000" cy="76200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400">
                <a:solidFill>
                  <a:srgbClr val="021EFD"/>
                </a:solidFill>
              </a:rPr>
              <a:t>Thank You</a:t>
            </a:r>
            <a:endParaRPr lang="en-GB" altLang="x-none" sz="2400" b="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Text Box 2"/>
          <p:cNvSpPr txBox="1">
            <a:spLocks noChangeArrowheads="1"/>
          </p:cNvSpPr>
          <p:nvPr/>
        </p:nvSpPr>
        <p:spPr bwMode="auto">
          <a:xfrm>
            <a:off x="381000" y="2362200"/>
            <a:ext cx="86106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4400" dirty="0" err="1"/>
              <a:t>Practical</a:t>
            </a:r>
            <a:r>
              <a:rPr lang="fr-FR" altLang="x-none" sz="4400" dirty="0"/>
              <a:t> sessions</a:t>
            </a:r>
          </a:p>
          <a:p>
            <a:pPr algn="ctr">
              <a:spcBef>
                <a:spcPct val="50000"/>
              </a:spcBef>
              <a:buFontTx/>
              <a:buNone/>
            </a:pPr>
            <a:r>
              <a:rPr lang="fr-FR" altLang="x-none" sz="2400" dirty="0"/>
              <a:t>(</a:t>
            </a:r>
            <a:r>
              <a:rPr lang="fr-FR" altLang="x-none" sz="2400" dirty="0" err="1"/>
              <a:t>see</a:t>
            </a:r>
            <a:r>
              <a:rPr lang="fr-FR" altLang="x-none" sz="2400" dirty="0"/>
              <a:t> </a:t>
            </a:r>
            <a:r>
              <a:rPr lang="fr-FR" altLang="x-none" sz="2400" dirty="0" err="1"/>
              <a:t>text</a:t>
            </a:r>
            <a:r>
              <a:rPr lang="fr-FR" altLang="x-none" sz="2400"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5" name="Image 3" descr="aacomp_F1F2_2006.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8913"/>
            <a:ext cx="9144000"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Rectangle 4"/>
          <p:cNvSpPr>
            <a:spLocks noChangeArrowheads="1"/>
          </p:cNvSpPr>
          <p:nvPr/>
        </p:nvSpPr>
        <p:spPr bwMode="auto">
          <a:xfrm>
            <a:off x="34925" y="6453188"/>
            <a:ext cx="4176713"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70000"/>
              </a:lnSpc>
              <a:spcBef>
                <a:spcPct val="50000"/>
              </a:spcBef>
              <a:buFontTx/>
              <a:buNone/>
            </a:pPr>
            <a:r>
              <a:rPr lang="en-GB" altLang="x-none" sz="1800">
                <a:solidFill>
                  <a:srgbClr val="0000FF"/>
                </a:solidFill>
                <a:latin typeface="Times" charset="0"/>
              </a:rPr>
              <a:t>Miller, S.L. </a:t>
            </a:r>
            <a:r>
              <a:rPr lang="en-GB" altLang="x-none" sz="1800" i="1">
                <a:solidFill>
                  <a:srgbClr val="0000FF"/>
                </a:solidFill>
                <a:latin typeface="Times" charset="0"/>
              </a:rPr>
              <a:t>Science</a:t>
            </a:r>
            <a:r>
              <a:rPr lang="en-GB" altLang="x-none" sz="1800">
                <a:solidFill>
                  <a:srgbClr val="0000FF"/>
                </a:solidFill>
                <a:latin typeface="Times" charset="0"/>
              </a:rPr>
              <a:t> 117, 528-529. (1953) </a:t>
            </a:r>
          </a:p>
        </p:txBody>
      </p:sp>
      <p:sp>
        <p:nvSpPr>
          <p:cNvPr id="41987" name="Rectangle 5"/>
          <p:cNvSpPr>
            <a:spLocks noChangeArrowheads="1"/>
          </p:cNvSpPr>
          <p:nvPr/>
        </p:nvSpPr>
        <p:spPr bwMode="auto">
          <a:xfrm>
            <a:off x="4248150" y="6381750"/>
            <a:ext cx="3995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1800">
                <a:solidFill>
                  <a:srgbClr val="0000FF"/>
                </a:solidFill>
                <a:latin typeface="Times" charset="0"/>
              </a:rPr>
              <a:t>Cronin, J.R. and Pizzarello, S. (1983). </a:t>
            </a:r>
          </a:p>
        </p:txBody>
      </p:sp>
      <p:sp>
        <p:nvSpPr>
          <p:cNvPr id="41988" name="Rectangle 6"/>
          <p:cNvSpPr>
            <a:spLocks noChangeArrowheads="1"/>
          </p:cNvSpPr>
          <p:nvPr/>
        </p:nvSpPr>
        <p:spPr bwMode="auto">
          <a:xfrm>
            <a:off x="107950" y="5805488"/>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b="0">
                <a:solidFill>
                  <a:srgbClr val="021EFD"/>
                </a:solidFill>
              </a:rPr>
              <a:t>Tekaia, F. and Yeramian, E. (2006). Evolution of Proteomes: Fundamental signatures and global trends in amino acid composition. </a:t>
            </a:r>
            <a:r>
              <a:rPr lang="en-GB" altLang="x-none" sz="1800" b="0" i="1">
                <a:solidFill>
                  <a:srgbClr val="021EFD"/>
                </a:solidFill>
              </a:rPr>
              <a:t>BMC Genomics</a:t>
            </a:r>
            <a:r>
              <a:rPr lang="en-GB" altLang="x-none" sz="1800" b="0">
                <a:solidFill>
                  <a:srgbClr val="021EFD"/>
                </a:solidFill>
              </a:rPr>
              <a:t>. 7:307.</a:t>
            </a:r>
            <a:endParaRPr lang="fr-FR" altLang="x-none" sz="1800" b="0">
              <a:solidFill>
                <a:srgbClr val="021EF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ext Box 4"/>
          <p:cNvSpPr txBox="1">
            <a:spLocks noChangeArrowheads="1"/>
          </p:cNvSpPr>
          <p:nvPr/>
        </p:nvSpPr>
        <p:spPr bwMode="auto">
          <a:xfrm>
            <a:off x="381000" y="4572000"/>
            <a:ext cx="3429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b="0"/>
          </a:p>
        </p:txBody>
      </p:sp>
      <p:graphicFrame>
        <p:nvGraphicFramePr>
          <p:cNvPr id="4" name="Group 36"/>
          <p:cNvGraphicFramePr>
            <a:graphicFrameLocks noGrp="1"/>
          </p:cNvGraphicFramePr>
          <p:nvPr/>
        </p:nvGraphicFramePr>
        <p:xfrm>
          <a:off x="0" y="4572000"/>
          <a:ext cx="3810000" cy="2119312"/>
        </p:xfrm>
        <a:graphic>
          <a:graphicData uri="http://schemas.openxmlformats.org/drawingml/2006/table">
            <a:tbl>
              <a:tblPr/>
              <a:tblGrid>
                <a:gridCol w="2667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563663">
                <a:tc>
                  <a:txBody>
                    <a:bodyPr/>
                    <a:lstStyle>
                      <a:lvl1pPr>
                        <a:spcBef>
                          <a:spcPct val="20000"/>
                        </a:spcBef>
                        <a:defRPr sz="2800">
                          <a:solidFill>
                            <a:schemeClr val="tx1"/>
                          </a:solidFill>
                          <a:latin typeface="Arial" charset="0"/>
                          <a:ea typeface="ＭＳ Ｐゴシック" charset="-128"/>
                        </a:defRPr>
                      </a:lvl1pPr>
                      <a:lvl2pPr marL="742950" indent="-285750">
                        <a:spcBef>
                          <a:spcPct val="20000"/>
                        </a:spcBef>
                        <a:defRPr sz="2400">
                          <a:solidFill>
                            <a:schemeClr val="tx1"/>
                          </a:solidFill>
                          <a:latin typeface="Arial" charset="0"/>
                          <a:ea typeface="ＭＳ Ｐゴシック" charset="-128"/>
                        </a:defRPr>
                      </a:lvl2pPr>
                      <a:lvl3pPr marL="1143000" indent="-228600">
                        <a:spcBef>
                          <a:spcPct val="20000"/>
                        </a:spcBef>
                        <a:defRPr sz="2000">
                          <a:solidFill>
                            <a:schemeClr val="tx1"/>
                          </a:solidFill>
                          <a:latin typeface="Arial" charset="0"/>
                          <a:ea typeface="ＭＳ Ｐゴシック" charset="-128"/>
                        </a:defRPr>
                      </a:lvl3pPr>
                      <a:lvl4pPr marL="1600200" indent="-228600">
                        <a:spcBef>
                          <a:spcPct val="20000"/>
                        </a:spcBef>
                        <a:defRPr>
                          <a:solidFill>
                            <a:schemeClr val="tx1"/>
                          </a:solidFill>
                          <a:latin typeface="Arial" charset="0"/>
                          <a:ea typeface="ＭＳ Ｐゴシック" charset="-128"/>
                        </a:defRPr>
                      </a:lvl4pPr>
                      <a:lvl5pPr marL="2057400" indent="-22860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x-none" sz="2800" b="1" i="0" u="none" strike="noStrike" cap="none" normalizeH="0" baseline="0">
                          <a:ln>
                            <a:noFill/>
                          </a:ln>
                          <a:solidFill>
                            <a:srgbClr val="660099"/>
                          </a:solidFill>
                          <a:effectLst/>
                          <a:latin typeface="Helvetica" charset="0"/>
                          <a:ea typeface="ＭＳ 明朝" charset="-128"/>
                        </a:rPr>
                        <a:t>Bacteria</a:t>
                      </a:r>
                      <a:endParaRPr kumimoji="0" lang="fr-FR" altLang="x-none" sz="2800" b="1" i="0" u="none" strike="noStrike" cap="none" normalizeH="0" baseline="0">
                        <a:ln>
                          <a:noFill/>
                        </a:ln>
                        <a:solidFill>
                          <a:schemeClr val="tx1"/>
                        </a:solidFill>
                        <a:effectLst/>
                        <a:latin typeface="Helvetica" charset="0"/>
                        <a:ea typeface="ＭＳ Ｐゴシック" charset="-128"/>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charset="0"/>
                          <a:ea typeface="ＭＳ Ｐゴシック" charset="-128"/>
                        </a:defRPr>
                      </a:lvl1pPr>
                      <a:lvl2pPr marL="742950" indent="-285750">
                        <a:spcBef>
                          <a:spcPct val="20000"/>
                        </a:spcBef>
                        <a:defRPr sz="2400">
                          <a:solidFill>
                            <a:schemeClr val="tx1"/>
                          </a:solidFill>
                          <a:latin typeface="Arial" charset="0"/>
                          <a:ea typeface="ＭＳ Ｐゴシック" charset="-128"/>
                        </a:defRPr>
                      </a:lvl2pPr>
                      <a:lvl3pPr marL="1143000" indent="-228600">
                        <a:spcBef>
                          <a:spcPct val="20000"/>
                        </a:spcBef>
                        <a:defRPr sz="2000">
                          <a:solidFill>
                            <a:schemeClr val="tx1"/>
                          </a:solidFill>
                          <a:latin typeface="Arial" charset="0"/>
                          <a:ea typeface="ＭＳ Ｐゴシック" charset="-128"/>
                        </a:defRPr>
                      </a:lvl3pPr>
                      <a:lvl4pPr marL="1600200" indent="-228600">
                        <a:spcBef>
                          <a:spcPct val="20000"/>
                        </a:spcBef>
                        <a:defRPr>
                          <a:solidFill>
                            <a:schemeClr val="tx1"/>
                          </a:solidFill>
                          <a:latin typeface="Arial" charset="0"/>
                          <a:ea typeface="ＭＳ Ｐゴシック" charset="-128"/>
                        </a:defRPr>
                      </a:lvl4pPr>
                      <a:lvl5pPr marL="2057400" indent="-22860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GB" altLang="x-none" sz="2800" b="1" i="0" u="none" strike="noStrike" cap="none" normalizeH="0" baseline="0">
                          <a:ln>
                            <a:noFill/>
                          </a:ln>
                          <a:solidFill>
                            <a:schemeClr val="tx1"/>
                          </a:solidFill>
                          <a:effectLst/>
                          <a:latin typeface="Helvetica" charset="0"/>
                          <a:ea typeface="ＭＳ 明朝" charset="-128"/>
                        </a:rPr>
                        <a:t>2127</a:t>
                      </a:r>
                      <a:endParaRPr kumimoji="0" lang="fr-FR" altLang="x-none" sz="2800" b="1" i="0" u="none" strike="noStrike" cap="none" normalizeH="0" baseline="0">
                        <a:ln>
                          <a:noFill/>
                        </a:ln>
                        <a:solidFill>
                          <a:schemeClr val="tx1"/>
                        </a:solidFill>
                        <a:effectLst/>
                        <a:latin typeface="Helvetica" charset="0"/>
                        <a:ea typeface="ＭＳ Ｐゴシック" charset="-128"/>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18222">
                <a:tc>
                  <a:txBody>
                    <a:bodyPr/>
                    <a:lstStyle>
                      <a:lvl1pPr>
                        <a:spcBef>
                          <a:spcPct val="20000"/>
                        </a:spcBef>
                        <a:defRPr sz="2800">
                          <a:solidFill>
                            <a:schemeClr val="tx1"/>
                          </a:solidFill>
                          <a:latin typeface="Arial" charset="0"/>
                          <a:ea typeface="ＭＳ Ｐゴシック" charset="-128"/>
                        </a:defRPr>
                      </a:lvl1pPr>
                      <a:lvl2pPr marL="742950" indent="-285750">
                        <a:spcBef>
                          <a:spcPct val="20000"/>
                        </a:spcBef>
                        <a:defRPr sz="2400">
                          <a:solidFill>
                            <a:schemeClr val="tx1"/>
                          </a:solidFill>
                          <a:latin typeface="Arial" charset="0"/>
                          <a:ea typeface="ＭＳ Ｐゴシック" charset="-128"/>
                        </a:defRPr>
                      </a:lvl2pPr>
                      <a:lvl3pPr marL="1143000" indent="-228600">
                        <a:spcBef>
                          <a:spcPct val="20000"/>
                        </a:spcBef>
                        <a:defRPr sz="2000">
                          <a:solidFill>
                            <a:schemeClr val="tx1"/>
                          </a:solidFill>
                          <a:latin typeface="Arial" charset="0"/>
                          <a:ea typeface="ＭＳ Ｐゴシック" charset="-128"/>
                        </a:defRPr>
                      </a:lvl3pPr>
                      <a:lvl4pPr marL="1600200" indent="-228600">
                        <a:spcBef>
                          <a:spcPct val="20000"/>
                        </a:spcBef>
                        <a:defRPr>
                          <a:solidFill>
                            <a:schemeClr val="tx1"/>
                          </a:solidFill>
                          <a:latin typeface="Arial" charset="0"/>
                          <a:ea typeface="ＭＳ Ｐゴシック" charset="-128"/>
                        </a:defRPr>
                      </a:lvl4pPr>
                      <a:lvl5pPr marL="2057400" indent="-22860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x-none" sz="2800" b="1" i="0" u="none" strike="noStrike" cap="none" normalizeH="0" baseline="0">
                          <a:ln>
                            <a:noFill/>
                          </a:ln>
                          <a:solidFill>
                            <a:srgbClr val="33CC66"/>
                          </a:solidFill>
                          <a:effectLst/>
                          <a:latin typeface="Helvetica" charset="0"/>
                          <a:ea typeface="ＭＳ 明朝" charset="-128"/>
                        </a:rPr>
                        <a:t>Archaea</a:t>
                      </a:r>
                      <a:endParaRPr kumimoji="0" lang="fr-FR" altLang="x-none" sz="2800" b="1" i="0" u="none" strike="noStrike" cap="none" normalizeH="0" baseline="0">
                        <a:ln>
                          <a:noFill/>
                        </a:ln>
                        <a:solidFill>
                          <a:schemeClr val="tx1"/>
                        </a:solidFill>
                        <a:effectLst/>
                        <a:latin typeface="Helvetica" charset="0"/>
                        <a:ea typeface="ＭＳ Ｐゴシック" charset="-128"/>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charset="0"/>
                          <a:ea typeface="ＭＳ Ｐゴシック" charset="-128"/>
                        </a:defRPr>
                      </a:lvl1pPr>
                      <a:lvl2pPr marL="742950" indent="-285750">
                        <a:spcBef>
                          <a:spcPct val="20000"/>
                        </a:spcBef>
                        <a:defRPr sz="2400">
                          <a:solidFill>
                            <a:schemeClr val="tx1"/>
                          </a:solidFill>
                          <a:latin typeface="Arial" charset="0"/>
                          <a:ea typeface="ＭＳ Ｐゴシック" charset="-128"/>
                        </a:defRPr>
                      </a:lvl2pPr>
                      <a:lvl3pPr marL="1143000" indent="-228600">
                        <a:spcBef>
                          <a:spcPct val="20000"/>
                        </a:spcBef>
                        <a:defRPr sz="2000">
                          <a:solidFill>
                            <a:schemeClr val="tx1"/>
                          </a:solidFill>
                          <a:latin typeface="Arial" charset="0"/>
                          <a:ea typeface="ＭＳ Ｐゴシック" charset="-128"/>
                        </a:defRPr>
                      </a:lvl3pPr>
                      <a:lvl4pPr marL="1600200" indent="-228600">
                        <a:spcBef>
                          <a:spcPct val="20000"/>
                        </a:spcBef>
                        <a:defRPr>
                          <a:solidFill>
                            <a:schemeClr val="tx1"/>
                          </a:solidFill>
                          <a:latin typeface="Arial" charset="0"/>
                          <a:ea typeface="ＭＳ Ｐゴシック" charset="-128"/>
                        </a:defRPr>
                      </a:lvl4pPr>
                      <a:lvl5pPr marL="2057400" indent="-22860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GB" altLang="x-none" sz="2800" b="1" i="0" u="none" strike="noStrike" cap="none" normalizeH="0" baseline="0">
                          <a:ln>
                            <a:noFill/>
                          </a:ln>
                          <a:solidFill>
                            <a:schemeClr val="tx1"/>
                          </a:solidFill>
                          <a:effectLst/>
                          <a:latin typeface="Helvetica" charset="0"/>
                          <a:ea typeface="ＭＳ 明朝" charset="-128"/>
                        </a:rPr>
                        <a:t>145</a:t>
                      </a:r>
                      <a:endParaRPr kumimoji="0" lang="fr-FR" altLang="x-none" sz="2800" b="1" i="0" u="none" strike="noStrike" cap="none" normalizeH="0" baseline="0">
                        <a:ln>
                          <a:noFill/>
                        </a:ln>
                        <a:solidFill>
                          <a:schemeClr val="tx1"/>
                        </a:solidFill>
                        <a:effectLst/>
                        <a:latin typeface="Helvetica" charset="0"/>
                        <a:ea typeface="ＭＳ Ｐゴシック" charset="-128"/>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19205">
                <a:tc>
                  <a:txBody>
                    <a:bodyPr/>
                    <a:lstStyle>
                      <a:lvl1pPr>
                        <a:spcBef>
                          <a:spcPct val="20000"/>
                        </a:spcBef>
                        <a:defRPr sz="2800">
                          <a:solidFill>
                            <a:schemeClr val="tx1"/>
                          </a:solidFill>
                          <a:latin typeface="Arial" charset="0"/>
                          <a:ea typeface="ＭＳ Ｐゴシック" charset="-128"/>
                        </a:defRPr>
                      </a:lvl1pPr>
                      <a:lvl2pPr marL="742950" indent="-285750">
                        <a:spcBef>
                          <a:spcPct val="20000"/>
                        </a:spcBef>
                        <a:defRPr sz="2400">
                          <a:solidFill>
                            <a:schemeClr val="tx1"/>
                          </a:solidFill>
                          <a:latin typeface="Arial" charset="0"/>
                          <a:ea typeface="ＭＳ Ｐゴシック" charset="-128"/>
                        </a:defRPr>
                      </a:lvl2pPr>
                      <a:lvl3pPr marL="1143000" indent="-228600">
                        <a:spcBef>
                          <a:spcPct val="20000"/>
                        </a:spcBef>
                        <a:defRPr sz="2000">
                          <a:solidFill>
                            <a:schemeClr val="tx1"/>
                          </a:solidFill>
                          <a:latin typeface="Arial" charset="0"/>
                          <a:ea typeface="ＭＳ Ｐゴシック" charset="-128"/>
                        </a:defRPr>
                      </a:lvl3pPr>
                      <a:lvl4pPr marL="1600200" indent="-228600">
                        <a:spcBef>
                          <a:spcPct val="20000"/>
                        </a:spcBef>
                        <a:defRPr>
                          <a:solidFill>
                            <a:schemeClr val="tx1"/>
                          </a:solidFill>
                          <a:latin typeface="Arial" charset="0"/>
                          <a:ea typeface="ＭＳ Ｐゴシック" charset="-128"/>
                        </a:defRPr>
                      </a:lvl4pPr>
                      <a:lvl5pPr marL="2057400" indent="-22860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x-none" sz="2800" b="1" i="0" u="none" strike="noStrike" cap="none" normalizeH="0" baseline="0">
                          <a:ln>
                            <a:noFill/>
                          </a:ln>
                          <a:solidFill>
                            <a:schemeClr val="tx1"/>
                          </a:solidFill>
                          <a:effectLst/>
                          <a:latin typeface="Helvetica" charset="0"/>
                          <a:ea typeface="ＭＳ 明朝" charset="-128"/>
                        </a:rPr>
                        <a:t>Eukaryotes</a:t>
                      </a:r>
                      <a:endParaRPr kumimoji="0" lang="fr-FR" altLang="x-none" sz="2800" b="1" i="0" u="none" strike="noStrike" cap="none" normalizeH="0" baseline="0">
                        <a:ln>
                          <a:noFill/>
                        </a:ln>
                        <a:solidFill>
                          <a:schemeClr val="tx1"/>
                        </a:solidFill>
                        <a:effectLst/>
                        <a:latin typeface="Helvetica" charset="0"/>
                        <a:ea typeface="ＭＳ Ｐゴシック" charset="-128"/>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charset="0"/>
                          <a:ea typeface="ＭＳ Ｐゴシック" charset="-128"/>
                        </a:defRPr>
                      </a:lvl1pPr>
                      <a:lvl2pPr marL="742950" indent="-285750">
                        <a:spcBef>
                          <a:spcPct val="20000"/>
                        </a:spcBef>
                        <a:defRPr sz="2400">
                          <a:solidFill>
                            <a:schemeClr val="tx1"/>
                          </a:solidFill>
                          <a:latin typeface="Arial" charset="0"/>
                          <a:ea typeface="ＭＳ Ｐゴシック" charset="-128"/>
                        </a:defRPr>
                      </a:lvl2pPr>
                      <a:lvl3pPr marL="1143000" indent="-228600">
                        <a:spcBef>
                          <a:spcPct val="20000"/>
                        </a:spcBef>
                        <a:defRPr sz="2000">
                          <a:solidFill>
                            <a:schemeClr val="tx1"/>
                          </a:solidFill>
                          <a:latin typeface="Arial" charset="0"/>
                          <a:ea typeface="ＭＳ Ｐゴシック" charset="-128"/>
                        </a:defRPr>
                      </a:lvl3pPr>
                      <a:lvl4pPr marL="1600200" indent="-228600">
                        <a:spcBef>
                          <a:spcPct val="20000"/>
                        </a:spcBef>
                        <a:defRPr>
                          <a:solidFill>
                            <a:schemeClr val="tx1"/>
                          </a:solidFill>
                          <a:latin typeface="Arial" charset="0"/>
                          <a:ea typeface="ＭＳ Ｐゴシック" charset="-128"/>
                        </a:defRPr>
                      </a:lvl4pPr>
                      <a:lvl5pPr marL="2057400" indent="-22860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GB" altLang="x-none" sz="2800" b="1" i="0" u="none" strike="noStrike" cap="none" normalizeH="0" baseline="0">
                          <a:ln>
                            <a:noFill/>
                          </a:ln>
                          <a:solidFill>
                            <a:schemeClr val="tx1"/>
                          </a:solidFill>
                          <a:effectLst/>
                          <a:latin typeface="Helvetica" charset="0"/>
                          <a:ea typeface="ＭＳ 明朝" charset="-128"/>
                        </a:rPr>
                        <a:t>95</a:t>
                      </a:r>
                      <a:endParaRPr kumimoji="0" lang="fr-FR" altLang="x-none" sz="2800" b="1" i="0" u="none" strike="noStrike" cap="none" normalizeH="0" baseline="0">
                        <a:ln>
                          <a:noFill/>
                        </a:ln>
                        <a:solidFill>
                          <a:schemeClr val="tx1"/>
                        </a:solidFill>
                        <a:effectLst/>
                        <a:latin typeface="Helvetica" charset="0"/>
                        <a:ea typeface="ＭＳ Ｐゴシック" charset="-128"/>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18222">
                <a:tc>
                  <a:txBody>
                    <a:bodyPr/>
                    <a:lstStyle>
                      <a:lvl1pPr>
                        <a:spcBef>
                          <a:spcPct val="20000"/>
                        </a:spcBef>
                        <a:defRPr sz="2800">
                          <a:solidFill>
                            <a:schemeClr val="tx1"/>
                          </a:solidFill>
                          <a:latin typeface="Arial" charset="0"/>
                          <a:ea typeface="ＭＳ Ｐゴシック" charset="-128"/>
                        </a:defRPr>
                      </a:lvl1pPr>
                      <a:lvl2pPr marL="742950" indent="-285750">
                        <a:spcBef>
                          <a:spcPct val="20000"/>
                        </a:spcBef>
                        <a:defRPr sz="2400">
                          <a:solidFill>
                            <a:schemeClr val="tx1"/>
                          </a:solidFill>
                          <a:latin typeface="Arial" charset="0"/>
                          <a:ea typeface="ＭＳ Ｐゴシック" charset="-128"/>
                        </a:defRPr>
                      </a:lvl2pPr>
                      <a:lvl3pPr marL="1143000" indent="-228600">
                        <a:spcBef>
                          <a:spcPct val="20000"/>
                        </a:spcBef>
                        <a:defRPr sz="2000">
                          <a:solidFill>
                            <a:schemeClr val="tx1"/>
                          </a:solidFill>
                          <a:latin typeface="Arial" charset="0"/>
                          <a:ea typeface="ＭＳ Ｐゴシック" charset="-128"/>
                        </a:defRPr>
                      </a:lvl3pPr>
                      <a:lvl4pPr marL="1600200" indent="-228600">
                        <a:spcBef>
                          <a:spcPct val="20000"/>
                        </a:spcBef>
                        <a:defRPr>
                          <a:solidFill>
                            <a:schemeClr val="tx1"/>
                          </a:solidFill>
                          <a:latin typeface="Arial" charset="0"/>
                          <a:ea typeface="ＭＳ Ｐゴシック" charset="-128"/>
                        </a:defRPr>
                      </a:lvl4pPr>
                      <a:lvl5pPr marL="2057400" indent="-22860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x-none" sz="2800" b="1" i="0" u="none" strike="noStrike" cap="none" normalizeH="0" baseline="0">
                          <a:ln>
                            <a:noFill/>
                          </a:ln>
                          <a:solidFill>
                            <a:srgbClr val="0717FF"/>
                          </a:solidFill>
                          <a:effectLst/>
                          <a:latin typeface="Helvetica" charset="0"/>
                          <a:ea typeface="ＭＳ 明朝" charset="-128"/>
                        </a:rPr>
                        <a:t>Giant Viruses</a:t>
                      </a:r>
                      <a:endParaRPr kumimoji="0" lang="fr-FR" altLang="x-none" sz="2800" b="1" i="0" u="none" strike="noStrike" cap="none" normalizeH="0" baseline="0">
                        <a:ln>
                          <a:noFill/>
                        </a:ln>
                        <a:solidFill>
                          <a:schemeClr val="tx1"/>
                        </a:solidFill>
                        <a:effectLst/>
                        <a:latin typeface="Helvetica" charset="0"/>
                        <a:ea typeface="ＭＳ Ｐゴシック" charset="-128"/>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charset="0"/>
                          <a:ea typeface="ＭＳ Ｐゴシック" charset="-128"/>
                        </a:defRPr>
                      </a:lvl1pPr>
                      <a:lvl2pPr marL="742950" indent="-285750">
                        <a:spcBef>
                          <a:spcPct val="20000"/>
                        </a:spcBef>
                        <a:defRPr sz="2400">
                          <a:solidFill>
                            <a:schemeClr val="tx1"/>
                          </a:solidFill>
                          <a:latin typeface="Arial" charset="0"/>
                          <a:ea typeface="ＭＳ Ｐゴシック" charset="-128"/>
                        </a:defRPr>
                      </a:lvl2pPr>
                      <a:lvl3pPr marL="1143000" indent="-228600">
                        <a:spcBef>
                          <a:spcPct val="20000"/>
                        </a:spcBef>
                        <a:defRPr sz="2000">
                          <a:solidFill>
                            <a:schemeClr val="tx1"/>
                          </a:solidFill>
                          <a:latin typeface="Arial" charset="0"/>
                          <a:ea typeface="ＭＳ Ｐゴシック" charset="-128"/>
                        </a:defRPr>
                      </a:lvl3pPr>
                      <a:lvl4pPr marL="1600200" indent="-228600">
                        <a:spcBef>
                          <a:spcPct val="20000"/>
                        </a:spcBef>
                        <a:defRPr>
                          <a:solidFill>
                            <a:schemeClr val="tx1"/>
                          </a:solidFill>
                          <a:latin typeface="Arial" charset="0"/>
                          <a:ea typeface="ＭＳ Ｐゴシック" charset="-128"/>
                        </a:defRPr>
                      </a:lvl4pPr>
                      <a:lvl5pPr marL="2057400" indent="-22860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GB" altLang="x-none" sz="2800" b="1" i="0" u="none" strike="noStrike" cap="none" normalizeH="0" baseline="0">
                          <a:ln>
                            <a:noFill/>
                          </a:ln>
                          <a:solidFill>
                            <a:schemeClr val="tx1"/>
                          </a:solidFill>
                          <a:effectLst/>
                          <a:latin typeface="Helvetica" charset="0"/>
                          <a:ea typeface="ＭＳ 明朝" charset="-128"/>
                        </a:rPr>
                        <a:t>273</a:t>
                      </a:r>
                      <a:endParaRPr kumimoji="0" lang="fr-FR" altLang="x-none" sz="2800" b="1" i="0" u="none" strike="noStrike" cap="none" normalizeH="0" baseline="0">
                        <a:ln>
                          <a:noFill/>
                        </a:ln>
                        <a:solidFill>
                          <a:schemeClr val="tx1"/>
                        </a:solidFill>
                        <a:effectLst/>
                        <a:latin typeface="Helvetica" charset="0"/>
                        <a:ea typeface="ＭＳ Ｐゴシック" charset="-128"/>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rancoisJac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9144000"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4220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2793122"/>
            <a:ext cx="9144000" cy="707886"/>
          </a:xfrm>
          <a:prstGeom prst="rect">
            <a:avLst/>
          </a:prstGeom>
          <a:solidFill>
            <a:srgbClr val="FFFF00"/>
          </a:solidFill>
        </p:spPr>
        <p:txBody>
          <a:bodyPr wrap="square" rtlCol="0">
            <a:spAutoFit/>
          </a:bodyPr>
          <a:lstStyle/>
          <a:p>
            <a:pPr algn="ctr"/>
            <a:r>
              <a:rPr lang="en-GB" sz="4000" dirty="0">
                <a:solidFill>
                  <a:srgbClr val="070AF2"/>
                </a:solidFill>
              </a:rPr>
              <a:t>Genome Analyses</a:t>
            </a:r>
          </a:p>
        </p:txBody>
      </p:sp>
    </p:spTree>
    <p:extLst>
      <p:ext uri="{BB962C8B-B14F-4D97-AF65-F5344CB8AC3E}">
        <p14:creationId xmlns:p14="http://schemas.microsoft.com/office/powerpoint/2010/main" val="568222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266" name="Group 2"/>
          <p:cNvGrpSpPr>
            <a:grpSpLocks/>
          </p:cNvGrpSpPr>
          <p:nvPr/>
        </p:nvGrpSpPr>
        <p:grpSpPr bwMode="auto">
          <a:xfrm>
            <a:off x="0" y="1295400"/>
            <a:ext cx="8991600" cy="4368800"/>
            <a:chOff x="48" y="1328"/>
            <a:chExt cx="5664" cy="2752"/>
          </a:xfrm>
        </p:grpSpPr>
        <p:sp>
          <p:nvSpPr>
            <p:cNvPr id="46082" name="Text Box 3"/>
            <p:cNvSpPr txBox="1">
              <a:spLocks noChangeArrowheads="1"/>
            </p:cNvSpPr>
            <p:nvPr/>
          </p:nvSpPr>
          <p:spPr bwMode="auto">
            <a:xfrm>
              <a:off x="48" y="3063"/>
              <a:ext cx="5664"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b="0">
                  <a:solidFill>
                    <a:srgbClr val="021EFD"/>
                  </a:solidFill>
                  <a:latin typeface="Helvetica" charset="0"/>
                </a:rPr>
                <a:t>"</a:t>
              </a:r>
              <a:r>
                <a:rPr lang="en-GB" altLang="x-none">
                  <a:solidFill>
                    <a:srgbClr val="021EFD"/>
                  </a:solidFill>
                </a:rPr>
                <a:t>Nothing in Biology makes sense except in the light of evolution</a:t>
              </a:r>
              <a:r>
                <a:rPr lang="en-GB" altLang="x-none" b="0">
                  <a:solidFill>
                    <a:srgbClr val="021EFD"/>
                  </a:solidFill>
                  <a:latin typeface="Helvetica" charset="0"/>
                </a:rPr>
                <a:t>”</a:t>
              </a:r>
            </a:p>
            <a:p>
              <a:pPr algn="ctr">
                <a:spcBef>
                  <a:spcPct val="50000"/>
                </a:spcBef>
                <a:buFontTx/>
                <a:buNone/>
              </a:pPr>
              <a:r>
                <a:rPr lang="en-GB" altLang="x-none" sz="2400">
                  <a:solidFill>
                    <a:srgbClr val="FF3333"/>
                  </a:solidFill>
                  <a:latin typeface="Helvetica" charset="0"/>
                </a:rPr>
                <a:t>Christian Theodosius Dobzhansky, 1973.</a:t>
              </a:r>
              <a:endParaRPr lang="en-GB" altLang="x-none" sz="2400" b="0">
                <a:solidFill>
                  <a:srgbClr val="1848A6"/>
                </a:solidFill>
                <a:latin typeface="Helvetica" charset="0"/>
              </a:endParaRPr>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 y="1328"/>
              <a:ext cx="3601"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67266"/>
                                        </p:tgtEl>
                                        <p:attrNameLst>
                                          <p:attrName>style.visibility</p:attrName>
                                        </p:attrNameLst>
                                      </p:cBhvr>
                                      <p:to>
                                        <p:strVal val="visible"/>
                                      </p:to>
                                    </p:set>
                                    <p:animEffect transition="in" filter="fade">
                                      <p:cBhvr>
                                        <p:cTn id="7" dur="1000"/>
                                        <p:tgtEl>
                                          <p:spTgt spid="267266"/>
                                        </p:tgtEl>
                                      </p:cBhvr>
                                    </p:animEffect>
                                    <p:anim calcmode="lin" valueType="num">
                                      <p:cBhvr>
                                        <p:cTn id="8" dur="1000" fill="hold"/>
                                        <p:tgtEl>
                                          <p:spTgt spid="267266"/>
                                        </p:tgtEl>
                                        <p:attrNameLst>
                                          <p:attrName>ppt_x</p:attrName>
                                        </p:attrNameLst>
                                      </p:cBhvr>
                                      <p:tavLst>
                                        <p:tav tm="0">
                                          <p:val>
                                            <p:strVal val="#ppt_x"/>
                                          </p:val>
                                        </p:tav>
                                        <p:tav tm="100000">
                                          <p:val>
                                            <p:strVal val="#ppt_x"/>
                                          </p:val>
                                        </p:tav>
                                      </p:tavLst>
                                    </p:anim>
                                    <p:anim calcmode="lin" valueType="num">
                                      <p:cBhvr>
                                        <p:cTn id="9" dur="1000" fill="hold"/>
                                        <p:tgtEl>
                                          <p:spTgt spid="267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4"/>
          <p:cNvGrpSpPr>
            <a:grpSpLocks/>
          </p:cNvGrpSpPr>
          <p:nvPr/>
        </p:nvGrpSpPr>
        <p:grpSpPr bwMode="auto">
          <a:xfrm>
            <a:off x="1905000" y="1981200"/>
            <a:ext cx="4495800" cy="2743200"/>
            <a:chOff x="1296" y="864"/>
            <a:chExt cx="2832" cy="1728"/>
          </a:xfrm>
        </p:grpSpPr>
        <p:sp>
          <p:nvSpPr>
            <p:cNvPr id="48140" name="Oval 5"/>
            <p:cNvSpPr>
              <a:spLocks noChangeArrowheads="1"/>
            </p:cNvSpPr>
            <p:nvPr/>
          </p:nvSpPr>
          <p:spPr bwMode="auto">
            <a:xfrm>
              <a:off x="2448" y="864"/>
              <a:ext cx="576" cy="528"/>
            </a:xfrm>
            <a:prstGeom prst="ellipse">
              <a:avLst/>
            </a:prstGeom>
            <a:solidFill>
              <a:srgbClr val="0717FF"/>
            </a:solidFill>
            <a:ln w="9525">
              <a:solidFill>
                <a:srgbClr val="0717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48141" name="Oval 6"/>
            <p:cNvSpPr>
              <a:spLocks noChangeArrowheads="1"/>
            </p:cNvSpPr>
            <p:nvPr/>
          </p:nvSpPr>
          <p:spPr bwMode="auto">
            <a:xfrm>
              <a:off x="1296" y="2016"/>
              <a:ext cx="576" cy="528"/>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48142" name="Oval 7"/>
            <p:cNvSpPr>
              <a:spLocks noChangeArrowheads="1"/>
            </p:cNvSpPr>
            <p:nvPr/>
          </p:nvSpPr>
          <p:spPr bwMode="auto">
            <a:xfrm>
              <a:off x="3552" y="2064"/>
              <a:ext cx="576" cy="528"/>
            </a:xfrm>
            <a:prstGeom prst="ellipse">
              <a:avLst/>
            </a:prstGeom>
            <a:solidFill>
              <a:schemeClr val="hlink"/>
            </a:solidFill>
            <a:ln w="9525">
              <a:solidFill>
                <a:schemeClr val="hlink"/>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grpSp>
      <p:sp>
        <p:nvSpPr>
          <p:cNvPr id="422920" name="Line 8"/>
          <p:cNvSpPr>
            <a:spLocks noChangeShapeType="1"/>
          </p:cNvSpPr>
          <p:nvPr/>
        </p:nvSpPr>
        <p:spPr bwMode="auto">
          <a:xfrm flipH="1">
            <a:off x="2362200" y="2362200"/>
            <a:ext cx="1828800" cy="1828800"/>
          </a:xfrm>
          <a:prstGeom prst="line">
            <a:avLst/>
          </a:prstGeom>
          <a:noFill/>
          <a:ln w="57150">
            <a:solidFill>
              <a:srgbClr val="DC0C1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22921" name="Line 9"/>
          <p:cNvSpPr>
            <a:spLocks noChangeShapeType="1"/>
          </p:cNvSpPr>
          <p:nvPr/>
        </p:nvSpPr>
        <p:spPr bwMode="auto">
          <a:xfrm>
            <a:off x="4191000" y="2362200"/>
            <a:ext cx="1752600" cy="1905000"/>
          </a:xfrm>
          <a:prstGeom prst="line">
            <a:avLst/>
          </a:prstGeom>
          <a:noFill/>
          <a:ln w="57150">
            <a:solidFill>
              <a:srgbClr val="DC0C1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48132" name="Text Box 10"/>
          <p:cNvSpPr txBox="1">
            <a:spLocks noChangeArrowheads="1"/>
          </p:cNvSpPr>
          <p:nvPr/>
        </p:nvSpPr>
        <p:spPr bwMode="auto">
          <a:xfrm>
            <a:off x="1752600" y="4953000"/>
            <a:ext cx="129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FF0000"/>
                </a:solidFill>
              </a:rPr>
              <a:t>Gene1</a:t>
            </a:r>
            <a:r>
              <a:rPr lang="fr-FR" altLang="x-none" sz="2400"/>
              <a:t> </a:t>
            </a:r>
            <a:endParaRPr lang="fr-FR" altLang="x-none" sz="2400" b="0"/>
          </a:p>
        </p:txBody>
      </p:sp>
      <p:sp>
        <p:nvSpPr>
          <p:cNvPr id="48133" name="Text Box 11"/>
          <p:cNvSpPr txBox="1">
            <a:spLocks noChangeArrowheads="1"/>
          </p:cNvSpPr>
          <p:nvPr/>
        </p:nvSpPr>
        <p:spPr bwMode="auto">
          <a:xfrm>
            <a:off x="5410200" y="49530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FF0000"/>
                </a:solidFill>
              </a:rPr>
              <a:t>Gene2</a:t>
            </a:r>
            <a:endParaRPr lang="fr-FR" altLang="x-none" sz="2400" b="0"/>
          </a:p>
        </p:txBody>
      </p:sp>
      <p:sp>
        <p:nvSpPr>
          <p:cNvPr id="48134" name="Text Box 12"/>
          <p:cNvSpPr txBox="1">
            <a:spLocks noChangeArrowheads="1"/>
          </p:cNvSpPr>
          <p:nvPr/>
        </p:nvSpPr>
        <p:spPr bwMode="auto">
          <a:xfrm>
            <a:off x="2895600" y="1447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FF0000"/>
                </a:solidFill>
              </a:rPr>
              <a:t>Common ancestor</a:t>
            </a:r>
            <a:endParaRPr lang="fr-FR" altLang="x-none" sz="2400" b="0"/>
          </a:p>
        </p:txBody>
      </p:sp>
      <p:sp>
        <p:nvSpPr>
          <p:cNvPr id="48135" name="Text Box 13"/>
          <p:cNvSpPr txBox="1">
            <a:spLocks noChangeArrowheads="1"/>
          </p:cNvSpPr>
          <p:nvPr/>
        </p:nvSpPr>
        <p:spPr bwMode="auto">
          <a:xfrm>
            <a:off x="0" y="44624"/>
            <a:ext cx="90678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3600" dirty="0" err="1">
                <a:solidFill>
                  <a:srgbClr val="0717FF"/>
                </a:solidFill>
              </a:rPr>
              <a:t>Search</a:t>
            </a:r>
            <a:r>
              <a:rPr lang="fr-FR" altLang="x-none" sz="3600" dirty="0">
                <a:solidFill>
                  <a:srgbClr val="0717FF"/>
                </a:solidFill>
              </a:rPr>
              <a:t> for </a:t>
            </a:r>
            <a:r>
              <a:rPr lang="fr-FR" altLang="x-none" sz="3600" dirty="0" err="1">
                <a:solidFill>
                  <a:srgbClr val="0717FF"/>
                </a:solidFill>
              </a:rPr>
              <a:t>similarity</a:t>
            </a:r>
            <a:endParaRPr lang="fr-FR" altLang="x-none" sz="2400" b="0" dirty="0"/>
          </a:p>
        </p:txBody>
      </p:sp>
      <p:sp>
        <p:nvSpPr>
          <p:cNvPr id="48136" name="Text Box 14"/>
          <p:cNvSpPr txBox="1">
            <a:spLocks noChangeArrowheads="1"/>
          </p:cNvSpPr>
          <p:nvPr/>
        </p:nvSpPr>
        <p:spPr bwMode="auto">
          <a:xfrm>
            <a:off x="457200" y="83820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latin typeface="Times" charset="0"/>
              </a:rPr>
              <a:t> One of the most frequent activity in Bioinformatics</a:t>
            </a:r>
            <a:endParaRPr lang="en-GB" altLang="x-none" sz="2400" b="0">
              <a:latin typeface="Times" charset="0"/>
            </a:endParaRPr>
          </a:p>
        </p:txBody>
      </p:sp>
      <p:sp>
        <p:nvSpPr>
          <p:cNvPr id="422927" name="Text Box 15"/>
          <p:cNvSpPr txBox="1">
            <a:spLocks noChangeArrowheads="1"/>
          </p:cNvSpPr>
          <p:nvPr/>
        </p:nvSpPr>
        <p:spPr bwMode="auto">
          <a:xfrm>
            <a:off x="1524000" y="5638800"/>
            <a:ext cx="6477000" cy="1076325"/>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717FF"/>
                </a:solidFill>
              </a:rPr>
              <a:t>Homology is almost uniquely inferred by sequence similar</a:t>
            </a:r>
            <a:r>
              <a:rPr lang="fr-FR" altLang="x-none">
                <a:solidFill>
                  <a:srgbClr val="0717FF"/>
                </a:solidFill>
              </a:rPr>
              <a:t>ity</a:t>
            </a:r>
          </a:p>
        </p:txBody>
      </p:sp>
      <p:sp>
        <p:nvSpPr>
          <p:cNvPr id="48138" name="Text Box 16"/>
          <p:cNvSpPr txBox="1">
            <a:spLocks noChangeArrowheads="1"/>
          </p:cNvSpPr>
          <p:nvPr/>
        </p:nvSpPr>
        <p:spPr bwMode="auto">
          <a:xfrm>
            <a:off x="6248400" y="1981200"/>
            <a:ext cx="2667000" cy="1927225"/>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21EFD"/>
                </a:solidFill>
              </a:rPr>
              <a:t>Two genes are homologs if and only if they derive from the same ancestor</a:t>
            </a:r>
          </a:p>
        </p:txBody>
      </p:sp>
      <p:sp>
        <p:nvSpPr>
          <p:cNvPr id="48139" name="AutoShape 14"/>
          <p:cNvSpPr>
            <a:spLocks noChangeArrowheads="1"/>
          </p:cNvSpPr>
          <p:nvPr/>
        </p:nvSpPr>
        <p:spPr bwMode="auto">
          <a:xfrm>
            <a:off x="152400" y="962025"/>
            <a:ext cx="671513" cy="257175"/>
          </a:xfrm>
          <a:prstGeom prst="rightArrow">
            <a:avLst>
              <a:gd name="adj1" fmla="val 50000"/>
              <a:gd name="adj2" fmla="val 65278"/>
            </a:avLst>
          </a:prstGeom>
          <a:solidFill>
            <a:srgbClr val="FF0000"/>
          </a:solidFill>
          <a:ln w="9525">
            <a:solidFill>
              <a:srgbClr val="FF0000"/>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GB" altLang="x-none" sz="2400" b="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422920"/>
                                        </p:tgtEl>
                                        <p:attrNameLst>
                                          <p:attrName>style.visibility</p:attrName>
                                        </p:attrNameLst>
                                      </p:cBhvr>
                                      <p:to>
                                        <p:strVal val="visible"/>
                                      </p:to>
                                    </p:set>
                                    <p:animEffect transition="in" filter="checkerboard(down)">
                                      <p:cBhvr>
                                        <p:cTn id="7" dur="500"/>
                                        <p:tgtEl>
                                          <p:spTgt spid="422920"/>
                                        </p:tgtEl>
                                      </p:cBhvr>
                                    </p:animEffect>
                                  </p:childTnLst>
                                </p:cTn>
                              </p:par>
                            </p:childTnLst>
                          </p:cTn>
                        </p:par>
                        <p:par>
                          <p:cTn id="8" fill="hold" nodeType="afterGroup">
                            <p:stCondLst>
                              <p:cond delay="500"/>
                            </p:stCondLst>
                            <p:childTnLst>
                              <p:par>
                                <p:cTn id="9" presetID="5" presetClass="entr" presetSubtype="5" fill="hold" grpId="0" nodeType="afterEffect">
                                  <p:stCondLst>
                                    <p:cond delay="0"/>
                                  </p:stCondLst>
                                  <p:childTnLst>
                                    <p:set>
                                      <p:cBhvr>
                                        <p:cTn id="10" dur="1" fill="hold">
                                          <p:stCondLst>
                                            <p:cond delay="0"/>
                                          </p:stCondLst>
                                        </p:cTn>
                                        <p:tgtEl>
                                          <p:spTgt spid="422921"/>
                                        </p:tgtEl>
                                        <p:attrNameLst>
                                          <p:attrName>style.visibility</p:attrName>
                                        </p:attrNameLst>
                                      </p:cBhvr>
                                      <p:to>
                                        <p:strVal val="visible"/>
                                      </p:to>
                                    </p:set>
                                    <p:animEffect transition="in" filter="checkerboard(down)">
                                      <p:cBhvr>
                                        <p:cTn id="11" dur="500"/>
                                        <p:tgtEl>
                                          <p:spTgt spid="422921"/>
                                        </p:tgtEl>
                                      </p:cBhvr>
                                    </p:animEffect>
                                  </p:childTnLst>
                                </p:cTn>
                              </p:par>
                            </p:childTnLst>
                          </p:cTn>
                        </p:par>
                        <p:par>
                          <p:cTn id="12" fill="hold" nodeType="afterGroup">
                            <p:stCondLst>
                              <p:cond delay="1000"/>
                            </p:stCondLst>
                            <p:childTnLst>
                              <p:par>
                                <p:cTn id="13" presetID="30" presetClass="entr" presetSubtype="0" fill="hold" grpId="0" nodeType="afterEffect">
                                  <p:stCondLst>
                                    <p:cond delay="0"/>
                                  </p:stCondLst>
                                  <p:childTnLst>
                                    <p:set>
                                      <p:cBhvr>
                                        <p:cTn id="14" dur="1" fill="hold">
                                          <p:stCondLst>
                                            <p:cond delay="0"/>
                                          </p:stCondLst>
                                        </p:cTn>
                                        <p:tgtEl>
                                          <p:spTgt spid="422927"/>
                                        </p:tgtEl>
                                        <p:attrNameLst>
                                          <p:attrName>style.visibility</p:attrName>
                                        </p:attrNameLst>
                                      </p:cBhvr>
                                      <p:to>
                                        <p:strVal val="visible"/>
                                      </p:to>
                                    </p:set>
                                    <p:animEffect transition="in" filter="fade">
                                      <p:cBhvr>
                                        <p:cTn id="15" dur="800" decel="100000"/>
                                        <p:tgtEl>
                                          <p:spTgt spid="422927"/>
                                        </p:tgtEl>
                                      </p:cBhvr>
                                    </p:animEffect>
                                    <p:anim calcmode="lin" valueType="num">
                                      <p:cBhvr>
                                        <p:cTn id="16" dur="800" decel="100000" fill="hold"/>
                                        <p:tgtEl>
                                          <p:spTgt spid="422927"/>
                                        </p:tgtEl>
                                        <p:attrNameLst>
                                          <p:attrName>style.rotation</p:attrName>
                                        </p:attrNameLst>
                                      </p:cBhvr>
                                      <p:tavLst>
                                        <p:tav tm="0">
                                          <p:val>
                                            <p:fltVal val="-90"/>
                                          </p:val>
                                        </p:tav>
                                        <p:tav tm="100000">
                                          <p:val>
                                            <p:fltVal val="0"/>
                                          </p:val>
                                        </p:tav>
                                      </p:tavLst>
                                    </p:anim>
                                    <p:anim calcmode="lin" valueType="num">
                                      <p:cBhvr>
                                        <p:cTn id="17" dur="800" decel="100000" fill="hold"/>
                                        <p:tgtEl>
                                          <p:spTgt spid="422927"/>
                                        </p:tgtEl>
                                        <p:attrNameLst>
                                          <p:attrName>ppt_x</p:attrName>
                                        </p:attrNameLst>
                                      </p:cBhvr>
                                      <p:tavLst>
                                        <p:tav tm="0">
                                          <p:val>
                                            <p:strVal val="#ppt_x+0.4"/>
                                          </p:val>
                                        </p:tav>
                                        <p:tav tm="100000">
                                          <p:val>
                                            <p:strVal val="#ppt_x-0.05"/>
                                          </p:val>
                                        </p:tav>
                                      </p:tavLst>
                                    </p:anim>
                                    <p:anim calcmode="lin" valueType="num">
                                      <p:cBhvr>
                                        <p:cTn id="18" dur="800" decel="100000" fill="hold"/>
                                        <p:tgtEl>
                                          <p:spTgt spid="422927"/>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22927"/>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2292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20" grpId="0" animBg="1"/>
      <p:bldP spid="422921" grpId="0" animBg="1"/>
      <p:bldP spid="42292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86200"/>
            <a:ext cx="403860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60713"/>
            <a:ext cx="5029200" cy="171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0179" name="Text Box 4"/>
          <p:cNvSpPr txBox="1">
            <a:spLocks noChangeArrowheads="1"/>
          </p:cNvSpPr>
          <p:nvPr/>
        </p:nvSpPr>
        <p:spPr bwMode="auto">
          <a:xfrm>
            <a:off x="685800" y="0"/>
            <a:ext cx="784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latin typeface="Helvetica" charset="0"/>
              </a:rPr>
              <a:t>Sequence similarity search</a:t>
            </a:r>
            <a:endParaRPr lang="fr-FR" altLang="x-none" sz="2400">
              <a:solidFill>
                <a:srgbClr val="FF0000"/>
              </a:solidFill>
              <a:latin typeface="Helvetica" charset="0"/>
            </a:endParaRPr>
          </a:p>
        </p:txBody>
      </p:sp>
      <p:sp>
        <p:nvSpPr>
          <p:cNvPr id="269319" name="Rectangle 7"/>
          <p:cNvSpPr>
            <a:spLocks noChangeArrowheads="1"/>
          </p:cNvSpPr>
          <p:nvPr/>
        </p:nvSpPr>
        <p:spPr bwMode="auto">
          <a:xfrm>
            <a:off x="7008813" y="1784350"/>
            <a:ext cx="1982787"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b="0">
                <a:solidFill>
                  <a:srgbClr val="FB0817"/>
                </a:solidFill>
                <a:latin typeface="Times" charset="0"/>
              </a:rPr>
              <a:t>•</a:t>
            </a:r>
            <a:r>
              <a:rPr lang="en-GB" altLang="x-none" sz="3600" b="0">
                <a:latin typeface="Times" charset="0"/>
              </a:rPr>
              <a:t> </a:t>
            </a:r>
            <a:r>
              <a:rPr lang="en-GB" altLang="x-none" sz="3600">
                <a:latin typeface="Helvetica" charset="0"/>
              </a:rPr>
              <a:t>FASTA</a:t>
            </a:r>
            <a:endParaRPr lang="fr-FR" altLang="x-none" sz="3600">
              <a:latin typeface="Helvetica" charset="0"/>
            </a:endParaRPr>
          </a:p>
        </p:txBody>
      </p:sp>
      <p:sp>
        <p:nvSpPr>
          <p:cNvPr id="269320" name="Rectangle 8"/>
          <p:cNvSpPr>
            <a:spLocks noChangeArrowheads="1"/>
          </p:cNvSpPr>
          <p:nvPr/>
        </p:nvSpPr>
        <p:spPr bwMode="auto">
          <a:xfrm>
            <a:off x="7008813" y="2546350"/>
            <a:ext cx="1982787"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b="0">
                <a:solidFill>
                  <a:srgbClr val="FB0817"/>
                </a:solidFill>
                <a:latin typeface="Times" charset="0"/>
              </a:rPr>
              <a:t>• </a:t>
            </a:r>
            <a:r>
              <a:rPr lang="en-GB" altLang="x-none" sz="3600">
                <a:solidFill>
                  <a:srgbClr val="FF0000"/>
                </a:solidFill>
                <a:latin typeface="Helvetica" charset="0"/>
              </a:rPr>
              <a:t>BLAST</a:t>
            </a:r>
            <a:endParaRPr lang="fr-FR" altLang="x-none" sz="3600">
              <a:solidFill>
                <a:srgbClr val="FF0000"/>
              </a:solidFill>
              <a:latin typeface="Helvetica" charset="0"/>
            </a:endParaRPr>
          </a:p>
        </p:txBody>
      </p:sp>
      <p:sp>
        <p:nvSpPr>
          <p:cNvPr id="269321" name="Rectangle 9"/>
          <p:cNvSpPr>
            <a:spLocks noChangeArrowheads="1"/>
          </p:cNvSpPr>
          <p:nvPr/>
        </p:nvSpPr>
        <p:spPr bwMode="auto">
          <a:xfrm>
            <a:off x="152400" y="1752600"/>
            <a:ext cx="6418263"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B0817"/>
                </a:solidFill>
                <a:latin typeface="Palatino" charset="0"/>
              </a:rPr>
              <a:t>•</a:t>
            </a:r>
            <a:r>
              <a:rPr lang="en-GB" altLang="x-none" sz="3600">
                <a:latin typeface="Palatino" charset="0"/>
              </a:rPr>
              <a:t> </a:t>
            </a:r>
            <a:r>
              <a:rPr lang="en-GB" altLang="x-none" sz="3600">
                <a:latin typeface="Helvetica" charset="0"/>
              </a:rPr>
              <a:t>Smith-Waterman algorithm</a:t>
            </a:r>
            <a:endParaRPr lang="fr-FR" altLang="x-none" sz="3600">
              <a:latin typeface="Helvetica" charset="0"/>
            </a:endParaRPr>
          </a:p>
        </p:txBody>
      </p:sp>
      <p:sp>
        <p:nvSpPr>
          <p:cNvPr id="269322" name="Rectangle 10"/>
          <p:cNvSpPr>
            <a:spLocks noChangeArrowheads="1"/>
          </p:cNvSpPr>
          <p:nvPr/>
        </p:nvSpPr>
        <p:spPr bwMode="auto">
          <a:xfrm>
            <a:off x="152400" y="2514600"/>
            <a:ext cx="6823075"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B0817"/>
                </a:solidFill>
                <a:latin typeface="Palatino" charset="0"/>
              </a:rPr>
              <a:t>•</a:t>
            </a:r>
            <a:r>
              <a:rPr lang="en-GB" altLang="x-none" sz="3600">
                <a:latin typeface="Palatino" charset="0"/>
              </a:rPr>
              <a:t> </a:t>
            </a:r>
            <a:r>
              <a:rPr lang="en-GB" altLang="x-none" sz="3600">
                <a:latin typeface="Helvetica" charset="0"/>
              </a:rPr>
              <a:t>HMM (Hidden Markov Model)</a:t>
            </a:r>
            <a:endParaRPr lang="fr-FR" altLang="x-none" sz="3600">
              <a:latin typeface="Helvetica" charset="0"/>
            </a:endParaRPr>
          </a:p>
        </p:txBody>
      </p:sp>
      <p:sp>
        <p:nvSpPr>
          <p:cNvPr id="269317" name="Text Box 5"/>
          <p:cNvSpPr txBox="1">
            <a:spLocks noChangeArrowheads="1"/>
          </p:cNvSpPr>
          <p:nvPr/>
        </p:nvSpPr>
        <p:spPr bwMode="auto">
          <a:xfrm>
            <a:off x="304800" y="762000"/>
            <a:ext cx="8839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2400">
                <a:solidFill>
                  <a:srgbClr val="FF0000"/>
                </a:solidFill>
                <a:latin typeface="Courier" charset="0"/>
              </a:rPr>
              <a:t>V I </a:t>
            </a:r>
            <a:r>
              <a:rPr lang="en-GB" altLang="x-none" sz="2400">
                <a:solidFill>
                  <a:srgbClr val="008000"/>
                </a:solidFill>
                <a:latin typeface="Courier" charset="0"/>
              </a:rPr>
              <a:t>T</a:t>
            </a:r>
            <a:r>
              <a:rPr lang="en-GB" altLang="x-none" sz="2400">
                <a:solidFill>
                  <a:srgbClr val="FF0000"/>
                </a:solidFill>
                <a:latin typeface="Courier" charset="0"/>
              </a:rPr>
              <a:t> </a:t>
            </a:r>
            <a:r>
              <a:rPr lang="en-GB" altLang="x-none" sz="2400">
                <a:solidFill>
                  <a:srgbClr val="0000FF"/>
                </a:solidFill>
                <a:latin typeface="Courier" charset="0"/>
              </a:rPr>
              <a:t>K L G</a:t>
            </a:r>
            <a:r>
              <a:rPr lang="en-GB" altLang="x-none" sz="2400">
                <a:solidFill>
                  <a:srgbClr val="FF0000"/>
                </a:solidFill>
                <a:latin typeface="Courier" charset="0"/>
              </a:rPr>
              <a:t> T </a:t>
            </a:r>
            <a:r>
              <a:rPr lang="en-GB" altLang="x-none" sz="2400">
                <a:solidFill>
                  <a:srgbClr val="008000"/>
                </a:solidFill>
                <a:latin typeface="Courier" charset="0"/>
              </a:rPr>
              <a:t>C</a:t>
            </a:r>
            <a:r>
              <a:rPr lang="en-GB" altLang="x-none" sz="2400">
                <a:solidFill>
                  <a:srgbClr val="FF0000"/>
                </a:solidFill>
                <a:latin typeface="Courier" charset="0"/>
              </a:rPr>
              <a:t> V G S	V </a:t>
            </a:r>
            <a:r>
              <a:rPr lang="en-GB" altLang="x-none" sz="2400">
                <a:solidFill>
                  <a:srgbClr val="0000FF"/>
                </a:solidFill>
                <a:latin typeface="Courier" charset="0"/>
              </a:rPr>
              <a:t>I</a:t>
            </a:r>
            <a:r>
              <a:rPr lang="en-GB" altLang="x-none" sz="2400">
                <a:solidFill>
                  <a:srgbClr val="FF0000"/>
                </a:solidFill>
                <a:latin typeface="Courier" charset="0"/>
              </a:rPr>
              <a:t> </a:t>
            </a:r>
            <a:r>
              <a:rPr lang="en-GB" altLang="x-none" sz="2400">
                <a:solidFill>
                  <a:srgbClr val="008000"/>
                </a:solidFill>
                <a:latin typeface="Courier" charset="0"/>
              </a:rPr>
              <a:t>T</a:t>
            </a:r>
            <a:r>
              <a:rPr lang="en-GB" altLang="x-none" sz="2400">
                <a:solidFill>
                  <a:srgbClr val="FF0000"/>
                </a:solidFill>
                <a:latin typeface="Courier" charset="0"/>
              </a:rPr>
              <a:t> K </a:t>
            </a:r>
            <a:r>
              <a:rPr lang="en-GB" altLang="x-none" sz="2400">
                <a:solidFill>
                  <a:srgbClr val="0000FF"/>
                </a:solidFill>
                <a:latin typeface="Courier" charset="0"/>
              </a:rPr>
              <a:t>L</a:t>
            </a:r>
            <a:r>
              <a:rPr lang="en-GB" altLang="x-none" sz="2400">
                <a:solidFill>
                  <a:srgbClr val="FF0000"/>
                </a:solidFill>
                <a:latin typeface="Courier" charset="0"/>
              </a:rPr>
              <a:t> G T </a:t>
            </a:r>
            <a:r>
              <a:rPr lang="en-GB" altLang="x-none" sz="2400">
                <a:solidFill>
                  <a:srgbClr val="008000"/>
                </a:solidFill>
                <a:latin typeface="Courier" charset="0"/>
              </a:rPr>
              <a:t>C</a:t>
            </a:r>
            <a:r>
              <a:rPr lang="en-GB" altLang="x-none" sz="2400">
                <a:solidFill>
                  <a:srgbClr val="FF0000"/>
                </a:solidFill>
                <a:latin typeface="Courier" charset="0"/>
              </a:rPr>
              <a:t> V </a:t>
            </a:r>
            <a:r>
              <a:rPr lang="en-GB" altLang="x-none" sz="2400">
                <a:solidFill>
                  <a:srgbClr val="0000FF"/>
                </a:solidFill>
                <a:latin typeface="Courier" charset="0"/>
              </a:rPr>
              <a:t>G</a:t>
            </a:r>
            <a:r>
              <a:rPr lang="en-GB" altLang="x-none" sz="2400">
                <a:solidFill>
                  <a:srgbClr val="FF0000"/>
                </a:solidFill>
                <a:latin typeface="Courier" charset="0"/>
              </a:rPr>
              <a:t> S</a:t>
            </a:r>
          </a:p>
          <a:p>
            <a:pPr>
              <a:spcBef>
                <a:spcPct val="0"/>
              </a:spcBef>
              <a:buFontTx/>
              <a:buNone/>
            </a:pPr>
            <a:r>
              <a:rPr lang="en-GB" altLang="x-none" sz="2400">
                <a:solidFill>
                  <a:srgbClr val="FF0000"/>
                </a:solidFill>
                <a:latin typeface="Courier" charset="0"/>
              </a:rPr>
              <a:t>V I </a:t>
            </a:r>
            <a:r>
              <a:rPr lang="en-GB" altLang="x-none" sz="2400">
                <a:solidFill>
                  <a:srgbClr val="008000"/>
                </a:solidFill>
                <a:latin typeface="Courier" charset="0"/>
              </a:rPr>
              <a:t>S</a:t>
            </a:r>
            <a:r>
              <a:rPr lang="en-GB" altLang="x-none" sz="2400">
                <a:solidFill>
                  <a:srgbClr val="FF0000"/>
                </a:solidFill>
                <a:latin typeface="Courier" charset="0"/>
              </a:rPr>
              <a:t> </a:t>
            </a:r>
            <a:r>
              <a:rPr lang="en-GB" altLang="x-none" sz="2400">
                <a:solidFill>
                  <a:srgbClr val="0000FF"/>
                </a:solidFill>
                <a:latin typeface="Courier" charset="0"/>
              </a:rPr>
              <a:t>. . .</a:t>
            </a:r>
            <a:r>
              <a:rPr lang="en-GB" altLang="x-none" sz="2400">
                <a:solidFill>
                  <a:srgbClr val="FF0000"/>
                </a:solidFill>
                <a:latin typeface="Courier" charset="0"/>
              </a:rPr>
              <a:t> T </a:t>
            </a:r>
            <a:r>
              <a:rPr lang="en-GB" altLang="x-none" sz="2400">
                <a:solidFill>
                  <a:srgbClr val="008000"/>
                </a:solidFill>
                <a:latin typeface="Courier" charset="0"/>
              </a:rPr>
              <a:t>Q</a:t>
            </a:r>
            <a:r>
              <a:rPr lang="en-GB" altLang="x-none" sz="2400">
                <a:solidFill>
                  <a:srgbClr val="FF0000"/>
                </a:solidFill>
                <a:latin typeface="Courier" charset="0"/>
              </a:rPr>
              <a:t> V G S	V </a:t>
            </a:r>
            <a:r>
              <a:rPr lang="en-GB" altLang="x-none" sz="2400">
                <a:solidFill>
                  <a:srgbClr val="0000FF"/>
                </a:solidFill>
                <a:latin typeface="Courier" charset="0"/>
              </a:rPr>
              <a:t>.</a:t>
            </a:r>
            <a:r>
              <a:rPr lang="en-GB" altLang="x-none" sz="2400">
                <a:solidFill>
                  <a:srgbClr val="FF0000"/>
                </a:solidFill>
                <a:latin typeface="Courier" charset="0"/>
              </a:rPr>
              <a:t> </a:t>
            </a:r>
            <a:r>
              <a:rPr lang="en-GB" altLang="x-none" sz="2400">
                <a:solidFill>
                  <a:srgbClr val="008000"/>
                </a:solidFill>
                <a:latin typeface="Courier" charset="0"/>
              </a:rPr>
              <a:t>S</a:t>
            </a:r>
            <a:r>
              <a:rPr lang="en-GB" altLang="x-none" sz="2400">
                <a:solidFill>
                  <a:srgbClr val="FF0000"/>
                </a:solidFill>
                <a:latin typeface="Courier" charset="0"/>
              </a:rPr>
              <a:t> K </a:t>
            </a:r>
            <a:r>
              <a:rPr lang="en-GB" altLang="x-none" sz="2400">
                <a:solidFill>
                  <a:srgbClr val="0000FF"/>
                </a:solidFill>
                <a:latin typeface="Courier" charset="0"/>
              </a:rPr>
              <a:t>.</a:t>
            </a:r>
            <a:r>
              <a:rPr lang="en-GB" altLang="x-none" sz="2400">
                <a:solidFill>
                  <a:srgbClr val="FF0000"/>
                </a:solidFill>
                <a:latin typeface="Courier" charset="0"/>
              </a:rPr>
              <a:t> G T </a:t>
            </a:r>
            <a:r>
              <a:rPr lang="en-GB" altLang="x-none" sz="2400">
                <a:solidFill>
                  <a:srgbClr val="008000"/>
                </a:solidFill>
                <a:latin typeface="Courier" charset="0"/>
              </a:rPr>
              <a:t>Q</a:t>
            </a:r>
            <a:r>
              <a:rPr lang="en-GB" altLang="x-none" sz="2400">
                <a:solidFill>
                  <a:srgbClr val="FF0000"/>
                </a:solidFill>
                <a:latin typeface="Courier" charset="0"/>
              </a:rPr>
              <a:t> V </a:t>
            </a:r>
            <a:r>
              <a:rPr lang="en-GB" altLang="x-none" sz="2400">
                <a:solidFill>
                  <a:srgbClr val="0000FF"/>
                </a:solidFill>
                <a:latin typeface="Courier" charset="0"/>
              </a:rPr>
              <a:t>.</a:t>
            </a:r>
            <a:r>
              <a:rPr lang="en-GB" altLang="x-none" sz="2400">
                <a:solidFill>
                  <a:srgbClr val="FF0000"/>
                </a:solidFill>
                <a:latin typeface="Courier" charset="0"/>
              </a:rPr>
              <a:t> S</a:t>
            </a:r>
            <a:endParaRPr lang="fr-FR" altLang="x-none" sz="2400">
              <a:solidFill>
                <a:srgbClr val="FF0000"/>
              </a:solidFill>
              <a:latin typeface="Courier" charset="0"/>
            </a:endParaRPr>
          </a:p>
        </p:txBody>
      </p:sp>
      <p:sp>
        <p:nvSpPr>
          <p:cNvPr id="269318" name="Text Box 6"/>
          <p:cNvSpPr txBox="1">
            <a:spLocks noChangeArrowheads="1"/>
          </p:cNvSpPr>
          <p:nvPr/>
        </p:nvSpPr>
        <p:spPr bwMode="auto">
          <a:xfrm>
            <a:off x="533400" y="5181600"/>
            <a:ext cx="2667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2400">
                <a:solidFill>
                  <a:srgbClr val="0000FF"/>
                </a:solidFill>
                <a:latin typeface="Times" charset="0"/>
              </a:rPr>
              <a:t> </a:t>
            </a:r>
            <a:r>
              <a:rPr lang="en-GB" altLang="x-none">
                <a:solidFill>
                  <a:srgbClr val="FF0000"/>
                </a:solidFill>
                <a:latin typeface="Times" charset="0"/>
              </a:rPr>
              <a:t>•</a:t>
            </a:r>
            <a:r>
              <a:rPr lang="en-GB" altLang="x-none">
                <a:solidFill>
                  <a:srgbClr val="0000FF"/>
                </a:solidFill>
                <a:latin typeface="Times" charset="0"/>
              </a:rPr>
              <a:t> Identity</a:t>
            </a:r>
          </a:p>
          <a:p>
            <a:pPr algn="just">
              <a:spcBef>
                <a:spcPct val="0"/>
              </a:spcBef>
              <a:buFontTx/>
              <a:buNone/>
            </a:pPr>
            <a:r>
              <a:rPr lang="en-GB" altLang="x-none">
                <a:solidFill>
                  <a:srgbClr val="0000FF"/>
                </a:solidFill>
                <a:latin typeface="Times" charset="0"/>
              </a:rPr>
              <a:t> </a:t>
            </a:r>
            <a:r>
              <a:rPr lang="en-GB" altLang="x-none">
                <a:solidFill>
                  <a:srgbClr val="FF0000"/>
                </a:solidFill>
                <a:latin typeface="Times" charset="0"/>
              </a:rPr>
              <a:t>•</a:t>
            </a:r>
            <a:r>
              <a:rPr lang="en-GB" altLang="x-none">
                <a:solidFill>
                  <a:srgbClr val="0000FF"/>
                </a:solidFill>
                <a:latin typeface="Times" charset="0"/>
              </a:rPr>
              <a:t> Similarity</a:t>
            </a:r>
          </a:p>
          <a:p>
            <a:pPr>
              <a:spcBef>
                <a:spcPct val="0"/>
              </a:spcBef>
              <a:buFontTx/>
              <a:buNone/>
            </a:pPr>
            <a:r>
              <a:rPr lang="en-GB" altLang="x-none">
                <a:solidFill>
                  <a:srgbClr val="0000FF"/>
                </a:solidFill>
                <a:latin typeface="Times" charset="0"/>
              </a:rPr>
              <a:t> </a:t>
            </a:r>
            <a:r>
              <a:rPr lang="en-GB" altLang="x-none">
                <a:solidFill>
                  <a:srgbClr val="FF0000"/>
                </a:solidFill>
                <a:latin typeface="Times" charset="0"/>
              </a:rPr>
              <a:t>•</a:t>
            </a:r>
            <a:r>
              <a:rPr lang="en-GB" altLang="x-none">
                <a:solidFill>
                  <a:srgbClr val="0000FF"/>
                </a:solidFill>
                <a:latin typeface="Times" charset="0"/>
              </a:rPr>
              <a:t> Homology</a:t>
            </a:r>
            <a:endParaRPr lang="fr-FR" altLang="x-none" sz="2400">
              <a:solidFill>
                <a:srgbClr val="0000FF"/>
              </a:solidFill>
              <a:latin typeface="Times"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69319"/>
                                        </p:tgtEl>
                                        <p:attrNameLst>
                                          <p:attrName>style.visibility</p:attrName>
                                        </p:attrNameLst>
                                      </p:cBhvr>
                                      <p:to>
                                        <p:strVal val="visible"/>
                                      </p:to>
                                    </p:set>
                                    <p:animEffect transition="in" filter="fade">
                                      <p:cBhvr>
                                        <p:cTn id="7" dur="500"/>
                                        <p:tgtEl>
                                          <p:spTgt spid="269319"/>
                                        </p:tgtEl>
                                      </p:cBhvr>
                                    </p:animEffect>
                                    <p:anim calcmode="lin" valueType="num">
                                      <p:cBhvr>
                                        <p:cTn id="8" dur="500" fill="hold"/>
                                        <p:tgtEl>
                                          <p:spTgt spid="269319"/>
                                        </p:tgtEl>
                                        <p:attrNameLst>
                                          <p:attrName>ppt_x</p:attrName>
                                        </p:attrNameLst>
                                      </p:cBhvr>
                                      <p:tavLst>
                                        <p:tav tm="0">
                                          <p:val>
                                            <p:strVal val="#ppt_x"/>
                                          </p:val>
                                        </p:tav>
                                        <p:tav tm="100000">
                                          <p:val>
                                            <p:strVal val="#ppt_x"/>
                                          </p:val>
                                        </p:tav>
                                      </p:tavLst>
                                    </p:anim>
                                    <p:anim calcmode="lin" valueType="num">
                                      <p:cBhvr>
                                        <p:cTn id="9" dur="500" fill="hold"/>
                                        <p:tgtEl>
                                          <p:spTgt spid="26931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69320"/>
                                        </p:tgtEl>
                                        <p:attrNameLst>
                                          <p:attrName>style.visibility</p:attrName>
                                        </p:attrNameLst>
                                      </p:cBhvr>
                                      <p:to>
                                        <p:strVal val="visible"/>
                                      </p:to>
                                    </p:set>
                                    <p:animEffect transition="in" filter="fade">
                                      <p:cBhvr>
                                        <p:cTn id="13" dur="500"/>
                                        <p:tgtEl>
                                          <p:spTgt spid="269320"/>
                                        </p:tgtEl>
                                      </p:cBhvr>
                                    </p:animEffect>
                                    <p:anim calcmode="lin" valueType="num">
                                      <p:cBhvr>
                                        <p:cTn id="14" dur="500" fill="hold"/>
                                        <p:tgtEl>
                                          <p:spTgt spid="269320"/>
                                        </p:tgtEl>
                                        <p:attrNameLst>
                                          <p:attrName>ppt_x</p:attrName>
                                        </p:attrNameLst>
                                      </p:cBhvr>
                                      <p:tavLst>
                                        <p:tav tm="0">
                                          <p:val>
                                            <p:strVal val="#ppt_x"/>
                                          </p:val>
                                        </p:tav>
                                        <p:tav tm="100000">
                                          <p:val>
                                            <p:strVal val="#ppt_x"/>
                                          </p:val>
                                        </p:tav>
                                      </p:tavLst>
                                    </p:anim>
                                    <p:anim calcmode="lin" valueType="num">
                                      <p:cBhvr>
                                        <p:cTn id="15" dur="500" fill="hold"/>
                                        <p:tgtEl>
                                          <p:spTgt spid="26932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269321"/>
                                        </p:tgtEl>
                                        <p:attrNameLst>
                                          <p:attrName>style.visibility</p:attrName>
                                        </p:attrNameLst>
                                      </p:cBhvr>
                                      <p:to>
                                        <p:strVal val="visible"/>
                                      </p:to>
                                    </p:set>
                                    <p:animEffect transition="in" filter="fade">
                                      <p:cBhvr>
                                        <p:cTn id="19" dur="500"/>
                                        <p:tgtEl>
                                          <p:spTgt spid="269321"/>
                                        </p:tgtEl>
                                      </p:cBhvr>
                                    </p:animEffect>
                                    <p:anim calcmode="lin" valueType="num">
                                      <p:cBhvr>
                                        <p:cTn id="20" dur="500" fill="hold"/>
                                        <p:tgtEl>
                                          <p:spTgt spid="269321"/>
                                        </p:tgtEl>
                                        <p:attrNameLst>
                                          <p:attrName>ppt_x</p:attrName>
                                        </p:attrNameLst>
                                      </p:cBhvr>
                                      <p:tavLst>
                                        <p:tav tm="0">
                                          <p:val>
                                            <p:strVal val="#ppt_x"/>
                                          </p:val>
                                        </p:tav>
                                        <p:tav tm="100000">
                                          <p:val>
                                            <p:strVal val="#ppt_x"/>
                                          </p:val>
                                        </p:tav>
                                      </p:tavLst>
                                    </p:anim>
                                    <p:anim calcmode="lin" valueType="num">
                                      <p:cBhvr>
                                        <p:cTn id="21" dur="500" fill="hold"/>
                                        <p:tgtEl>
                                          <p:spTgt spid="26932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269322"/>
                                        </p:tgtEl>
                                        <p:attrNameLst>
                                          <p:attrName>style.visibility</p:attrName>
                                        </p:attrNameLst>
                                      </p:cBhvr>
                                      <p:to>
                                        <p:strVal val="visible"/>
                                      </p:to>
                                    </p:set>
                                    <p:animEffect transition="in" filter="fade">
                                      <p:cBhvr>
                                        <p:cTn id="25" dur="500"/>
                                        <p:tgtEl>
                                          <p:spTgt spid="269322"/>
                                        </p:tgtEl>
                                      </p:cBhvr>
                                    </p:animEffect>
                                    <p:anim calcmode="lin" valueType="num">
                                      <p:cBhvr>
                                        <p:cTn id="26" dur="500" fill="hold"/>
                                        <p:tgtEl>
                                          <p:spTgt spid="269322"/>
                                        </p:tgtEl>
                                        <p:attrNameLst>
                                          <p:attrName>ppt_x</p:attrName>
                                        </p:attrNameLst>
                                      </p:cBhvr>
                                      <p:tavLst>
                                        <p:tav tm="0">
                                          <p:val>
                                            <p:strVal val="#ppt_x"/>
                                          </p:val>
                                        </p:tav>
                                        <p:tav tm="100000">
                                          <p:val>
                                            <p:strVal val="#ppt_x"/>
                                          </p:val>
                                        </p:tav>
                                      </p:tavLst>
                                    </p:anim>
                                    <p:anim calcmode="lin" valueType="num">
                                      <p:cBhvr>
                                        <p:cTn id="27" dur="500" fill="hold"/>
                                        <p:tgtEl>
                                          <p:spTgt spid="26932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30" presetClass="entr" presetSubtype="0" fill="hold" grpId="0" nodeType="afterEffect">
                                  <p:stCondLst>
                                    <p:cond delay="0"/>
                                  </p:stCondLst>
                                  <p:childTnLst>
                                    <p:set>
                                      <p:cBhvr>
                                        <p:cTn id="30" dur="1" fill="hold">
                                          <p:stCondLst>
                                            <p:cond delay="0"/>
                                          </p:stCondLst>
                                        </p:cTn>
                                        <p:tgtEl>
                                          <p:spTgt spid="269317"/>
                                        </p:tgtEl>
                                        <p:attrNameLst>
                                          <p:attrName>style.visibility</p:attrName>
                                        </p:attrNameLst>
                                      </p:cBhvr>
                                      <p:to>
                                        <p:strVal val="visible"/>
                                      </p:to>
                                    </p:set>
                                    <p:animEffect transition="in" filter="fade">
                                      <p:cBhvr>
                                        <p:cTn id="31" dur="400" decel="100000"/>
                                        <p:tgtEl>
                                          <p:spTgt spid="269317"/>
                                        </p:tgtEl>
                                      </p:cBhvr>
                                    </p:animEffect>
                                    <p:anim calcmode="lin" valueType="num">
                                      <p:cBhvr>
                                        <p:cTn id="32" dur="400" decel="100000" fill="hold"/>
                                        <p:tgtEl>
                                          <p:spTgt spid="269317"/>
                                        </p:tgtEl>
                                        <p:attrNameLst>
                                          <p:attrName>style.rotation</p:attrName>
                                        </p:attrNameLst>
                                      </p:cBhvr>
                                      <p:tavLst>
                                        <p:tav tm="0">
                                          <p:val>
                                            <p:fltVal val="-90"/>
                                          </p:val>
                                        </p:tav>
                                        <p:tav tm="100000">
                                          <p:val>
                                            <p:fltVal val="0"/>
                                          </p:val>
                                        </p:tav>
                                      </p:tavLst>
                                    </p:anim>
                                    <p:anim calcmode="lin" valueType="num">
                                      <p:cBhvr>
                                        <p:cTn id="33" dur="400" decel="100000" fill="hold"/>
                                        <p:tgtEl>
                                          <p:spTgt spid="269317"/>
                                        </p:tgtEl>
                                        <p:attrNameLst>
                                          <p:attrName>ppt_x</p:attrName>
                                        </p:attrNameLst>
                                      </p:cBhvr>
                                      <p:tavLst>
                                        <p:tav tm="0">
                                          <p:val>
                                            <p:strVal val="#ppt_x+0.4"/>
                                          </p:val>
                                        </p:tav>
                                        <p:tav tm="100000">
                                          <p:val>
                                            <p:strVal val="#ppt_x-0.05"/>
                                          </p:val>
                                        </p:tav>
                                      </p:tavLst>
                                    </p:anim>
                                    <p:anim calcmode="lin" valueType="num">
                                      <p:cBhvr>
                                        <p:cTn id="34" dur="400" decel="100000" fill="hold"/>
                                        <p:tgtEl>
                                          <p:spTgt spid="269317"/>
                                        </p:tgtEl>
                                        <p:attrNameLst>
                                          <p:attrName>ppt_y</p:attrName>
                                        </p:attrNameLst>
                                      </p:cBhvr>
                                      <p:tavLst>
                                        <p:tav tm="0">
                                          <p:val>
                                            <p:strVal val="#ppt_y-0.4"/>
                                          </p:val>
                                        </p:tav>
                                        <p:tav tm="100000">
                                          <p:val>
                                            <p:strVal val="#ppt_y+0.1"/>
                                          </p:val>
                                        </p:tav>
                                      </p:tavLst>
                                    </p:anim>
                                    <p:anim calcmode="lin" valueType="num">
                                      <p:cBhvr>
                                        <p:cTn id="35" dur="100" accel="100000" fill="hold">
                                          <p:stCondLst>
                                            <p:cond delay="400"/>
                                          </p:stCondLst>
                                        </p:cTn>
                                        <p:tgtEl>
                                          <p:spTgt spid="269317"/>
                                        </p:tgtEl>
                                        <p:attrNameLst>
                                          <p:attrName>ppt_x</p:attrName>
                                        </p:attrNameLst>
                                      </p:cBhvr>
                                      <p:tavLst>
                                        <p:tav tm="0">
                                          <p:val>
                                            <p:strVal val="#ppt_x-0.05"/>
                                          </p:val>
                                        </p:tav>
                                        <p:tav tm="100000">
                                          <p:val>
                                            <p:strVal val="#ppt_x"/>
                                          </p:val>
                                        </p:tav>
                                      </p:tavLst>
                                    </p:anim>
                                    <p:anim calcmode="lin" valueType="num">
                                      <p:cBhvr>
                                        <p:cTn id="36" dur="100" accel="100000" fill="hold">
                                          <p:stCondLst>
                                            <p:cond delay="400"/>
                                          </p:stCondLst>
                                        </p:cTn>
                                        <p:tgtEl>
                                          <p:spTgt spid="269317"/>
                                        </p:tgtEl>
                                        <p:attrNameLst>
                                          <p:attrName>ppt_y</p:attrName>
                                        </p:attrNameLst>
                                      </p:cBhvr>
                                      <p:tavLst>
                                        <p:tav tm="0">
                                          <p:val>
                                            <p:strVal val="#ppt_y+0.1"/>
                                          </p:val>
                                        </p:tav>
                                        <p:tav tm="100000">
                                          <p:val>
                                            <p:strVal val="#ppt_y"/>
                                          </p:val>
                                        </p:tav>
                                      </p:tavLst>
                                    </p:anim>
                                  </p:childTnLst>
                                </p:cTn>
                              </p:par>
                            </p:childTnLst>
                          </p:cTn>
                        </p:par>
                        <p:par>
                          <p:cTn id="37" fill="hold" nodeType="afterGroup">
                            <p:stCondLst>
                              <p:cond delay="2500"/>
                            </p:stCondLst>
                            <p:childTnLst>
                              <p:par>
                                <p:cTn id="38" presetID="40" presetClass="entr" presetSubtype="0" fill="hold" grpId="0" nodeType="afterEffect">
                                  <p:stCondLst>
                                    <p:cond delay="0"/>
                                  </p:stCondLst>
                                  <p:iterate type="lt">
                                    <p:tmPct val="10000"/>
                                  </p:iterate>
                                  <p:childTnLst>
                                    <p:set>
                                      <p:cBhvr>
                                        <p:cTn id="39" dur="1" fill="hold">
                                          <p:stCondLst>
                                            <p:cond delay="0"/>
                                          </p:stCondLst>
                                        </p:cTn>
                                        <p:tgtEl>
                                          <p:spTgt spid="269318"/>
                                        </p:tgtEl>
                                        <p:attrNameLst>
                                          <p:attrName>style.visibility</p:attrName>
                                        </p:attrNameLst>
                                      </p:cBhvr>
                                      <p:to>
                                        <p:strVal val="visible"/>
                                      </p:to>
                                    </p:set>
                                    <p:animEffect transition="in" filter="fade">
                                      <p:cBhvr>
                                        <p:cTn id="40" dur="500"/>
                                        <p:tgtEl>
                                          <p:spTgt spid="269318"/>
                                        </p:tgtEl>
                                      </p:cBhvr>
                                    </p:animEffect>
                                    <p:anim calcmode="lin" valueType="num">
                                      <p:cBhvr>
                                        <p:cTn id="41" dur="500" fill="hold"/>
                                        <p:tgtEl>
                                          <p:spTgt spid="269318"/>
                                        </p:tgtEl>
                                        <p:attrNameLst>
                                          <p:attrName>ppt_x</p:attrName>
                                        </p:attrNameLst>
                                      </p:cBhvr>
                                      <p:tavLst>
                                        <p:tav tm="0">
                                          <p:val>
                                            <p:strVal val="#ppt_x-.1"/>
                                          </p:val>
                                        </p:tav>
                                        <p:tav tm="100000">
                                          <p:val>
                                            <p:strVal val="#ppt_x"/>
                                          </p:val>
                                        </p:tav>
                                      </p:tavLst>
                                    </p:anim>
                                    <p:anim calcmode="lin" valueType="num">
                                      <p:cBhvr>
                                        <p:cTn id="42" dur="500" fill="hold"/>
                                        <p:tgtEl>
                                          <p:spTgt spid="2693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9" grpId="0"/>
      <p:bldP spid="269320" grpId="0"/>
      <p:bldP spid="269321" grpId="0"/>
      <p:bldP spid="269322" grpId="0"/>
      <p:bldP spid="269317" grpId="0"/>
      <p:bldP spid="269318"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5" name="ZoneTexte 3"/>
          <p:cNvSpPr txBox="1">
            <a:spLocks noChangeArrowheads="1"/>
          </p:cNvSpPr>
          <p:nvPr/>
        </p:nvSpPr>
        <p:spPr bwMode="auto">
          <a:xfrm>
            <a:off x="755650" y="579438"/>
            <a:ext cx="7561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t>Significant homology</a:t>
            </a:r>
          </a:p>
        </p:txBody>
      </p:sp>
      <p:sp>
        <p:nvSpPr>
          <p:cNvPr id="52226" name="ZoneTexte 4"/>
          <p:cNvSpPr txBox="1">
            <a:spLocks noChangeArrowheads="1"/>
          </p:cNvSpPr>
          <p:nvPr/>
        </p:nvSpPr>
        <p:spPr bwMode="auto">
          <a:xfrm>
            <a:off x="900113" y="1876425"/>
            <a:ext cx="61198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t>Weak homology</a:t>
            </a:r>
          </a:p>
        </p:txBody>
      </p:sp>
      <p:grpSp>
        <p:nvGrpSpPr>
          <p:cNvPr id="21" name="Grouper 20"/>
          <p:cNvGrpSpPr>
            <a:grpSpLocks/>
          </p:cNvGrpSpPr>
          <p:nvPr/>
        </p:nvGrpSpPr>
        <p:grpSpPr bwMode="auto">
          <a:xfrm>
            <a:off x="1042988" y="2743200"/>
            <a:ext cx="6913562" cy="1660525"/>
            <a:chOff x="1043608" y="4005064"/>
            <a:chExt cx="6912768" cy="1660135"/>
          </a:xfrm>
        </p:grpSpPr>
        <p:sp>
          <p:nvSpPr>
            <p:cNvPr id="52238" name="ZoneTexte 5"/>
            <p:cNvSpPr txBox="1">
              <a:spLocks noChangeArrowheads="1"/>
            </p:cNvSpPr>
            <p:nvPr/>
          </p:nvSpPr>
          <p:spPr bwMode="auto">
            <a:xfrm>
              <a:off x="1043608" y="4005064"/>
              <a:ext cx="5904821" cy="57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70AF2"/>
                  </a:solidFill>
                </a:rPr>
                <a:t>Significant similarity</a:t>
              </a:r>
            </a:p>
          </p:txBody>
        </p:sp>
        <p:sp>
          <p:nvSpPr>
            <p:cNvPr id="52239" name="ZoneTexte 6"/>
            <p:cNvSpPr txBox="1">
              <a:spLocks noChangeArrowheads="1"/>
            </p:cNvSpPr>
            <p:nvPr/>
          </p:nvSpPr>
          <p:spPr bwMode="auto">
            <a:xfrm>
              <a:off x="1043608" y="5085897"/>
              <a:ext cx="6912768" cy="57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70AF2"/>
                  </a:solidFill>
                </a:rPr>
                <a:t>Weak similarity</a:t>
              </a:r>
            </a:p>
          </p:txBody>
        </p:sp>
      </p:grpSp>
      <p:grpSp>
        <p:nvGrpSpPr>
          <p:cNvPr id="19" name="Grouper 18"/>
          <p:cNvGrpSpPr>
            <a:grpSpLocks/>
          </p:cNvGrpSpPr>
          <p:nvPr/>
        </p:nvGrpSpPr>
        <p:grpSpPr bwMode="auto">
          <a:xfrm>
            <a:off x="1979613" y="436563"/>
            <a:ext cx="6696075" cy="2159000"/>
            <a:chOff x="1979712" y="836712"/>
            <a:chExt cx="6696744" cy="2160240"/>
          </a:xfrm>
        </p:grpSpPr>
        <p:grpSp>
          <p:nvGrpSpPr>
            <p:cNvPr id="52231" name="Grouper 13"/>
            <p:cNvGrpSpPr>
              <a:grpSpLocks/>
            </p:cNvGrpSpPr>
            <p:nvPr/>
          </p:nvGrpSpPr>
          <p:grpSpPr bwMode="auto">
            <a:xfrm>
              <a:off x="2051720" y="836712"/>
              <a:ext cx="1440160" cy="936104"/>
              <a:chOff x="2051720" y="836712"/>
              <a:chExt cx="1440160" cy="936104"/>
            </a:xfrm>
          </p:grpSpPr>
          <p:cxnSp>
            <p:nvCxnSpPr>
              <p:cNvPr id="52236" name="Connecteur droit 8"/>
              <p:cNvCxnSpPr>
                <a:cxnSpLocks noChangeShapeType="1"/>
              </p:cNvCxnSpPr>
              <p:nvPr/>
            </p:nvCxnSpPr>
            <p:spPr bwMode="auto">
              <a:xfrm flipV="1">
                <a:off x="2051156" y="836712"/>
                <a:ext cx="1440007" cy="935574"/>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52237" name="Connecteur droit 10"/>
              <p:cNvCxnSpPr>
                <a:cxnSpLocks noChangeShapeType="1"/>
              </p:cNvCxnSpPr>
              <p:nvPr/>
            </p:nvCxnSpPr>
            <p:spPr bwMode="auto">
              <a:xfrm>
                <a:off x="2122601" y="836712"/>
                <a:ext cx="1297117" cy="935574"/>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grpSp>
        <p:grpSp>
          <p:nvGrpSpPr>
            <p:cNvPr id="52232" name="Grouper 14"/>
            <p:cNvGrpSpPr>
              <a:grpSpLocks/>
            </p:cNvGrpSpPr>
            <p:nvPr/>
          </p:nvGrpSpPr>
          <p:grpSpPr bwMode="auto">
            <a:xfrm>
              <a:off x="1979712" y="2060848"/>
              <a:ext cx="1440160" cy="936104"/>
              <a:chOff x="2051720" y="836712"/>
              <a:chExt cx="1440160" cy="936104"/>
            </a:xfrm>
          </p:grpSpPr>
          <p:cxnSp>
            <p:nvCxnSpPr>
              <p:cNvPr id="52234" name="Connecteur droit 15"/>
              <p:cNvCxnSpPr>
                <a:cxnSpLocks noChangeShapeType="1"/>
              </p:cNvCxnSpPr>
              <p:nvPr/>
            </p:nvCxnSpPr>
            <p:spPr bwMode="auto">
              <a:xfrm flipV="1">
                <a:off x="2051720" y="837241"/>
                <a:ext cx="1440006" cy="93557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52235" name="Connecteur droit 16"/>
              <p:cNvCxnSpPr>
                <a:cxnSpLocks noChangeShapeType="1"/>
              </p:cNvCxnSpPr>
              <p:nvPr/>
            </p:nvCxnSpPr>
            <p:spPr bwMode="auto">
              <a:xfrm>
                <a:off x="2123164" y="837241"/>
                <a:ext cx="1297118" cy="93557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grpSp>
        <p:sp>
          <p:nvSpPr>
            <p:cNvPr id="52233" name="ZoneTexte 17"/>
            <p:cNvSpPr txBox="1">
              <a:spLocks noChangeArrowheads="1"/>
            </p:cNvSpPr>
            <p:nvPr/>
          </p:nvSpPr>
          <p:spPr bwMode="auto">
            <a:xfrm>
              <a:off x="5364600" y="1700808"/>
              <a:ext cx="3311856" cy="64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F0000"/>
                  </a:solidFill>
                </a:rPr>
                <a:t>meaningless</a:t>
              </a:r>
            </a:p>
          </p:txBody>
        </p:sp>
      </p:grpSp>
      <p:sp>
        <p:nvSpPr>
          <p:cNvPr id="148496" name="Text Box 16"/>
          <p:cNvSpPr txBox="1">
            <a:spLocks noChangeArrowheads="1"/>
          </p:cNvSpPr>
          <p:nvPr/>
        </p:nvSpPr>
        <p:spPr bwMode="auto">
          <a:xfrm>
            <a:off x="0" y="5410200"/>
            <a:ext cx="9067800" cy="1382713"/>
          </a:xfrm>
          <a:prstGeom prst="rect">
            <a:avLst/>
          </a:prstGeom>
          <a:noFill/>
          <a:ln w="9525">
            <a:solidFill>
              <a:srgbClr val="021EF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021EFD"/>
                </a:solidFill>
                <a:latin typeface="Times" charset="0"/>
              </a:rPr>
              <a:t>•</a:t>
            </a:r>
            <a:r>
              <a:rPr lang="en-GB" altLang="x-none" sz="2800">
                <a:solidFill>
                  <a:srgbClr val="FF0000"/>
                </a:solidFill>
                <a:latin typeface="Times" charset="0"/>
              </a:rPr>
              <a:t> Sequence similarity is a measure of the matching characters in an alignment, </a:t>
            </a:r>
            <a:r>
              <a:rPr lang="en-GB" altLang="x-none" sz="2800">
                <a:solidFill>
                  <a:srgbClr val="0000FF"/>
                </a:solidFill>
                <a:latin typeface="Times" charset="0"/>
              </a:rPr>
              <a:t>whereas homology is a statement of common evolutionary origin.</a:t>
            </a:r>
            <a:endParaRPr lang="fr-FR" altLang="x-none" sz="2400" b="0">
              <a:latin typeface="Times" charset="0"/>
            </a:endParaRPr>
          </a:p>
        </p:txBody>
      </p:sp>
      <p:sp>
        <p:nvSpPr>
          <p:cNvPr id="148497" name="Text Box 17"/>
          <p:cNvSpPr txBox="1">
            <a:spLocks noChangeArrowheads="1"/>
          </p:cNvSpPr>
          <p:nvPr/>
        </p:nvSpPr>
        <p:spPr bwMode="auto">
          <a:xfrm>
            <a:off x="0" y="4662488"/>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F0000"/>
                </a:solidFill>
                <a:latin typeface="Times" charset="0"/>
              </a:rPr>
              <a:t>Beware : significant  or weak homology  are meaningless!</a:t>
            </a:r>
            <a:endParaRPr lang="fr-FR" altLang="x-none" sz="2800" b="0">
              <a:solidFill>
                <a:srgbClr val="FF0000"/>
              </a:solidFill>
              <a:latin typeface="Times"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childTnLst>
                          </p:cTn>
                        </p:par>
                        <p:par>
                          <p:cTn id="11" fill="hold" nodeType="afterGroup">
                            <p:stCondLst>
                              <p:cond delay="500"/>
                            </p:stCondLst>
                            <p:childTnLst>
                              <p:par>
                                <p:cTn id="12" presetID="37"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800"/>
                                        <p:tgtEl>
                                          <p:spTgt spid="21"/>
                                        </p:tgtEl>
                                      </p:cBhvr>
                                    </p:animEffect>
                                    <p:anim calcmode="lin" valueType="num">
                                      <p:cBhvr>
                                        <p:cTn id="15" dur="1800" fill="hold"/>
                                        <p:tgtEl>
                                          <p:spTgt spid="21"/>
                                        </p:tgtEl>
                                        <p:attrNameLst>
                                          <p:attrName>ppt_x</p:attrName>
                                        </p:attrNameLst>
                                      </p:cBhvr>
                                      <p:tavLst>
                                        <p:tav tm="0">
                                          <p:val>
                                            <p:strVal val="#ppt_x"/>
                                          </p:val>
                                        </p:tav>
                                        <p:tav tm="100000">
                                          <p:val>
                                            <p:strVal val="#ppt_x"/>
                                          </p:val>
                                        </p:tav>
                                      </p:tavLst>
                                    </p:anim>
                                    <p:anim calcmode="lin" valueType="num">
                                      <p:cBhvr>
                                        <p:cTn id="16" dur="1620" decel="100000" fill="hold"/>
                                        <p:tgtEl>
                                          <p:spTgt spid="21"/>
                                        </p:tgtEl>
                                        <p:attrNameLst>
                                          <p:attrName>ppt_y</p:attrName>
                                        </p:attrNameLst>
                                      </p:cBhvr>
                                      <p:tavLst>
                                        <p:tav tm="0">
                                          <p:val>
                                            <p:strVal val="#ppt_y+1"/>
                                          </p:val>
                                        </p:tav>
                                        <p:tav tm="100000">
                                          <p:val>
                                            <p:strVal val="#ppt_y-.03"/>
                                          </p:val>
                                        </p:tav>
                                      </p:tavLst>
                                    </p:anim>
                                    <p:anim calcmode="lin" valueType="num">
                                      <p:cBhvr>
                                        <p:cTn id="17" dur="180" accel="100000" fill="hold">
                                          <p:stCondLst>
                                            <p:cond delay="1620"/>
                                          </p:stCondLst>
                                        </p:cTn>
                                        <p:tgtEl>
                                          <p:spTgt spid="21"/>
                                        </p:tgtEl>
                                        <p:attrNameLst>
                                          <p:attrName>ppt_y</p:attrName>
                                        </p:attrNameLst>
                                      </p:cBhvr>
                                      <p:tavLst>
                                        <p:tav tm="0">
                                          <p:val>
                                            <p:strVal val="#ppt_y-.03"/>
                                          </p:val>
                                        </p:tav>
                                        <p:tav tm="100000">
                                          <p:val>
                                            <p:strVal val="#ppt_y"/>
                                          </p:val>
                                        </p:tav>
                                      </p:tavLst>
                                    </p:anim>
                                  </p:childTnLst>
                                </p:cTn>
                              </p:par>
                            </p:childTnLst>
                          </p:cTn>
                        </p:par>
                        <p:par>
                          <p:cTn id="18" fill="hold" nodeType="afterGroup">
                            <p:stCondLst>
                              <p:cond delay="2300"/>
                            </p:stCondLst>
                            <p:childTnLst>
                              <p:par>
                                <p:cTn id="19" presetID="26" presetClass="entr" presetSubtype="0" fill="hold" grpId="0" nodeType="afterEffect">
                                  <p:stCondLst>
                                    <p:cond delay="0"/>
                                  </p:stCondLst>
                                  <p:childTnLst>
                                    <p:set>
                                      <p:cBhvr>
                                        <p:cTn id="20" dur="1" fill="hold">
                                          <p:stCondLst>
                                            <p:cond delay="0"/>
                                          </p:stCondLst>
                                        </p:cTn>
                                        <p:tgtEl>
                                          <p:spTgt spid="148497"/>
                                        </p:tgtEl>
                                        <p:attrNameLst>
                                          <p:attrName>style.visibility</p:attrName>
                                        </p:attrNameLst>
                                      </p:cBhvr>
                                      <p:to>
                                        <p:strVal val="visible"/>
                                      </p:to>
                                    </p:set>
                                    <p:animEffect transition="in" filter="wipe(down)">
                                      <p:cBhvr>
                                        <p:cTn id="21" dur="580">
                                          <p:stCondLst>
                                            <p:cond delay="0"/>
                                          </p:stCondLst>
                                        </p:cTn>
                                        <p:tgtEl>
                                          <p:spTgt spid="148497"/>
                                        </p:tgtEl>
                                      </p:cBhvr>
                                    </p:animEffect>
                                    <p:anim calcmode="lin" valueType="num">
                                      <p:cBhvr>
                                        <p:cTn id="22" dur="1822" tmFilter="0,0; 0.14,0.36; 0.43,0.73; 0.71,0.91; 1.0,1.0">
                                          <p:stCondLst>
                                            <p:cond delay="0"/>
                                          </p:stCondLst>
                                        </p:cTn>
                                        <p:tgtEl>
                                          <p:spTgt spid="148497"/>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48497"/>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48497"/>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48497"/>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48497"/>
                                        </p:tgtEl>
                                        <p:attrNameLst>
                                          <p:attrName>ppt_y</p:attrName>
                                        </p:attrNameLst>
                                      </p:cBhvr>
                                      <p:tavLst>
                                        <p:tav tm="0" fmla="#ppt_y-sin(pi*$)/81">
                                          <p:val>
                                            <p:fltVal val="0"/>
                                          </p:val>
                                        </p:tav>
                                        <p:tav tm="100000">
                                          <p:val>
                                            <p:fltVal val="1"/>
                                          </p:val>
                                        </p:tav>
                                      </p:tavLst>
                                    </p:anim>
                                    <p:animScale>
                                      <p:cBhvr>
                                        <p:cTn id="27" dur="26">
                                          <p:stCondLst>
                                            <p:cond delay="650"/>
                                          </p:stCondLst>
                                        </p:cTn>
                                        <p:tgtEl>
                                          <p:spTgt spid="148497"/>
                                        </p:tgtEl>
                                      </p:cBhvr>
                                      <p:to x="100000" y="60000"/>
                                    </p:animScale>
                                    <p:animScale>
                                      <p:cBhvr>
                                        <p:cTn id="28" dur="166" decel="50000">
                                          <p:stCondLst>
                                            <p:cond delay="676"/>
                                          </p:stCondLst>
                                        </p:cTn>
                                        <p:tgtEl>
                                          <p:spTgt spid="148497"/>
                                        </p:tgtEl>
                                      </p:cBhvr>
                                      <p:to x="100000" y="100000"/>
                                    </p:animScale>
                                    <p:animScale>
                                      <p:cBhvr>
                                        <p:cTn id="29" dur="26">
                                          <p:stCondLst>
                                            <p:cond delay="1312"/>
                                          </p:stCondLst>
                                        </p:cTn>
                                        <p:tgtEl>
                                          <p:spTgt spid="148497"/>
                                        </p:tgtEl>
                                      </p:cBhvr>
                                      <p:to x="100000" y="80000"/>
                                    </p:animScale>
                                    <p:animScale>
                                      <p:cBhvr>
                                        <p:cTn id="30" dur="166" decel="50000">
                                          <p:stCondLst>
                                            <p:cond delay="1338"/>
                                          </p:stCondLst>
                                        </p:cTn>
                                        <p:tgtEl>
                                          <p:spTgt spid="148497"/>
                                        </p:tgtEl>
                                      </p:cBhvr>
                                      <p:to x="100000" y="100000"/>
                                    </p:animScale>
                                    <p:animScale>
                                      <p:cBhvr>
                                        <p:cTn id="31" dur="26">
                                          <p:stCondLst>
                                            <p:cond delay="1642"/>
                                          </p:stCondLst>
                                        </p:cTn>
                                        <p:tgtEl>
                                          <p:spTgt spid="148497"/>
                                        </p:tgtEl>
                                      </p:cBhvr>
                                      <p:to x="100000" y="90000"/>
                                    </p:animScale>
                                    <p:animScale>
                                      <p:cBhvr>
                                        <p:cTn id="32" dur="166" decel="50000">
                                          <p:stCondLst>
                                            <p:cond delay="1668"/>
                                          </p:stCondLst>
                                        </p:cTn>
                                        <p:tgtEl>
                                          <p:spTgt spid="148497"/>
                                        </p:tgtEl>
                                      </p:cBhvr>
                                      <p:to x="100000" y="100000"/>
                                    </p:animScale>
                                    <p:animScale>
                                      <p:cBhvr>
                                        <p:cTn id="33" dur="26">
                                          <p:stCondLst>
                                            <p:cond delay="1808"/>
                                          </p:stCondLst>
                                        </p:cTn>
                                        <p:tgtEl>
                                          <p:spTgt spid="148497"/>
                                        </p:tgtEl>
                                      </p:cBhvr>
                                      <p:to x="100000" y="95000"/>
                                    </p:animScale>
                                    <p:animScale>
                                      <p:cBhvr>
                                        <p:cTn id="34" dur="166" decel="50000">
                                          <p:stCondLst>
                                            <p:cond delay="1834"/>
                                          </p:stCondLst>
                                        </p:cTn>
                                        <p:tgtEl>
                                          <p:spTgt spid="148497"/>
                                        </p:tgtEl>
                                      </p:cBhvr>
                                      <p:to x="100000" y="100000"/>
                                    </p:animScale>
                                  </p:childTnLst>
                                </p:cTn>
                              </p:par>
                            </p:childTnLst>
                          </p:cTn>
                        </p:par>
                        <p:par>
                          <p:cTn id="35" fill="hold" nodeType="afterGroup">
                            <p:stCondLst>
                              <p:cond delay="4300"/>
                            </p:stCondLst>
                            <p:childTnLst>
                              <p:par>
                                <p:cTn id="36" presetID="15" presetClass="entr" presetSubtype="0" fill="hold" grpId="0" nodeType="afterEffect">
                                  <p:stCondLst>
                                    <p:cond delay="0"/>
                                  </p:stCondLst>
                                  <p:childTnLst>
                                    <p:set>
                                      <p:cBhvr>
                                        <p:cTn id="37" dur="1" fill="hold">
                                          <p:stCondLst>
                                            <p:cond delay="0"/>
                                          </p:stCondLst>
                                        </p:cTn>
                                        <p:tgtEl>
                                          <p:spTgt spid="148496"/>
                                        </p:tgtEl>
                                        <p:attrNameLst>
                                          <p:attrName>style.visibility</p:attrName>
                                        </p:attrNameLst>
                                      </p:cBhvr>
                                      <p:to>
                                        <p:strVal val="visible"/>
                                      </p:to>
                                    </p:set>
                                    <p:anim calcmode="lin" valueType="num">
                                      <p:cBhvr>
                                        <p:cTn id="38" dur="1000" fill="hold"/>
                                        <p:tgtEl>
                                          <p:spTgt spid="148496"/>
                                        </p:tgtEl>
                                        <p:attrNameLst>
                                          <p:attrName>ppt_w</p:attrName>
                                        </p:attrNameLst>
                                      </p:cBhvr>
                                      <p:tavLst>
                                        <p:tav tm="0">
                                          <p:val>
                                            <p:fltVal val="0"/>
                                          </p:val>
                                        </p:tav>
                                        <p:tav tm="100000">
                                          <p:val>
                                            <p:strVal val="#ppt_w"/>
                                          </p:val>
                                        </p:tav>
                                      </p:tavLst>
                                    </p:anim>
                                    <p:anim calcmode="lin" valueType="num">
                                      <p:cBhvr>
                                        <p:cTn id="39" dur="1000" fill="hold"/>
                                        <p:tgtEl>
                                          <p:spTgt spid="148496"/>
                                        </p:tgtEl>
                                        <p:attrNameLst>
                                          <p:attrName>ppt_h</p:attrName>
                                        </p:attrNameLst>
                                      </p:cBhvr>
                                      <p:tavLst>
                                        <p:tav tm="0">
                                          <p:val>
                                            <p:fltVal val="0"/>
                                          </p:val>
                                        </p:tav>
                                        <p:tav tm="100000">
                                          <p:val>
                                            <p:strVal val="#ppt_h"/>
                                          </p:val>
                                        </p:tav>
                                      </p:tavLst>
                                    </p:anim>
                                    <p:anim calcmode="lin" valueType="num">
                                      <p:cBhvr>
                                        <p:cTn id="40" dur="1000" fill="hold"/>
                                        <p:tgtEl>
                                          <p:spTgt spid="148496"/>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14849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6" grpId="0" animBg="1"/>
      <p:bldP spid="14849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3" name="Rectangle 3"/>
          <p:cNvSpPr>
            <a:spLocks noChangeArrowheads="1"/>
          </p:cNvSpPr>
          <p:nvPr/>
        </p:nvSpPr>
        <p:spPr bwMode="auto">
          <a:xfrm>
            <a:off x="1539875" y="0"/>
            <a:ext cx="6080125"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0717FF"/>
                </a:solidFill>
                <a:latin typeface="Helvetica" charset="0"/>
              </a:rPr>
              <a:t>Sequence similarity search</a:t>
            </a:r>
          </a:p>
        </p:txBody>
      </p:sp>
      <p:sp>
        <p:nvSpPr>
          <p:cNvPr id="54274" name="Text Box 4"/>
          <p:cNvSpPr txBox="1">
            <a:spLocks noChangeArrowheads="1"/>
          </p:cNvSpPr>
          <p:nvPr/>
        </p:nvSpPr>
        <p:spPr bwMode="auto">
          <a:xfrm rot="-5444875">
            <a:off x="-2095500" y="3371850"/>
            <a:ext cx="571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21EFD"/>
                </a:solidFill>
              </a:rPr>
              <a:t>http://blast.ncbi.nlm.nih.gov/Blast.cgi</a:t>
            </a:r>
            <a:endParaRPr lang="fr-FR" altLang="x-none" sz="2400" b="0"/>
          </a:p>
        </p:txBody>
      </p:sp>
      <p:graphicFrame>
        <p:nvGraphicFramePr>
          <p:cNvPr id="32772" name="Object 4"/>
          <p:cNvGraphicFramePr>
            <a:graphicFrameLocks noChangeAspect="1"/>
          </p:cNvGraphicFramePr>
          <p:nvPr/>
        </p:nvGraphicFramePr>
        <p:xfrm>
          <a:off x="1676400" y="152400"/>
          <a:ext cx="5943600" cy="6629400"/>
        </p:xfrm>
        <a:graphic>
          <a:graphicData uri="http://schemas.openxmlformats.org/presentationml/2006/ole">
            <mc:AlternateContent xmlns:mc="http://schemas.openxmlformats.org/markup-compatibility/2006">
              <mc:Choice xmlns:v="urn:schemas-microsoft-com:vml" Requires="v">
                <p:oleObj spid="_x0000_s54357" name="Document" r:id="rId4" imgW="8000000" imgH="9574603" progId="Word.Document.8">
                  <p:embed/>
                </p:oleObj>
              </mc:Choice>
              <mc:Fallback>
                <p:oleObj name="Document" r:id="rId4" imgW="8000000" imgH="9574603"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52400"/>
                        <a:ext cx="5943600" cy="662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fade">
                                      <p:cBhvr>
                                        <p:cTn id="7" dur="1000"/>
                                        <p:tgtEl>
                                          <p:spTgt spid="32772"/>
                                        </p:tgtEl>
                                      </p:cBhvr>
                                    </p:animEffect>
                                    <p:anim calcmode="lin" valueType="num">
                                      <p:cBhvr>
                                        <p:cTn id="8" dur="1000" fill="hold"/>
                                        <p:tgtEl>
                                          <p:spTgt spid="32772"/>
                                        </p:tgtEl>
                                        <p:attrNameLst>
                                          <p:attrName>ppt_x</p:attrName>
                                        </p:attrNameLst>
                                      </p:cBhvr>
                                      <p:tavLst>
                                        <p:tav tm="0">
                                          <p:val>
                                            <p:strVal val="#ppt_x"/>
                                          </p:val>
                                        </p:tav>
                                        <p:tav tm="100000">
                                          <p:val>
                                            <p:strVal val="#ppt_x"/>
                                          </p:val>
                                        </p:tav>
                                      </p:tavLst>
                                    </p:anim>
                                    <p:anim calcmode="lin" valueType="num">
                                      <p:cBhvr>
                                        <p:cTn id="9" dur="1000" fill="hold"/>
                                        <p:tgtEl>
                                          <p:spTgt spid="327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 Box 2"/>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FF3333"/>
                </a:solidFill>
              </a:rPr>
              <a:t>Bioinformatics in the genome era</a:t>
            </a:r>
            <a:endParaRPr lang="en-GB" altLang="x-none" sz="3600">
              <a:solidFill>
                <a:srgbClr val="0717FF"/>
              </a:solidFill>
            </a:endParaRPr>
          </a:p>
        </p:txBody>
      </p:sp>
      <p:sp>
        <p:nvSpPr>
          <p:cNvPr id="256004" name="Text Box 4"/>
          <p:cNvSpPr txBox="1">
            <a:spLocks noChangeArrowheads="1"/>
          </p:cNvSpPr>
          <p:nvPr/>
        </p:nvSpPr>
        <p:spPr bwMode="auto">
          <a:xfrm>
            <a:off x="0" y="3321050"/>
            <a:ext cx="4114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Phylogenomics</a:t>
            </a:r>
            <a:endParaRPr lang="en-GB" altLang="x-none">
              <a:latin typeface="Helvetica" charset="0"/>
            </a:endParaRPr>
          </a:p>
        </p:txBody>
      </p:sp>
      <p:sp>
        <p:nvSpPr>
          <p:cNvPr id="256005" name="Text Box 5"/>
          <p:cNvSpPr txBox="1">
            <a:spLocks noChangeArrowheads="1"/>
          </p:cNvSpPr>
          <p:nvPr/>
        </p:nvSpPr>
        <p:spPr bwMode="auto">
          <a:xfrm>
            <a:off x="0" y="1219200"/>
            <a:ext cx="58674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Gene prediction resources</a:t>
            </a:r>
            <a:endParaRPr lang="en-GB" altLang="x-none">
              <a:latin typeface="Helvetica" charset="0"/>
            </a:endParaRPr>
          </a:p>
        </p:txBody>
      </p:sp>
      <p:sp>
        <p:nvSpPr>
          <p:cNvPr id="256006" name="Text Box 6"/>
          <p:cNvSpPr txBox="1">
            <a:spLocks noChangeArrowheads="1"/>
          </p:cNvSpPr>
          <p:nvPr/>
        </p:nvSpPr>
        <p:spPr bwMode="auto">
          <a:xfrm>
            <a:off x="0" y="1873250"/>
            <a:ext cx="7315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Large-scale genome comparisons</a:t>
            </a:r>
            <a:endParaRPr lang="en-GB" altLang="x-none">
              <a:latin typeface="Helvetica" charset="0"/>
            </a:endParaRPr>
          </a:p>
        </p:txBody>
      </p:sp>
      <p:sp>
        <p:nvSpPr>
          <p:cNvPr id="256007" name="Text Box 7"/>
          <p:cNvSpPr txBox="1">
            <a:spLocks noChangeArrowheads="1"/>
          </p:cNvSpPr>
          <p:nvPr/>
        </p:nvSpPr>
        <p:spPr bwMode="auto">
          <a:xfrm>
            <a:off x="0" y="2620963"/>
            <a:ext cx="92964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Paralogs, Orthologs inference and clustering</a:t>
            </a:r>
            <a:endParaRPr lang="en-GB" altLang="x-none">
              <a:latin typeface="Helvetica" charset="0"/>
            </a:endParaRPr>
          </a:p>
        </p:txBody>
      </p:sp>
      <p:sp>
        <p:nvSpPr>
          <p:cNvPr id="256008" name="Text Box 8"/>
          <p:cNvSpPr txBox="1">
            <a:spLocks noChangeArrowheads="1"/>
          </p:cNvSpPr>
          <p:nvPr/>
        </p:nvSpPr>
        <p:spPr bwMode="auto">
          <a:xfrm>
            <a:off x="0" y="4800600"/>
            <a:ext cx="6324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Relationships visualization</a:t>
            </a:r>
            <a:endParaRPr lang="en-GB" altLang="x-none">
              <a:latin typeface="Helvetica" charset="0"/>
            </a:endParaRPr>
          </a:p>
        </p:txBody>
      </p:sp>
      <p:sp>
        <p:nvSpPr>
          <p:cNvPr id="256009" name="Text Box 9"/>
          <p:cNvSpPr txBox="1">
            <a:spLocks noChangeArrowheads="1"/>
          </p:cNvSpPr>
          <p:nvPr/>
        </p:nvSpPr>
        <p:spPr bwMode="auto">
          <a:xfrm>
            <a:off x="0" y="4068763"/>
            <a:ext cx="5791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Whole genome alignments</a:t>
            </a:r>
            <a:endParaRPr lang="en-GB" altLang="x-none">
              <a:latin typeface="Helvetica" charset="0"/>
            </a:endParaRPr>
          </a:p>
        </p:txBody>
      </p:sp>
      <p:sp>
        <p:nvSpPr>
          <p:cNvPr id="34827" name="Text Box 11"/>
          <p:cNvSpPr txBox="1">
            <a:spLocks noChangeArrowheads="1"/>
          </p:cNvSpPr>
          <p:nvPr/>
        </p:nvSpPr>
        <p:spPr bwMode="auto">
          <a:xfrm>
            <a:off x="-76200" y="5867400"/>
            <a:ext cx="922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New tools and methods for NGS data analyses</a:t>
            </a:r>
            <a:endParaRPr lang="en-GB" altLang="x-none"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56005"/>
                                        </p:tgtEl>
                                        <p:attrNameLst>
                                          <p:attrName>style.visibility</p:attrName>
                                        </p:attrNameLst>
                                      </p:cBhvr>
                                      <p:to>
                                        <p:strVal val="visible"/>
                                      </p:to>
                                    </p:set>
                                    <p:animEffect transition="in" filter="fade">
                                      <p:cBhvr>
                                        <p:cTn id="7" dur="1000"/>
                                        <p:tgtEl>
                                          <p:spTgt spid="256005"/>
                                        </p:tgtEl>
                                      </p:cBhvr>
                                    </p:animEffect>
                                    <p:anim calcmode="lin" valueType="num">
                                      <p:cBhvr>
                                        <p:cTn id="8" dur="1000" fill="hold"/>
                                        <p:tgtEl>
                                          <p:spTgt spid="256005"/>
                                        </p:tgtEl>
                                        <p:attrNameLst>
                                          <p:attrName>ppt_x</p:attrName>
                                        </p:attrNameLst>
                                      </p:cBhvr>
                                      <p:tavLst>
                                        <p:tav tm="0">
                                          <p:val>
                                            <p:strVal val="#ppt_x"/>
                                          </p:val>
                                        </p:tav>
                                        <p:tav tm="100000">
                                          <p:val>
                                            <p:strVal val="#ppt_x"/>
                                          </p:val>
                                        </p:tav>
                                      </p:tavLst>
                                    </p:anim>
                                    <p:anim calcmode="lin" valueType="num">
                                      <p:cBhvr>
                                        <p:cTn id="9" dur="1000" fill="hold"/>
                                        <p:tgtEl>
                                          <p:spTgt spid="25600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56006"/>
                                        </p:tgtEl>
                                        <p:attrNameLst>
                                          <p:attrName>style.visibility</p:attrName>
                                        </p:attrNameLst>
                                      </p:cBhvr>
                                      <p:to>
                                        <p:strVal val="visible"/>
                                      </p:to>
                                    </p:set>
                                    <p:animEffect transition="in" filter="fade">
                                      <p:cBhvr>
                                        <p:cTn id="13" dur="1000"/>
                                        <p:tgtEl>
                                          <p:spTgt spid="256006"/>
                                        </p:tgtEl>
                                      </p:cBhvr>
                                    </p:animEffect>
                                    <p:anim calcmode="lin" valueType="num">
                                      <p:cBhvr>
                                        <p:cTn id="14" dur="1000" fill="hold"/>
                                        <p:tgtEl>
                                          <p:spTgt spid="256006"/>
                                        </p:tgtEl>
                                        <p:attrNameLst>
                                          <p:attrName>ppt_x</p:attrName>
                                        </p:attrNameLst>
                                      </p:cBhvr>
                                      <p:tavLst>
                                        <p:tav tm="0">
                                          <p:val>
                                            <p:strVal val="#ppt_x"/>
                                          </p:val>
                                        </p:tav>
                                        <p:tav tm="100000">
                                          <p:val>
                                            <p:strVal val="#ppt_x"/>
                                          </p:val>
                                        </p:tav>
                                      </p:tavLst>
                                    </p:anim>
                                    <p:anim calcmode="lin" valueType="num">
                                      <p:cBhvr>
                                        <p:cTn id="15" dur="1000" fill="hold"/>
                                        <p:tgtEl>
                                          <p:spTgt spid="256006"/>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56007"/>
                                        </p:tgtEl>
                                        <p:attrNameLst>
                                          <p:attrName>style.visibility</p:attrName>
                                        </p:attrNameLst>
                                      </p:cBhvr>
                                      <p:to>
                                        <p:strVal val="visible"/>
                                      </p:to>
                                    </p:set>
                                    <p:animEffect transition="in" filter="fade">
                                      <p:cBhvr>
                                        <p:cTn id="19" dur="1000"/>
                                        <p:tgtEl>
                                          <p:spTgt spid="256007"/>
                                        </p:tgtEl>
                                      </p:cBhvr>
                                    </p:animEffect>
                                    <p:anim calcmode="lin" valueType="num">
                                      <p:cBhvr>
                                        <p:cTn id="20" dur="1000" fill="hold"/>
                                        <p:tgtEl>
                                          <p:spTgt spid="256007"/>
                                        </p:tgtEl>
                                        <p:attrNameLst>
                                          <p:attrName>ppt_x</p:attrName>
                                        </p:attrNameLst>
                                      </p:cBhvr>
                                      <p:tavLst>
                                        <p:tav tm="0">
                                          <p:val>
                                            <p:strVal val="#ppt_x"/>
                                          </p:val>
                                        </p:tav>
                                        <p:tav tm="100000">
                                          <p:val>
                                            <p:strVal val="#ppt_x"/>
                                          </p:val>
                                        </p:tav>
                                      </p:tavLst>
                                    </p:anim>
                                    <p:anim calcmode="lin" valueType="num">
                                      <p:cBhvr>
                                        <p:cTn id="21" dur="1000" fill="hold"/>
                                        <p:tgtEl>
                                          <p:spTgt spid="25600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256004"/>
                                        </p:tgtEl>
                                        <p:attrNameLst>
                                          <p:attrName>style.visibility</p:attrName>
                                        </p:attrNameLst>
                                      </p:cBhvr>
                                      <p:to>
                                        <p:strVal val="visible"/>
                                      </p:to>
                                    </p:set>
                                    <p:animEffect transition="in" filter="fade">
                                      <p:cBhvr>
                                        <p:cTn id="25" dur="1000"/>
                                        <p:tgtEl>
                                          <p:spTgt spid="256004"/>
                                        </p:tgtEl>
                                      </p:cBhvr>
                                    </p:animEffect>
                                    <p:anim calcmode="lin" valueType="num">
                                      <p:cBhvr>
                                        <p:cTn id="26" dur="1000" fill="hold"/>
                                        <p:tgtEl>
                                          <p:spTgt spid="256004"/>
                                        </p:tgtEl>
                                        <p:attrNameLst>
                                          <p:attrName>ppt_x</p:attrName>
                                        </p:attrNameLst>
                                      </p:cBhvr>
                                      <p:tavLst>
                                        <p:tav tm="0">
                                          <p:val>
                                            <p:strVal val="#ppt_x"/>
                                          </p:val>
                                        </p:tav>
                                        <p:tav tm="100000">
                                          <p:val>
                                            <p:strVal val="#ppt_x"/>
                                          </p:val>
                                        </p:tav>
                                      </p:tavLst>
                                    </p:anim>
                                    <p:anim calcmode="lin" valueType="num">
                                      <p:cBhvr>
                                        <p:cTn id="27" dur="1000" fill="hold"/>
                                        <p:tgtEl>
                                          <p:spTgt spid="256004"/>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256009"/>
                                        </p:tgtEl>
                                        <p:attrNameLst>
                                          <p:attrName>style.visibility</p:attrName>
                                        </p:attrNameLst>
                                      </p:cBhvr>
                                      <p:to>
                                        <p:strVal val="visible"/>
                                      </p:to>
                                    </p:set>
                                    <p:animEffect transition="in" filter="fade">
                                      <p:cBhvr>
                                        <p:cTn id="31" dur="1000"/>
                                        <p:tgtEl>
                                          <p:spTgt spid="256009"/>
                                        </p:tgtEl>
                                      </p:cBhvr>
                                    </p:animEffect>
                                    <p:anim calcmode="lin" valueType="num">
                                      <p:cBhvr>
                                        <p:cTn id="32" dur="1000" fill="hold"/>
                                        <p:tgtEl>
                                          <p:spTgt spid="256009"/>
                                        </p:tgtEl>
                                        <p:attrNameLst>
                                          <p:attrName>ppt_x</p:attrName>
                                        </p:attrNameLst>
                                      </p:cBhvr>
                                      <p:tavLst>
                                        <p:tav tm="0">
                                          <p:val>
                                            <p:strVal val="#ppt_x"/>
                                          </p:val>
                                        </p:tav>
                                        <p:tav tm="100000">
                                          <p:val>
                                            <p:strVal val="#ppt_x"/>
                                          </p:val>
                                        </p:tav>
                                      </p:tavLst>
                                    </p:anim>
                                    <p:anim calcmode="lin" valueType="num">
                                      <p:cBhvr>
                                        <p:cTn id="33" dur="1000" fill="hold"/>
                                        <p:tgtEl>
                                          <p:spTgt spid="256009"/>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256008"/>
                                        </p:tgtEl>
                                        <p:attrNameLst>
                                          <p:attrName>style.visibility</p:attrName>
                                        </p:attrNameLst>
                                      </p:cBhvr>
                                      <p:to>
                                        <p:strVal val="visible"/>
                                      </p:to>
                                    </p:set>
                                    <p:animEffect transition="in" filter="fade">
                                      <p:cBhvr>
                                        <p:cTn id="37" dur="1000"/>
                                        <p:tgtEl>
                                          <p:spTgt spid="256008"/>
                                        </p:tgtEl>
                                      </p:cBhvr>
                                    </p:animEffect>
                                    <p:anim calcmode="lin" valueType="num">
                                      <p:cBhvr>
                                        <p:cTn id="38" dur="1000" fill="hold"/>
                                        <p:tgtEl>
                                          <p:spTgt spid="256008"/>
                                        </p:tgtEl>
                                        <p:attrNameLst>
                                          <p:attrName>ppt_x</p:attrName>
                                        </p:attrNameLst>
                                      </p:cBhvr>
                                      <p:tavLst>
                                        <p:tav tm="0">
                                          <p:val>
                                            <p:strVal val="#ppt_x"/>
                                          </p:val>
                                        </p:tav>
                                        <p:tav tm="100000">
                                          <p:val>
                                            <p:strVal val="#ppt_x"/>
                                          </p:val>
                                        </p:tav>
                                      </p:tavLst>
                                    </p:anim>
                                    <p:anim calcmode="lin" valueType="num">
                                      <p:cBhvr>
                                        <p:cTn id="39" dur="1000" fill="hold"/>
                                        <p:tgtEl>
                                          <p:spTgt spid="256008"/>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7" presetClass="entr" presetSubtype="0" fill="hold" grpId="0" nodeType="afterEffect">
                                  <p:stCondLst>
                                    <p:cond delay="0"/>
                                  </p:stCondLst>
                                  <p:childTnLst>
                                    <p:set>
                                      <p:cBhvr>
                                        <p:cTn id="42" dur="1" fill="hold">
                                          <p:stCondLst>
                                            <p:cond delay="0"/>
                                          </p:stCondLst>
                                        </p:cTn>
                                        <p:tgtEl>
                                          <p:spTgt spid="34827"/>
                                        </p:tgtEl>
                                        <p:attrNameLst>
                                          <p:attrName>style.visibility</p:attrName>
                                        </p:attrNameLst>
                                      </p:cBhvr>
                                      <p:to>
                                        <p:strVal val="visible"/>
                                      </p:to>
                                    </p:set>
                                    <p:animEffect transition="in" filter="fade">
                                      <p:cBhvr>
                                        <p:cTn id="43" dur="1000"/>
                                        <p:tgtEl>
                                          <p:spTgt spid="34827"/>
                                        </p:tgtEl>
                                      </p:cBhvr>
                                    </p:animEffect>
                                    <p:anim calcmode="lin" valueType="num">
                                      <p:cBhvr>
                                        <p:cTn id="44" dur="1000" fill="hold"/>
                                        <p:tgtEl>
                                          <p:spTgt spid="34827"/>
                                        </p:tgtEl>
                                        <p:attrNameLst>
                                          <p:attrName>ppt_x</p:attrName>
                                        </p:attrNameLst>
                                      </p:cBhvr>
                                      <p:tavLst>
                                        <p:tav tm="0">
                                          <p:val>
                                            <p:strVal val="#ppt_x"/>
                                          </p:val>
                                        </p:tav>
                                        <p:tav tm="100000">
                                          <p:val>
                                            <p:strVal val="#ppt_x"/>
                                          </p:val>
                                        </p:tav>
                                      </p:tavLst>
                                    </p:anim>
                                    <p:anim calcmode="lin" valueType="num">
                                      <p:cBhvr>
                                        <p:cTn id="45" dur="1000" fill="hold"/>
                                        <p:tgtEl>
                                          <p:spTgt spid="348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4" grpId="0"/>
      <p:bldP spid="256005" grpId="0"/>
      <p:bldP spid="256006" grpId="0"/>
      <p:bldP spid="256007" grpId="0"/>
      <p:bldP spid="256008" grpId="0"/>
      <p:bldP spid="256009" grpId="0"/>
      <p:bldP spid="348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ChangeArrowheads="1"/>
          </p:cNvSpPr>
          <p:nvPr/>
        </p:nvSpPr>
        <p:spPr bwMode="auto">
          <a:xfrm>
            <a:off x="35496" y="0"/>
            <a:ext cx="9144000" cy="641350"/>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latin typeface="Helvetica" charset="0"/>
              </a:rPr>
              <a:t>Large-scale genome comparisons</a:t>
            </a:r>
            <a:endParaRPr lang="fr-FR" altLang="x-none" sz="2800" dirty="0">
              <a:latin typeface="Times" charset="0"/>
            </a:endParaRPr>
          </a:p>
        </p:txBody>
      </p:sp>
      <p:sp>
        <p:nvSpPr>
          <p:cNvPr id="258051" name="Text Box 3"/>
          <p:cNvSpPr txBox="1">
            <a:spLocks noChangeArrowheads="1"/>
          </p:cNvSpPr>
          <p:nvPr/>
        </p:nvSpPr>
        <p:spPr bwMode="auto">
          <a:xfrm>
            <a:off x="0" y="685800"/>
            <a:ext cx="922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2400">
                <a:latin typeface="Helvetica" charset="0"/>
              </a:rPr>
              <a:t>Duplication (genes, chromosome segments, whole genome)</a:t>
            </a:r>
            <a:endParaRPr lang="en-GB" altLang="x-none" sz="2800">
              <a:latin typeface="Times" charset="0"/>
            </a:endParaRPr>
          </a:p>
        </p:txBody>
      </p:sp>
      <p:sp>
        <p:nvSpPr>
          <p:cNvPr id="258052" name="Text Box 4"/>
          <p:cNvSpPr txBox="1">
            <a:spLocks noChangeArrowheads="1"/>
          </p:cNvSpPr>
          <p:nvPr/>
        </p:nvSpPr>
        <p:spPr bwMode="auto">
          <a:xfrm>
            <a:off x="0" y="1357313"/>
            <a:ext cx="86026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B0817"/>
                </a:solidFill>
                <a:latin typeface="Palatino" charset="0"/>
              </a:rPr>
              <a:t>•</a:t>
            </a:r>
            <a:r>
              <a:rPr lang="en-GB" altLang="x-none" sz="2800">
                <a:solidFill>
                  <a:srgbClr val="0000FF"/>
                </a:solidFill>
                <a:latin typeface="Helvetica" charset="0"/>
              </a:rPr>
              <a:t>Conservation (genes, chromosomes segments);</a:t>
            </a:r>
            <a:endParaRPr lang="en-GB" altLang="x-none" sz="2800">
              <a:solidFill>
                <a:srgbClr val="0000FF"/>
              </a:solidFill>
              <a:latin typeface="Times" charset="0"/>
            </a:endParaRPr>
          </a:p>
        </p:txBody>
      </p:sp>
      <p:sp>
        <p:nvSpPr>
          <p:cNvPr id="258053" name="Text Box 5"/>
          <p:cNvSpPr txBox="1">
            <a:spLocks noChangeArrowheads="1"/>
          </p:cNvSpPr>
          <p:nvPr/>
        </p:nvSpPr>
        <p:spPr bwMode="auto">
          <a:xfrm>
            <a:off x="0" y="2147888"/>
            <a:ext cx="861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2800">
                <a:latin typeface="Helvetica" charset="0"/>
              </a:rPr>
              <a:t>Specificity (species-specific genes);</a:t>
            </a:r>
          </a:p>
        </p:txBody>
      </p:sp>
      <p:sp>
        <p:nvSpPr>
          <p:cNvPr id="258054" name="Text Box 6"/>
          <p:cNvSpPr txBox="1">
            <a:spLocks noChangeArrowheads="1"/>
          </p:cNvSpPr>
          <p:nvPr/>
        </p:nvSpPr>
        <p:spPr bwMode="auto">
          <a:xfrm>
            <a:off x="0" y="2787650"/>
            <a:ext cx="647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3600">
                <a:solidFill>
                  <a:srgbClr val="0717FF"/>
                </a:solidFill>
                <a:latin typeface="Palatino" charset="0"/>
              </a:rPr>
              <a:t>Inferring </a:t>
            </a:r>
            <a:r>
              <a:rPr lang="en-GB" altLang="x-none" sz="2800">
                <a:solidFill>
                  <a:srgbClr val="0717FF"/>
                </a:solidFill>
                <a:latin typeface="Helvetica" charset="0"/>
              </a:rPr>
              <a:t>Paralogs</a:t>
            </a:r>
            <a:r>
              <a:rPr lang="en-GB" altLang="x-none" sz="2800">
                <a:solidFill>
                  <a:srgbClr val="0000FF"/>
                </a:solidFill>
                <a:latin typeface="Helvetica" charset="0"/>
              </a:rPr>
              <a:t>, orthologs;</a:t>
            </a:r>
            <a:endParaRPr lang="en-GB" altLang="x-none" sz="2800">
              <a:solidFill>
                <a:srgbClr val="0000FF"/>
              </a:solidFill>
              <a:latin typeface="Times" charset="0"/>
            </a:endParaRPr>
          </a:p>
        </p:txBody>
      </p:sp>
      <p:sp>
        <p:nvSpPr>
          <p:cNvPr id="258055" name="Text Box 7"/>
          <p:cNvSpPr txBox="1">
            <a:spLocks noChangeArrowheads="1"/>
          </p:cNvSpPr>
          <p:nvPr/>
        </p:nvSpPr>
        <p:spPr bwMode="auto">
          <a:xfrm>
            <a:off x="0" y="3473450"/>
            <a:ext cx="922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2800">
                <a:latin typeface="Helvetica" charset="0"/>
              </a:rPr>
              <a:t>Families (clusters) of paralogs, of orthologs;</a:t>
            </a:r>
            <a:endParaRPr lang="en-GB" altLang="x-none" sz="2800">
              <a:latin typeface="Times" charset="0"/>
            </a:endParaRPr>
          </a:p>
        </p:txBody>
      </p:sp>
      <p:sp>
        <p:nvSpPr>
          <p:cNvPr id="258056" name="Text Box 8"/>
          <p:cNvSpPr txBox="1">
            <a:spLocks noChangeArrowheads="1"/>
          </p:cNvSpPr>
          <p:nvPr/>
        </p:nvSpPr>
        <p:spPr bwMode="auto">
          <a:xfrm>
            <a:off x="0" y="4281488"/>
            <a:ext cx="8915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2800">
                <a:latin typeface="Times" charset="0"/>
              </a:rPr>
              <a:t> </a:t>
            </a:r>
            <a:r>
              <a:rPr lang="en-GB" altLang="x-none" sz="2800">
                <a:solidFill>
                  <a:srgbClr val="021EFD"/>
                </a:solidFill>
                <a:latin typeface="Helvetica" charset="0"/>
              </a:rPr>
              <a:t>Shared motifs in clusters of paralogs, orthologs;</a:t>
            </a:r>
            <a:endParaRPr lang="en-GB" altLang="x-none" sz="2800">
              <a:latin typeface="Helvetica" charset="0"/>
            </a:endParaRPr>
          </a:p>
        </p:txBody>
      </p:sp>
      <p:sp>
        <p:nvSpPr>
          <p:cNvPr id="258057" name="Text Box 9"/>
          <p:cNvSpPr txBox="1">
            <a:spLocks noChangeArrowheads="1"/>
          </p:cNvSpPr>
          <p:nvPr/>
        </p:nvSpPr>
        <p:spPr bwMode="auto">
          <a:xfrm>
            <a:off x="0" y="50292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2800">
                <a:solidFill>
                  <a:srgbClr val="0000FF"/>
                </a:solidFill>
                <a:latin typeface="Times" charset="0"/>
              </a:rPr>
              <a:t> </a:t>
            </a:r>
            <a:r>
              <a:rPr lang="en-GB" altLang="x-none" sz="2800">
                <a:latin typeface="Palatino" charset="0"/>
              </a:rPr>
              <a:t>Protein conservation profiles;</a:t>
            </a:r>
            <a:endParaRPr lang="en-GB" altLang="x-none" sz="2800">
              <a:solidFill>
                <a:srgbClr val="0000FF"/>
              </a:solidFill>
              <a:latin typeface="Times" charset="0"/>
            </a:endParaRPr>
          </a:p>
        </p:txBody>
      </p:sp>
      <p:sp>
        <p:nvSpPr>
          <p:cNvPr id="258058" name="Text Box 10"/>
          <p:cNvSpPr txBox="1">
            <a:spLocks noChangeArrowheads="1"/>
          </p:cNvSpPr>
          <p:nvPr/>
        </p:nvSpPr>
        <p:spPr bwMode="auto">
          <a:xfrm>
            <a:off x="0" y="5848350"/>
            <a:ext cx="8839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70000"/>
              </a:lnSpc>
              <a:spcBef>
                <a:spcPct val="50000"/>
              </a:spcBef>
              <a:buFontTx/>
              <a:buNone/>
            </a:pPr>
            <a:r>
              <a:rPr lang="en-GB" altLang="x-none" sz="3600">
                <a:solidFill>
                  <a:srgbClr val="FB0817"/>
                </a:solidFill>
                <a:latin typeface="Palatino" charset="0"/>
              </a:rPr>
              <a:t>•</a:t>
            </a:r>
            <a:r>
              <a:rPr lang="en-GB" altLang="x-none" sz="2800">
                <a:solidFill>
                  <a:srgbClr val="021EFD"/>
                </a:solidFill>
                <a:latin typeface="Helvetica" charset="0"/>
              </a:rPr>
              <a:t>Gene Transfer, introgression between species;</a:t>
            </a:r>
            <a:r>
              <a:rPr lang="en-GB" altLang="x-none" sz="2800">
                <a:latin typeface="Times"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58051"/>
                                        </p:tgtEl>
                                        <p:attrNameLst>
                                          <p:attrName>style.visibility</p:attrName>
                                        </p:attrNameLst>
                                      </p:cBhvr>
                                      <p:to>
                                        <p:strVal val="visible"/>
                                      </p:to>
                                    </p:set>
                                    <p:animEffect transition="in" filter="fade">
                                      <p:cBhvr>
                                        <p:cTn id="7" dur="1000"/>
                                        <p:tgtEl>
                                          <p:spTgt spid="258051"/>
                                        </p:tgtEl>
                                      </p:cBhvr>
                                    </p:animEffect>
                                    <p:anim calcmode="lin" valueType="num">
                                      <p:cBhvr>
                                        <p:cTn id="8" dur="1000" fill="hold"/>
                                        <p:tgtEl>
                                          <p:spTgt spid="258051"/>
                                        </p:tgtEl>
                                        <p:attrNameLst>
                                          <p:attrName>ppt_x</p:attrName>
                                        </p:attrNameLst>
                                      </p:cBhvr>
                                      <p:tavLst>
                                        <p:tav tm="0">
                                          <p:val>
                                            <p:strVal val="#ppt_x"/>
                                          </p:val>
                                        </p:tav>
                                        <p:tav tm="100000">
                                          <p:val>
                                            <p:strVal val="#ppt_x"/>
                                          </p:val>
                                        </p:tav>
                                      </p:tavLst>
                                    </p:anim>
                                    <p:anim calcmode="lin" valueType="num">
                                      <p:cBhvr>
                                        <p:cTn id="9" dur="1000" fill="hold"/>
                                        <p:tgtEl>
                                          <p:spTgt spid="25805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58052"/>
                                        </p:tgtEl>
                                        <p:attrNameLst>
                                          <p:attrName>style.visibility</p:attrName>
                                        </p:attrNameLst>
                                      </p:cBhvr>
                                      <p:to>
                                        <p:strVal val="visible"/>
                                      </p:to>
                                    </p:set>
                                    <p:animEffect transition="in" filter="fade">
                                      <p:cBhvr>
                                        <p:cTn id="13" dur="1000"/>
                                        <p:tgtEl>
                                          <p:spTgt spid="258052"/>
                                        </p:tgtEl>
                                      </p:cBhvr>
                                    </p:animEffect>
                                    <p:anim calcmode="lin" valueType="num">
                                      <p:cBhvr>
                                        <p:cTn id="14" dur="1000" fill="hold"/>
                                        <p:tgtEl>
                                          <p:spTgt spid="258052"/>
                                        </p:tgtEl>
                                        <p:attrNameLst>
                                          <p:attrName>ppt_x</p:attrName>
                                        </p:attrNameLst>
                                      </p:cBhvr>
                                      <p:tavLst>
                                        <p:tav tm="0">
                                          <p:val>
                                            <p:strVal val="#ppt_x"/>
                                          </p:val>
                                        </p:tav>
                                        <p:tav tm="100000">
                                          <p:val>
                                            <p:strVal val="#ppt_x"/>
                                          </p:val>
                                        </p:tav>
                                      </p:tavLst>
                                    </p:anim>
                                    <p:anim calcmode="lin" valueType="num">
                                      <p:cBhvr>
                                        <p:cTn id="15" dur="1000" fill="hold"/>
                                        <p:tgtEl>
                                          <p:spTgt spid="258052"/>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58053"/>
                                        </p:tgtEl>
                                        <p:attrNameLst>
                                          <p:attrName>style.visibility</p:attrName>
                                        </p:attrNameLst>
                                      </p:cBhvr>
                                      <p:to>
                                        <p:strVal val="visible"/>
                                      </p:to>
                                    </p:set>
                                    <p:animEffect transition="in" filter="fade">
                                      <p:cBhvr>
                                        <p:cTn id="19" dur="1000"/>
                                        <p:tgtEl>
                                          <p:spTgt spid="258053"/>
                                        </p:tgtEl>
                                      </p:cBhvr>
                                    </p:animEffect>
                                    <p:anim calcmode="lin" valueType="num">
                                      <p:cBhvr>
                                        <p:cTn id="20" dur="1000" fill="hold"/>
                                        <p:tgtEl>
                                          <p:spTgt spid="258053"/>
                                        </p:tgtEl>
                                        <p:attrNameLst>
                                          <p:attrName>ppt_x</p:attrName>
                                        </p:attrNameLst>
                                      </p:cBhvr>
                                      <p:tavLst>
                                        <p:tav tm="0">
                                          <p:val>
                                            <p:strVal val="#ppt_x"/>
                                          </p:val>
                                        </p:tav>
                                        <p:tav tm="100000">
                                          <p:val>
                                            <p:strVal val="#ppt_x"/>
                                          </p:val>
                                        </p:tav>
                                      </p:tavLst>
                                    </p:anim>
                                    <p:anim calcmode="lin" valueType="num">
                                      <p:cBhvr>
                                        <p:cTn id="21" dur="1000" fill="hold"/>
                                        <p:tgtEl>
                                          <p:spTgt spid="258053"/>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258054"/>
                                        </p:tgtEl>
                                        <p:attrNameLst>
                                          <p:attrName>style.visibility</p:attrName>
                                        </p:attrNameLst>
                                      </p:cBhvr>
                                      <p:to>
                                        <p:strVal val="visible"/>
                                      </p:to>
                                    </p:set>
                                    <p:animEffect transition="in" filter="fade">
                                      <p:cBhvr>
                                        <p:cTn id="25" dur="1000"/>
                                        <p:tgtEl>
                                          <p:spTgt spid="258054"/>
                                        </p:tgtEl>
                                      </p:cBhvr>
                                    </p:animEffect>
                                    <p:anim calcmode="lin" valueType="num">
                                      <p:cBhvr>
                                        <p:cTn id="26" dur="1000" fill="hold"/>
                                        <p:tgtEl>
                                          <p:spTgt spid="258054"/>
                                        </p:tgtEl>
                                        <p:attrNameLst>
                                          <p:attrName>ppt_x</p:attrName>
                                        </p:attrNameLst>
                                      </p:cBhvr>
                                      <p:tavLst>
                                        <p:tav tm="0">
                                          <p:val>
                                            <p:strVal val="#ppt_x"/>
                                          </p:val>
                                        </p:tav>
                                        <p:tav tm="100000">
                                          <p:val>
                                            <p:strVal val="#ppt_x"/>
                                          </p:val>
                                        </p:tav>
                                      </p:tavLst>
                                    </p:anim>
                                    <p:anim calcmode="lin" valueType="num">
                                      <p:cBhvr>
                                        <p:cTn id="27" dur="1000" fill="hold"/>
                                        <p:tgtEl>
                                          <p:spTgt spid="258054"/>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58055"/>
                                        </p:tgtEl>
                                        <p:attrNameLst>
                                          <p:attrName>style.visibility</p:attrName>
                                        </p:attrNameLst>
                                      </p:cBhvr>
                                      <p:to>
                                        <p:strVal val="visible"/>
                                      </p:to>
                                    </p:set>
                                    <p:animEffect transition="in" filter="fade">
                                      <p:cBhvr>
                                        <p:cTn id="31" dur="1000"/>
                                        <p:tgtEl>
                                          <p:spTgt spid="258055"/>
                                        </p:tgtEl>
                                      </p:cBhvr>
                                    </p:animEffect>
                                    <p:anim calcmode="lin" valueType="num">
                                      <p:cBhvr>
                                        <p:cTn id="32" dur="1000" fill="hold"/>
                                        <p:tgtEl>
                                          <p:spTgt spid="258055"/>
                                        </p:tgtEl>
                                        <p:attrNameLst>
                                          <p:attrName>ppt_x</p:attrName>
                                        </p:attrNameLst>
                                      </p:cBhvr>
                                      <p:tavLst>
                                        <p:tav tm="0">
                                          <p:val>
                                            <p:strVal val="#ppt_x"/>
                                          </p:val>
                                        </p:tav>
                                        <p:tav tm="100000">
                                          <p:val>
                                            <p:strVal val="#ppt_x"/>
                                          </p:val>
                                        </p:tav>
                                      </p:tavLst>
                                    </p:anim>
                                    <p:anim calcmode="lin" valueType="num">
                                      <p:cBhvr>
                                        <p:cTn id="33" dur="1000" fill="hold"/>
                                        <p:tgtEl>
                                          <p:spTgt spid="258055"/>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58056"/>
                                        </p:tgtEl>
                                        <p:attrNameLst>
                                          <p:attrName>style.visibility</p:attrName>
                                        </p:attrNameLst>
                                      </p:cBhvr>
                                      <p:to>
                                        <p:strVal val="visible"/>
                                      </p:to>
                                    </p:set>
                                    <p:animEffect transition="in" filter="fade">
                                      <p:cBhvr>
                                        <p:cTn id="37" dur="1000"/>
                                        <p:tgtEl>
                                          <p:spTgt spid="258056"/>
                                        </p:tgtEl>
                                      </p:cBhvr>
                                    </p:animEffect>
                                    <p:anim calcmode="lin" valueType="num">
                                      <p:cBhvr>
                                        <p:cTn id="38" dur="1000" fill="hold"/>
                                        <p:tgtEl>
                                          <p:spTgt spid="258056"/>
                                        </p:tgtEl>
                                        <p:attrNameLst>
                                          <p:attrName>ppt_x</p:attrName>
                                        </p:attrNameLst>
                                      </p:cBhvr>
                                      <p:tavLst>
                                        <p:tav tm="0">
                                          <p:val>
                                            <p:strVal val="#ppt_x"/>
                                          </p:val>
                                        </p:tav>
                                        <p:tav tm="100000">
                                          <p:val>
                                            <p:strVal val="#ppt_x"/>
                                          </p:val>
                                        </p:tav>
                                      </p:tavLst>
                                    </p:anim>
                                    <p:anim calcmode="lin" valueType="num">
                                      <p:cBhvr>
                                        <p:cTn id="39" dur="1000" fill="hold"/>
                                        <p:tgtEl>
                                          <p:spTgt spid="258056"/>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258057"/>
                                        </p:tgtEl>
                                        <p:attrNameLst>
                                          <p:attrName>style.visibility</p:attrName>
                                        </p:attrNameLst>
                                      </p:cBhvr>
                                      <p:to>
                                        <p:strVal val="visible"/>
                                      </p:to>
                                    </p:set>
                                    <p:animEffect transition="in" filter="fade">
                                      <p:cBhvr>
                                        <p:cTn id="43" dur="1000"/>
                                        <p:tgtEl>
                                          <p:spTgt spid="258057"/>
                                        </p:tgtEl>
                                      </p:cBhvr>
                                    </p:animEffect>
                                    <p:anim calcmode="lin" valueType="num">
                                      <p:cBhvr>
                                        <p:cTn id="44" dur="1000" fill="hold"/>
                                        <p:tgtEl>
                                          <p:spTgt spid="258057"/>
                                        </p:tgtEl>
                                        <p:attrNameLst>
                                          <p:attrName>ppt_x</p:attrName>
                                        </p:attrNameLst>
                                      </p:cBhvr>
                                      <p:tavLst>
                                        <p:tav tm="0">
                                          <p:val>
                                            <p:strVal val="#ppt_x"/>
                                          </p:val>
                                        </p:tav>
                                        <p:tav tm="100000">
                                          <p:val>
                                            <p:strVal val="#ppt_x"/>
                                          </p:val>
                                        </p:tav>
                                      </p:tavLst>
                                    </p:anim>
                                    <p:anim calcmode="lin" valueType="num">
                                      <p:cBhvr>
                                        <p:cTn id="45" dur="1000" fill="hold"/>
                                        <p:tgtEl>
                                          <p:spTgt spid="258057"/>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258058"/>
                                        </p:tgtEl>
                                        <p:attrNameLst>
                                          <p:attrName>style.visibility</p:attrName>
                                        </p:attrNameLst>
                                      </p:cBhvr>
                                      <p:to>
                                        <p:strVal val="visible"/>
                                      </p:to>
                                    </p:set>
                                    <p:animEffect transition="in" filter="fade">
                                      <p:cBhvr>
                                        <p:cTn id="49" dur="1000"/>
                                        <p:tgtEl>
                                          <p:spTgt spid="258058"/>
                                        </p:tgtEl>
                                      </p:cBhvr>
                                    </p:animEffect>
                                    <p:anim calcmode="lin" valueType="num">
                                      <p:cBhvr>
                                        <p:cTn id="50" dur="1000" fill="hold"/>
                                        <p:tgtEl>
                                          <p:spTgt spid="258058"/>
                                        </p:tgtEl>
                                        <p:attrNameLst>
                                          <p:attrName>ppt_x</p:attrName>
                                        </p:attrNameLst>
                                      </p:cBhvr>
                                      <p:tavLst>
                                        <p:tav tm="0">
                                          <p:val>
                                            <p:strVal val="#ppt_x"/>
                                          </p:val>
                                        </p:tav>
                                        <p:tav tm="100000">
                                          <p:val>
                                            <p:strVal val="#ppt_x"/>
                                          </p:val>
                                        </p:tav>
                                      </p:tavLst>
                                    </p:anim>
                                    <p:anim calcmode="lin" valueType="num">
                                      <p:cBhvr>
                                        <p:cTn id="51" dur="1000" fill="hold"/>
                                        <p:tgtEl>
                                          <p:spTgt spid="258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p:bldP spid="258052" grpId="0"/>
      <p:bldP spid="258053" grpId="0"/>
      <p:bldP spid="258054" grpId="0"/>
      <p:bldP spid="258055" grpId="0"/>
      <p:bldP spid="258056" grpId="0"/>
      <p:bldP spid="258057" grpId="0"/>
      <p:bldP spid="2580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 Box 9"/>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070AF2"/>
                </a:solidFill>
                <a:latin typeface="Times" charset="0"/>
              </a:rPr>
              <a:t>Comparative genomics</a:t>
            </a:r>
            <a:endParaRPr lang="en-GB" altLang="x-none" sz="2400" b="0" dirty="0">
              <a:solidFill>
                <a:srgbClr val="070AF2"/>
              </a:solidFill>
              <a:latin typeface="Times" charset="0"/>
            </a:endParaRPr>
          </a:p>
        </p:txBody>
      </p:sp>
      <p:sp>
        <p:nvSpPr>
          <p:cNvPr id="60418" name="Text Box 10"/>
          <p:cNvSpPr txBox="1">
            <a:spLocks noChangeArrowheads="1"/>
          </p:cNvSpPr>
          <p:nvPr/>
        </p:nvSpPr>
        <p:spPr bwMode="auto">
          <a:xfrm>
            <a:off x="0" y="990600"/>
            <a:ext cx="9252520"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3333"/>
                </a:solidFill>
              </a:rPr>
              <a:t>•</a:t>
            </a:r>
            <a:r>
              <a:rPr lang="en-GB" altLang="x-none" sz="2400" dirty="0">
                <a:solidFill>
                  <a:srgbClr val="021EFD"/>
                </a:solidFill>
              </a:rPr>
              <a:t> Analysis and comparison of genomes from different species.</a:t>
            </a:r>
            <a:endParaRPr lang="en-GB" altLang="x-none" sz="2400" dirty="0"/>
          </a:p>
          <a:p>
            <a:pPr>
              <a:spcBef>
                <a:spcPct val="50000"/>
              </a:spcBef>
              <a:buFontTx/>
              <a:buNone/>
            </a:pPr>
            <a:r>
              <a:rPr lang="en-GB" altLang="x-none" sz="2400" dirty="0">
                <a:solidFill>
                  <a:srgbClr val="FF3333"/>
                </a:solidFill>
              </a:rPr>
              <a:t>=&gt;</a:t>
            </a:r>
            <a:r>
              <a:rPr lang="en-GB" altLang="x-none" sz="2400" dirty="0">
                <a:solidFill>
                  <a:srgbClr val="021EFD"/>
                </a:solidFill>
              </a:rPr>
              <a:t> Help understanding the similarity and differences between genomes, their evolution and the evolution of their genes.</a:t>
            </a:r>
            <a:endParaRPr lang="en-GB" altLang="x-none" sz="2400" dirty="0">
              <a:latin typeface="Times" charset="0"/>
            </a:endParaRPr>
          </a:p>
        </p:txBody>
      </p:sp>
      <p:sp>
        <p:nvSpPr>
          <p:cNvPr id="60419" name="Text Box 11"/>
          <p:cNvSpPr txBox="1">
            <a:spLocks noChangeArrowheads="1"/>
          </p:cNvSpPr>
          <p:nvPr/>
        </p:nvSpPr>
        <p:spPr bwMode="auto">
          <a:xfrm>
            <a:off x="152400" y="2996952"/>
            <a:ext cx="89916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0000"/>
                </a:solidFill>
                <a:latin typeface="Times" charset="0"/>
              </a:rPr>
              <a:t>•</a:t>
            </a:r>
            <a:r>
              <a:rPr lang="en-GB" altLang="x-none" sz="2400" dirty="0">
                <a:solidFill>
                  <a:srgbClr val="FF0000"/>
                </a:solidFill>
                <a:latin typeface="Times" charset="0"/>
              </a:rPr>
              <a:t> </a:t>
            </a:r>
            <a:r>
              <a:rPr lang="en-GB" altLang="x-none" sz="2400" dirty="0">
                <a:latin typeface="Times" charset="0"/>
              </a:rPr>
              <a:t>Intra-genomic comparisons: degree of duplication (genome regions; genes) and genes organization,...</a:t>
            </a:r>
            <a:endParaRPr lang="en-GB" altLang="x-none" sz="2400" b="0" dirty="0">
              <a:latin typeface="Times" charset="0"/>
            </a:endParaRPr>
          </a:p>
        </p:txBody>
      </p:sp>
      <p:sp>
        <p:nvSpPr>
          <p:cNvPr id="60420" name="Text Box 12"/>
          <p:cNvSpPr txBox="1">
            <a:spLocks noChangeArrowheads="1"/>
          </p:cNvSpPr>
          <p:nvPr/>
        </p:nvSpPr>
        <p:spPr bwMode="auto">
          <a:xfrm>
            <a:off x="152400" y="4293096"/>
            <a:ext cx="8991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0000"/>
                </a:solidFill>
                <a:latin typeface="Times" charset="0"/>
              </a:rPr>
              <a:t>•</a:t>
            </a:r>
            <a:r>
              <a:rPr lang="en-GB" altLang="x-none" sz="2400" dirty="0">
                <a:solidFill>
                  <a:srgbClr val="FF0000"/>
                </a:solidFill>
                <a:latin typeface="Times" charset="0"/>
              </a:rPr>
              <a:t> </a:t>
            </a:r>
            <a:r>
              <a:rPr lang="en-GB" altLang="x-none" sz="2400" dirty="0">
                <a:latin typeface="Times" charset="0"/>
              </a:rPr>
              <a:t>Inter-genomic comparisons: degree of similarity between genomes; degree of conservation between genes;</a:t>
            </a:r>
          </a:p>
          <a:p>
            <a:pPr>
              <a:spcBef>
                <a:spcPct val="50000"/>
              </a:spcBef>
              <a:buFontTx/>
              <a:buNone/>
            </a:pPr>
            <a:r>
              <a:rPr lang="en-GB" altLang="x-none" sz="2400" dirty="0">
                <a:latin typeface="Times" charset="0"/>
              </a:rPr>
              <a:t>Determination of </a:t>
            </a:r>
            <a:r>
              <a:rPr lang="en-GB" altLang="x-none" sz="2400" dirty="0" err="1">
                <a:latin typeface="Times" charset="0"/>
              </a:rPr>
              <a:t>syntenic</a:t>
            </a:r>
            <a:r>
              <a:rPr lang="en-GB" altLang="x-none" sz="2400" dirty="0">
                <a:latin typeface="Times" charset="0"/>
              </a:rPr>
              <a:t> regions </a:t>
            </a:r>
            <a:r>
              <a:rPr lang="en-GB" altLang="x-none" sz="2400" dirty="0" err="1">
                <a:latin typeface="Times" charset="0"/>
              </a:rPr>
              <a:t>i.e</a:t>
            </a:r>
            <a:r>
              <a:rPr lang="en-GB" altLang="x-none" sz="2400" dirty="0">
                <a:latin typeface="Times" charset="0"/>
              </a:rPr>
              <a:t> regions conserved in different species;</a:t>
            </a:r>
            <a:r>
              <a:rPr lang="en-GB" altLang="x-none" sz="2400" b="0" dirty="0">
                <a:latin typeface="Times"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Line 4"/>
          <p:cNvSpPr>
            <a:spLocks noChangeShapeType="1"/>
          </p:cNvSpPr>
          <p:nvPr/>
        </p:nvSpPr>
        <p:spPr bwMode="auto">
          <a:xfrm>
            <a:off x="5334000" y="1828800"/>
            <a:ext cx="1066800" cy="0"/>
          </a:xfrm>
          <a:prstGeom prst="line">
            <a:avLst/>
          </a:prstGeom>
          <a:noFill/>
          <a:ln w="5715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2466" name="Text Box 5"/>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000FF"/>
                </a:solidFill>
                <a:latin typeface="Helvetica" charset="0"/>
              </a:rPr>
              <a:t>Comparing genomes: All versus All</a:t>
            </a:r>
            <a:endParaRPr lang="en-GB" altLang="x-none" sz="2400" b="0"/>
          </a:p>
        </p:txBody>
      </p:sp>
      <p:sp>
        <p:nvSpPr>
          <p:cNvPr id="271366" name="Text Box 6"/>
          <p:cNvSpPr txBox="1">
            <a:spLocks noChangeArrowheads="1"/>
          </p:cNvSpPr>
          <p:nvPr/>
        </p:nvSpPr>
        <p:spPr bwMode="auto">
          <a:xfrm>
            <a:off x="0" y="1476375"/>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21EFD"/>
                </a:solidFill>
                <a:latin typeface="Helvetica" charset="0"/>
              </a:rPr>
              <a:t>Intra-species</a:t>
            </a:r>
            <a:endParaRPr lang="en-GB" altLang="x-none" sz="2400" b="0">
              <a:latin typeface="Times" charset="0"/>
            </a:endParaRPr>
          </a:p>
        </p:txBody>
      </p:sp>
      <p:sp>
        <p:nvSpPr>
          <p:cNvPr id="271367" name="Text Box 7"/>
          <p:cNvSpPr txBox="1">
            <a:spLocks noChangeArrowheads="1"/>
          </p:cNvSpPr>
          <p:nvPr/>
        </p:nvSpPr>
        <p:spPr bwMode="auto">
          <a:xfrm>
            <a:off x="0" y="3321050"/>
            <a:ext cx="3276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Helvetica" charset="0"/>
              </a:rPr>
              <a:t>Inter-species</a:t>
            </a:r>
            <a:endParaRPr lang="en-GB" altLang="x-none" sz="3600" b="0">
              <a:solidFill>
                <a:srgbClr val="FF0000"/>
              </a:solidFill>
              <a:latin typeface="Times" charset="0"/>
            </a:endParaRPr>
          </a:p>
        </p:txBody>
      </p:sp>
      <p:sp>
        <p:nvSpPr>
          <p:cNvPr id="271368" name="Line 8"/>
          <p:cNvSpPr>
            <a:spLocks noChangeShapeType="1"/>
          </p:cNvSpPr>
          <p:nvPr/>
        </p:nvSpPr>
        <p:spPr bwMode="auto">
          <a:xfrm flipH="1">
            <a:off x="2590800" y="4572000"/>
            <a:ext cx="7620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71369" name="Line 9"/>
          <p:cNvSpPr>
            <a:spLocks noChangeShapeType="1"/>
          </p:cNvSpPr>
          <p:nvPr/>
        </p:nvSpPr>
        <p:spPr bwMode="auto">
          <a:xfrm flipV="1">
            <a:off x="2743200" y="4953000"/>
            <a:ext cx="6858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71370" name="Line 10"/>
          <p:cNvSpPr>
            <a:spLocks noChangeShapeType="1"/>
          </p:cNvSpPr>
          <p:nvPr/>
        </p:nvSpPr>
        <p:spPr bwMode="auto">
          <a:xfrm>
            <a:off x="5257800" y="4419600"/>
            <a:ext cx="609600" cy="3048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71371" name="Line 11"/>
          <p:cNvSpPr>
            <a:spLocks noChangeShapeType="1"/>
          </p:cNvSpPr>
          <p:nvPr/>
        </p:nvSpPr>
        <p:spPr bwMode="auto">
          <a:xfrm flipH="1" flipV="1">
            <a:off x="5181600" y="4724400"/>
            <a:ext cx="685800" cy="3048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71372" name="Line 12"/>
          <p:cNvSpPr>
            <a:spLocks noChangeShapeType="1"/>
          </p:cNvSpPr>
          <p:nvPr/>
        </p:nvSpPr>
        <p:spPr bwMode="auto">
          <a:xfrm>
            <a:off x="2743200" y="5791200"/>
            <a:ext cx="3200400" cy="0"/>
          </a:xfrm>
          <a:prstGeom prst="line">
            <a:avLst/>
          </a:prstGeom>
          <a:noFill/>
          <a:ln w="571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71373" name="Line 13"/>
          <p:cNvSpPr>
            <a:spLocks noChangeShapeType="1"/>
          </p:cNvSpPr>
          <p:nvPr/>
        </p:nvSpPr>
        <p:spPr bwMode="auto">
          <a:xfrm flipH="1">
            <a:off x="2590800" y="6096000"/>
            <a:ext cx="3429000" cy="0"/>
          </a:xfrm>
          <a:prstGeom prst="line">
            <a:avLst/>
          </a:prstGeom>
          <a:noFill/>
          <a:ln w="571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271374" name="Group 14"/>
          <p:cNvGrpSpPr>
            <a:grpSpLocks/>
          </p:cNvGrpSpPr>
          <p:nvPr/>
        </p:nvGrpSpPr>
        <p:grpSpPr bwMode="auto">
          <a:xfrm>
            <a:off x="3352800" y="685800"/>
            <a:ext cx="5105400" cy="2362200"/>
            <a:chOff x="1344" y="528"/>
            <a:chExt cx="3216" cy="1488"/>
          </a:xfrm>
        </p:grpSpPr>
        <p:grpSp>
          <p:nvGrpSpPr>
            <p:cNvPr id="62486" name="Group 15"/>
            <p:cNvGrpSpPr>
              <a:grpSpLocks/>
            </p:cNvGrpSpPr>
            <p:nvPr/>
          </p:nvGrpSpPr>
          <p:grpSpPr bwMode="auto">
            <a:xfrm>
              <a:off x="1344" y="528"/>
              <a:ext cx="1056" cy="1488"/>
              <a:chOff x="1344" y="528"/>
              <a:chExt cx="1056" cy="1488"/>
            </a:xfrm>
          </p:grpSpPr>
          <p:sp>
            <p:nvSpPr>
              <p:cNvPr id="62490" name="Oval 16"/>
              <p:cNvSpPr>
                <a:spLocks noChangeArrowheads="1"/>
              </p:cNvSpPr>
              <p:nvPr/>
            </p:nvSpPr>
            <p:spPr bwMode="auto">
              <a:xfrm>
                <a:off x="1344" y="52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62491" name="Text Box 17"/>
              <p:cNvSpPr txBox="1">
                <a:spLocks noChangeArrowheads="1"/>
              </p:cNvSpPr>
              <p:nvPr/>
            </p:nvSpPr>
            <p:spPr bwMode="auto">
              <a:xfrm>
                <a:off x="1680" y="988"/>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endParaRPr lang="en-GB" altLang="x-none" sz="2400" b="0">
                  <a:latin typeface="Times" charset="0"/>
                </a:endParaRPr>
              </a:p>
            </p:txBody>
          </p:sp>
        </p:grpSp>
        <p:grpSp>
          <p:nvGrpSpPr>
            <p:cNvPr id="62487" name="Group 18"/>
            <p:cNvGrpSpPr>
              <a:grpSpLocks/>
            </p:cNvGrpSpPr>
            <p:nvPr/>
          </p:nvGrpSpPr>
          <p:grpSpPr bwMode="auto">
            <a:xfrm>
              <a:off x="3504" y="528"/>
              <a:ext cx="1056" cy="1488"/>
              <a:chOff x="3504" y="528"/>
              <a:chExt cx="1056" cy="1488"/>
            </a:xfrm>
          </p:grpSpPr>
          <p:sp>
            <p:nvSpPr>
              <p:cNvPr id="62488" name="Oval 19"/>
              <p:cNvSpPr>
                <a:spLocks noChangeArrowheads="1"/>
              </p:cNvSpPr>
              <p:nvPr/>
            </p:nvSpPr>
            <p:spPr bwMode="auto">
              <a:xfrm>
                <a:off x="3504" y="52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62489" name="Text Box 20"/>
              <p:cNvSpPr txBox="1">
                <a:spLocks noChangeArrowheads="1"/>
              </p:cNvSpPr>
              <p:nvPr/>
            </p:nvSpPr>
            <p:spPr bwMode="auto">
              <a:xfrm>
                <a:off x="3888" y="988"/>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endParaRPr lang="en-GB" altLang="x-none" sz="2400" b="0">
                  <a:latin typeface="Times" charset="0"/>
                </a:endParaRPr>
              </a:p>
            </p:txBody>
          </p:sp>
        </p:grpSp>
      </p:grpSp>
      <p:grpSp>
        <p:nvGrpSpPr>
          <p:cNvPr id="271381" name="Group 21"/>
          <p:cNvGrpSpPr>
            <a:grpSpLocks/>
          </p:cNvGrpSpPr>
          <p:nvPr/>
        </p:nvGrpSpPr>
        <p:grpSpPr bwMode="auto">
          <a:xfrm>
            <a:off x="1219200" y="3124200"/>
            <a:ext cx="6324600" cy="3429000"/>
            <a:chOff x="768" y="1968"/>
            <a:chExt cx="3984" cy="2160"/>
          </a:xfrm>
        </p:grpSpPr>
        <p:grpSp>
          <p:nvGrpSpPr>
            <p:cNvPr id="62477" name="Group 22"/>
            <p:cNvGrpSpPr>
              <a:grpSpLocks/>
            </p:cNvGrpSpPr>
            <p:nvPr/>
          </p:nvGrpSpPr>
          <p:grpSpPr bwMode="auto">
            <a:xfrm>
              <a:off x="2208" y="1968"/>
              <a:ext cx="1056" cy="1488"/>
              <a:chOff x="2208" y="1968"/>
              <a:chExt cx="1056" cy="1488"/>
            </a:xfrm>
          </p:grpSpPr>
          <p:sp>
            <p:nvSpPr>
              <p:cNvPr id="62484" name="Oval 23"/>
              <p:cNvSpPr>
                <a:spLocks noChangeArrowheads="1"/>
              </p:cNvSpPr>
              <p:nvPr/>
            </p:nvSpPr>
            <p:spPr bwMode="auto">
              <a:xfrm>
                <a:off x="2208" y="196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62485" name="Text Box 24"/>
              <p:cNvSpPr txBox="1">
                <a:spLocks noChangeArrowheads="1"/>
              </p:cNvSpPr>
              <p:nvPr/>
            </p:nvSpPr>
            <p:spPr bwMode="auto">
              <a:xfrm>
                <a:off x="2544" y="2496"/>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p>
            </p:txBody>
          </p:sp>
        </p:grpSp>
        <p:grpSp>
          <p:nvGrpSpPr>
            <p:cNvPr id="62478" name="Group 25"/>
            <p:cNvGrpSpPr>
              <a:grpSpLocks/>
            </p:cNvGrpSpPr>
            <p:nvPr/>
          </p:nvGrpSpPr>
          <p:grpSpPr bwMode="auto">
            <a:xfrm>
              <a:off x="768" y="2784"/>
              <a:ext cx="912" cy="1200"/>
              <a:chOff x="624" y="2640"/>
              <a:chExt cx="1056" cy="1488"/>
            </a:xfrm>
          </p:grpSpPr>
          <p:sp>
            <p:nvSpPr>
              <p:cNvPr id="62482" name="Oval 26"/>
              <p:cNvSpPr>
                <a:spLocks noChangeArrowheads="1"/>
              </p:cNvSpPr>
              <p:nvPr/>
            </p:nvSpPr>
            <p:spPr bwMode="auto">
              <a:xfrm>
                <a:off x="624" y="2640"/>
                <a:ext cx="1056" cy="1488"/>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62483" name="Text Box 27"/>
              <p:cNvSpPr txBox="1">
                <a:spLocks noChangeArrowheads="1"/>
              </p:cNvSpPr>
              <p:nvPr/>
            </p:nvSpPr>
            <p:spPr bwMode="auto">
              <a:xfrm>
                <a:off x="960" y="3148"/>
                <a:ext cx="336"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B</a:t>
                </a:r>
              </a:p>
            </p:txBody>
          </p:sp>
        </p:grpSp>
        <p:grpSp>
          <p:nvGrpSpPr>
            <p:cNvPr id="62479" name="Group 28"/>
            <p:cNvGrpSpPr>
              <a:grpSpLocks/>
            </p:cNvGrpSpPr>
            <p:nvPr/>
          </p:nvGrpSpPr>
          <p:grpSpPr bwMode="auto">
            <a:xfrm>
              <a:off x="3840" y="2304"/>
              <a:ext cx="912" cy="1824"/>
              <a:chOff x="3744" y="2496"/>
              <a:chExt cx="1056" cy="1488"/>
            </a:xfrm>
          </p:grpSpPr>
          <p:sp>
            <p:nvSpPr>
              <p:cNvPr id="62480" name="Oval 29"/>
              <p:cNvSpPr>
                <a:spLocks noChangeArrowheads="1"/>
              </p:cNvSpPr>
              <p:nvPr/>
            </p:nvSpPr>
            <p:spPr bwMode="auto">
              <a:xfrm>
                <a:off x="3744" y="2496"/>
                <a:ext cx="1056" cy="1488"/>
              </a:xfrm>
              <a:prstGeom prst="ellipse">
                <a:avLst/>
              </a:prstGeom>
              <a:solidFill>
                <a:srgbClr val="66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62481" name="Text Box 30"/>
              <p:cNvSpPr txBox="1">
                <a:spLocks noChangeArrowheads="1"/>
              </p:cNvSpPr>
              <p:nvPr/>
            </p:nvSpPr>
            <p:spPr bwMode="auto">
              <a:xfrm>
                <a:off x="4128" y="302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C</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71366"/>
                                        </p:tgtEl>
                                        <p:attrNameLst>
                                          <p:attrName>style.visibility</p:attrName>
                                        </p:attrNameLst>
                                      </p:cBhvr>
                                      <p:to>
                                        <p:strVal val="visible"/>
                                      </p:to>
                                    </p:set>
                                    <p:animEffect transition="in" filter="fade">
                                      <p:cBhvr>
                                        <p:cTn id="7" dur="1000"/>
                                        <p:tgtEl>
                                          <p:spTgt spid="271366"/>
                                        </p:tgtEl>
                                      </p:cBhvr>
                                    </p:animEffect>
                                    <p:anim calcmode="lin" valueType="num">
                                      <p:cBhvr>
                                        <p:cTn id="8" dur="1000" fill="hold"/>
                                        <p:tgtEl>
                                          <p:spTgt spid="271366"/>
                                        </p:tgtEl>
                                        <p:attrNameLst>
                                          <p:attrName>ppt_x</p:attrName>
                                        </p:attrNameLst>
                                      </p:cBhvr>
                                      <p:tavLst>
                                        <p:tav tm="0">
                                          <p:val>
                                            <p:strVal val="#ppt_x"/>
                                          </p:val>
                                        </p:tav>
                                        <p:tav tm="100000">
                                          <p:val>
                                            <p:strVal val="#ppt_x"/>
                                          </p:val>
                                        </p:tav>
                                      </p:tavLst>
                                    </p:anim>
                                    <p:anim calcmode="lin" valueType="num">
                                      <p:cBhvr>
                                        <p:cTn id="9" dur="1000" fill="hold"/>
                                        <p:tgtEl>
                                          <p:spTgt spid="27136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271374"/>
                                        </p:tgtEl>
                                        <p:attrNameLst>
                                          <p:attrName>style.visibility</p:attrName>
                                        </p:attrNameLst>
                                      </p:cBhvr>
                                      <p:to>
                                        <p:strVal val="visible"/>
                                      </p:to>
                                    </p:set>
                                    <p:animEffect transition="in" filter="fade">
                                      <p:cBhvr>
                                        <p:cTn id="13" dur="1000"/>
                                        <p:tgtEl>
                                          <p:spTgt spid="271374"/>
                                        </p:tgtEl>
                                      </p:cBhvr>
                                    </p:animEffect>
                                    <p:anim calcmode="lin" valueType="num">
                                      <p:cBhvr>
                                        <p:cTn id="14" dur="1000" fill="hold"/>
                                        <p:tgtEl>
                                          <p:spTgt spid="271374"/>
                                        </p:tgtEl>
                                        <p:attrNameLst>
                                          <p:attrName>ppt_x</p:attrName>
                                        </p:attrNameLst>
                                      </p:cBhvr>
                                      <p:tavLst>
                                        <p:tav tm="0">
                                          <p:val>
                                            <p:strVal val="#ppt_x"/>
                                          </p:val>
                                        </p:tav>
                                        <p:tav tm="100000">
                                          <p:val>
                                            <p:strVal val="#ppt_x"/>
                                          </p:val>
                                        </p:tav>
                                      </p:tavLst>
                                    </p:anim>
                                    <p:anim calcmode="lin" valueType="num">
                                      <p:cBhvr>
                                        <p:cTn id="15" dur="1000" fill="hold"/>
                                        <p:tgtEl>
                                          <p:spTgt spid="271374"/>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9" presetClass="entr" presetSubtype="0" decel="100000" fill="hold" grpId="0" nodeType="afterEffect">
                                  <p:stCondLst>
                                    <p:cond delay="0"/>
                                  </p:stCondLst>
                                  <p:childTnLst>
                                    <p:set>
                                      <p:cBhvr>
                                        <p:cTn id="18" dur="1" fill="hold">
                                          <p:stCondLst>
                                            <p:cond delay="0"/>
                                          </p:stCondLst>
                                        </p:cTn>
                                        <p:tgtEl>
                                          <p:spTgt spid="271364"/>
                                        </p:tgtEl>
                                        <p:attrNameLst>
                                          <p:attrName>style.visibility</p:attrName>
                                        </p:attrNameLst>
                                      </p:cBhvr>
                                      <p:to>
                                        <p:strVal val="visible"/>
                                      </p:to>
                                    </p:set>
                                    <p:anim calcmode="lin" valueType="num">
                                      <p:cBhvr>
                                        <p:cTn id="19" dur="500" fill="hold"/>
                                        <p:tgtEl>
                                          <p:spTgt spid="271364"/>
                                        </p:tgtEl>
                                        <p:attrNameLst>
                                          <p:attrName>ppt_w</p:attrName>
                                        </p:attrNameLst>
                                      </p:cBhvr>
                                      <p:tavLst>
                                        <p:tav tm="0">
                                          <p:val>
                                            <p:fltVal val="0"/>
                                          </p:val>
                                        </p:tav>
                                        <p:tav tm="100000">
                                          <p:val>
                                            <p:strVal val="#ppt_w"/>
                                          </p:val>
                                        </p:tav>
                                      </p:tavLst>
                                    </p:anim>
                                    <p:anim calcmode="lin" valueType="num">
                                      <p:cBhvr>
                                        <p:cTn id="20" dur="500" fill="hold"/>
                                        <p:tgtEl>
                                          <p:spTgt spid="271364"/>
                                        </p:tgtEl>
                                        <p:attrNameLst>
                                          <p:attrName>ppt_h</p:attrName>
                                        </p:attrNameLst>
                                      </p:cBhvr>
                                      <p:tavLst>
                                        <p:tav tm="0">
                                          <p:val>
                                            <p:fltVal val="0"/>
                                          </p:val>
                                        </p:tav>
                                        <p:tav tm="100000">
                                          <p:val>
                                            <p:strVal val="#ppt_h"/>
                                          </p:val>
                                        </p:tav>
                                      </p:tavLst>
                                    </p:anim>
                                    <p:anim calcmode="lin" valueType="num">
                                      <p:cBhvr>
                                        <p:cTn id="21" dur="500" fill="hold"/>
                                        <p:tgtEl>
                                          <p:spTgt spid="271364"/>
                                        </p:tgtEl>
                                        <p:attrNameLst>
                                          <p:attrName>style.rotation</p:attrName>
                                        </p:attrNameLst>
                                      </p:cBhvr>
                                      <p:tavLst>
                                        <p:tav tm="0">
                                          <p:val>
                                            <p:fltVal val="360"/>
                                          </p:val>
                                        </p:tav>
                                        <p:tav tm="100000">
                                          <p:val>
                                            <p:fltVal val="0"/>
                                          </p:val>
                                        </p:tav>
                                      </p:tavLst>
                                    </p:anim>
                                    <p:animEffect transition="in" filter="fade">
                                      <p:cBhvr>
                                        <p:cTn id="22" dur="500"/>
                                        <p:tgtEl>
                                          <p:spTgt spid="271364"/>
                                        </p:tgtEl>
                                      </p:cBhvr>
                                    </p:animEffect>
                                  </p:childTnLst>
                                </p:cTn>
                              </p:par>
                            </p:childTnLst>
                          </p:cTn>
                        </p:par>
                        <p:par>
                          <p:cTn id="23" fill="hold" nodeType="afterGroup">
                            <p:stCondLst>
                              <p:cond delay="2500"/>
                            </p:stCondLst>
                            <p:childTnLst>
                              <p:par>
                                <p:cTn id="24" presetID="47" presetClass="entr" presetSubtype="0" fill="hold" grpId="0" nodeType="afterEffect">
                                  <p:stCondLst>
                                    <p:cond delay="0"/>
                                  </p:stCondLst>
                                  <p:childTnLst>
                                    <p:set>
                                      <p:cBhvr>
                                        <p:cTn id="25" dur="1" fill="hold">
                                          <p:stCondLst>
                                            <p:cond delay="0"/>
                                          </p:stCondLst>
                                        </p:cTn>
                                        <p:tgtEl>
                                          <p:spTgt spid="271367"/>
                                        </p:tgtEl>
                                        <p:attrNameLst>
                                          <p:attrName>style.visibility</p:attrName>
                                        </p:attrNameLst>
                                      </p:cBhvr>
                                      <p:to>
                                        <p:strVal val="visible"/>
                                      </p:to>
                                    </p:set>
                                    <p:animEffect transition="in" filter="fade">
                                      <p:cBhvr>
                                        <p:cTn id="26" dur="1000"/>
                                        <p:tgtEl>
                                          <p:spTgt spid="271367"/>
                                        </p:tgtEl>
                                      </p:cBhvr>
                                    </p:animEffect>
                                    <p:anim calcmode="lin" valueType="num">
                                      <p:cBhvr>
                                        <p:cTn id="27" dur="1000" fill="hold"/>
                                        <p:tgtEl>
                                          <p:spTgt spid="271367"/>
                                        </p:tgtEl>
                                        <p:attrNameLst>
                                          <p:attrName>ppt_x</p:attrName>
                                        </p:attrNameLst>
                                      </p:cBhvr>
                                      <p:tavLst>
                                        <p:tav tm="0">
                                          <p:val>
                                            <p:strVal val="#ppt_x"/>
                                          </p:val>
                                        </p:tav>
                                        <p:tav tm="100000">
                                          <p:val>
                                            <p:strVal val="#ppt_x"/>
                                          </p:val>
                                        </p:tav>
                                      </p:tavLst>
                                    </p:anim>
                                    <p:anim calcmode="lin" valueType="num">
                                      <p:cBhvr>
                                        <p:cTn id="28" dur="1000" fill="hold"/>
                                        <p:tgtEl>
                                          <p:spTgt spid="271367"/>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47" presetClass="entr" presetSubtype="0" fill="hold" nodeType="afterEffect">
                                  <p:stCondLst>
                                    <p:cond delay="0"/>
                                  </p:stCondLst>
                                  <p:childTnLst>
                                    <p:set>
                                      <p:cBhvr>
                                        <p:cTn id="31" dur="1" fill="hold">
                                          <p:stCondLst>
                                            <p:cond delay="0"/>
                                          </p:stCondLst>
                                        </p:cTn>
                                        <p:tgtEl>
                                          <p:spTgt spid="271381"/>
                                        </p:tgtEl>
                                        <p:attrNameLst>
                                          <p:attrName>style.visibility</p:attrName>
                                        </p:attrNameLst>
                                      </p:cBhvr>
                                      <p:to>
                                        <p:strVal val="visible"/>
                                      </p:to>
                                    </p:set>
                                    <p:animEffect transition="in" filter="fade">
                                      <p:cBhvr>
                                        <p:cTn id="32" dur="500"/>
                                        <p:tgtEl>
                                          <p:spTgt spid="271381"/>
                                        </p:tgtEl>
                                      </p:cBhvr>
                                    </p:animEffect>
                                    <p:anim calcmode="lin" valueType="num">
                                      <p:cBhvr>
                                        <p:cTn id="33" dur="500" fill="hold"/>
                                        <p:tgtEl>
                                          <p:spTgt spid="271381"/>
                                        </p:tgtEl>
                                        <p:attrNameLst>
                                          <p:attrName>ppt_x</p:attrName>
                                        </p:attrNameLst>
                                      </p:cBhvr>
                                      <p:tavLst>
                                        <p:tav tm="0">
                                          <p:val>
                                            <p:strVal val="#ppt_x"/>
                                          </p:val>
                                        </p:tav>
                                        <p:tav tm="100000">
                                          <p:val>
                                            <p:strVal val="#ppt_x"/>
                                          </p:val>
                                        </p:tav>
                                      </p:tavLst>
                                    </p:anim>
                                    <p:anim calcmode="lin" valueType="num">
                                      <p:cBhvr>
                                        <p:cTn id="34" dur="500" fill="hold"/>
                                        <p:tgtEl>
                                          <p:spTgt spid="271381"/>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4000"/>
                            </p:stCondLst>
                            <p:childTnLst>
                              <p:par>
                                <p:cTn id="36" presetID="47" presetClass="entr" presetSubtype="0" fill="hold" grpId="0" nodeType="afterEffect">
                                  <p:stCondLst>
                                    <p:cond delay="0"/>
                                  </p:stCondLst>
                                  <p:childTnLst>
                                    <p:set>
                                      <p:cBhvr>
                                        <p:cTn id="37" dur="1" fill="hold">
                                          <p:stCondLst>
                                            <p:cond delay="0"/>
                                          </p:stCondLst>
                                        </p:cTn>
                                        <p:tgtEl>
                                          <p:spTgt spid="271368"/>
                                        </p:tgtEl>
                                        <p:attrNameLst>
                                          <p:attrName>style.visibility</p:attrName>
                                        </p:attrNameLst>
                                      </p:cBhvr>
                                      <p:to>
                                        <p:strVal val="visible"/>
                                      </p:to>
                                    </p:set>
                                    <p:animEffect transition="in" filter="fade">
                                      <p:cBhvr>
                                        <p:cTn id="38" dur="500"/>
                                        <p:tgtEl>
                                          <p:spTgt spid="271368"/>
                                        </p:tgtEl>
                                      </p:cBhvr>
                                    </p:animEffect>
                                    <p:anim calcmode="lin" valueType="num">
                                      <p:cBhvr>
                                        <p:cTn id="39" dur="500" fill="hold"/>
                                        <p:tgtEl>
                                          <p:spTgt spid="271368"/>
                                        </p:tgtEl>
                                        <p:attrNameLst>
                                          <p:attrName>ppt_x</p:attrName>
                                        </p:attrNameLst>
                                      </p:cBhvr>
                                      <p:tavLst>
                                        <p:tav tm="0">
                                          <p:val>
                                            <p:strVal val="#ppt_x"/>
                                          </p:val>
                                        </p:tav>
                                        <p:tav tm="100000">
                                          <p:val>
                                            <p:strVal val="#ppt_x"/>
                                          </p:val>
                                        </p:tav>
                                      </p:tavLst>
                                    </p:anim>
                                    <p:anim calcmode="lin" valueType="num">
                                      <p:cBhvr>
                                        <p:cTn id="40" dur="500" fill="hold"/>
                                        <p:tgtEl>
                                          <p:spTgt spid="271368"/>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4500"/>
                            </p:stCondLst>
                            <p:childTnLst>
                              <p:par>
                                <p:cTn id="42" presetID="47" presetClass="entr" presetSubtype="0" fill="hold" grpId="0" nodeType="afterEffect">
                                  <p:stCondLst>
                                    <p:cond delay="0"/>
                                  </p:stCondLst>
                                  <p:childTnLst>
                                    <p:set>
                                      <p:cBhvr>
                                        <p:cTn id="43" dur="1" fill="hold">
                                          <p:stCondLst>
                                            <p:cond delay="0"/>
                                          </p:stCondLst>
                                        </p:cTn>
                                        <p:tgtEl>
                                          <p:spTgt spid="271369"/>
                                        </p:tgtEl>
                                        <p:attrNameLst>
                                          <p:attrName>style.visibility</p:attrName>
                                        </p:attrNameLst>
                                      </p:cBhvr>
                                      <p:to>
                                        <p:strVal val="visible"/>
                                      </p:to>
                                    </p:set>
                                    <p:animEffect transition="in" filter="fade">
                                      <p:cBhvr>
                                        <p:cTn id="44" dur="500"/>
                                        <p:tgtEl>
                                          <p:spTgt spid="271369"/>
                                        </p:tgtEl>
                                      </p:cBhvr>
                                    </p:animEffect>
                                    <p:anim calcmode="lin" valueType="num">
                                      <p:cBhvr>
                                        <p:cTn id="45" dur="500" fill="hold"/>
                                        <p:tgtEl>
                                          <p:spTgt spid="271369"/>
                                        </p:tgtEl>
                                        <p:attrNameLst>
                                          <p:attrName>ppt_x</p:attrName>
                                        </p:attrNameLst>
                                      </p:cBhvr>
                                      <p:tavLst>
                                        <p:tav tm="0">
                                          <p:val>
                                            <p:strVal val="#ppt_x"/>
                                          </p:val>
                                        </p:tav>
                                        <p:tav tm="100000">
                                          <p:val>
                                            <p:strVal val="#ppt_x"/>
                                          </p:val>
                                        </p:tav>
                                      </p:tavLst>
                                    </p:anim>
                                    <p:anim calcmode="lin" valueType="num">
                                      <p:cBhvr>
                                        <p:cTn id="46" dur="500" fill="hold"/>
                                        <p:tgtEl>
                                          <p:spTgt spid="271369"/>
                                        </p:tgtEl>
                                        <p:attrNameLst>
                                          <p:attrName>ppt_y</p:attrName>
                                        </p:attrNameLst>
                                      </p:cBhvr>
                                      <p:tavLst>
                                        <p:tav tm="0">
                                          <p:val>
                                            <p:strVal val="#ppt_y-.1"/>
                                          </p:val>
                                        </p:tav>
                                        <p:tav tm="100000">
                                          <p:val>
                                            <p:strVal val="#ppt_y"/>
                                          </p:val>
                                        </p:tav>
                                      </p:tavLst>
                                    </p:anim>
                                  </p:childTnLst>
                                </p:cTn>
                              </p:par>
                            </p:childTnLst>
                          </p:cTn>
                        </p:par>
                        <p:par>
                          <p:cTn id="47" fill="hold" nodeType="afterGroup">
                            <p:stCondLst>
                              <p:cond delay="5000"/>
                            </p:stCondLst>
                            <p:childTnLst>
                              <p:par>
                                <p:cTn id="48" presetID="47" presetClass="entr" presetSubtype="0" fill="hold" grpId="0" nodeType="afterEffect">
                                  <p:stCondLst>
                                    <p:cond delay="0"/>
                                  </p:stCondLst>
                                  <p:childTnLst>
                                    <p:set>
                                      <p:cBhvr>
                                        <p:cTn id="49" dur="1" fill="hold">
                                          <p:stCondLst>
                                            <p:cond delay="0"/>
                                          </p:stCondLst>
                                        </p:cTn>
                                        <p:tgtEl>
                                          <p:spTgt spid="271370"/>
                                        </p:tgtEl>
                                        <p:attrNameLst>
                                          <p:attrName>style.visibility</p:attrName>
                                        </p:attrNameLst>
                                      </p:cBhvr>
                                      <p:to>
                                        <p:strVal val="visible"/>
                                      </p:to>
                                    </p:set>
                                    <p:animEffect transition="in" filter="fade">
                                      <p:cBhvr>
                                        <p:cTn id="50" dur="500"/>
                                        <p:tgtEl>
                                          <p:spTgt spid="271370"/>
                                        </p:tgtEl>
                                      </p:cBhvr>
                                    </p:animEffect>
                                    <p:anim calcmode="lin" valueType="num">
                                      <p:cBhvr>
                                        <p:cTn id="51" dur="500" fill="hold"/>
                                        <p:tgtEl>
                                          <p:spTgt spid="271370"/>
                                        </p:tgtEl>
                                        <p:attrNameLst>
                                          <p:attrName>ppt_x</p:attrName>
                                        </p:attrNameLst>
                                      </p:cBhvr>
                                      <p:tavLst>
                                        <p:tav tm="0">
                                          <p:val>
                                            <p:strVal val="#ppt_x"/>
                                          </p:val>
                                        </p:tav>
                                        <p:tav tm="100000">
                                          <p:val>
                                            <p:strVal val="#ppt_x"/>
                                          </p:val>
                                        </p:tav>
                                      </p:tavLst>
                                    </p:anim>
                                    <p:anim calcmode="lin" valueType="num">
                                      <p:cBhvr>
                                        <p:cTn id="52" dur="500" fill="hold"/>
                                        <p:tgtEl>
                                          <p:spTgt spid="271370"/>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5500"/>
                            </p:stCondLst>
                            <p:childTnLst>
                              <p:par>
                                <p:cTn id="54" presetID="47" presetClass="entr" presetSubtype="0" fill="hold" grpId="0" nodeType="afterEffect">
                                  <p:stCondLst>
                                    <p:cond delay="0"/>
                                  </p:stCondLst>
                                  <p:childTnLst>
                                    <p:set>
                                      <p:cBhvr>
                                        <p:cTn id="55" dur="1" fill="hold">
                                          <p:stCondLst>
                                            <p:cond delay="0"/>
                                          </p:stCondLst>
                                        </p:cTn>
                                        <p:tgtEl>
                                          <p:spTgt spid="271371"/>
                                        </p:tgtEl>
                                        <p:attrNameLst>
                                          <p:attrName>style.visibility</p:attrName>
                                        </p:attrNameLst>
                                      </p:cBhvr>
                                      <p:to>
                                        <p:strVal val="visible"/>
                                      </p:to>
                                    </p:set>
                                    <p:animEffect transition="in" filter="fade">
                                      <p:cBhvr>
                                        <p:cTn id="56" dur="500"/>
                                        <p:tgtEl>
                                          <p:spTgt spid="271371"/>
                                        </p:tgtEl>
                                      </p:cBhvr>
                                    </p:animEffect>
                                    <p:anim calcmode="lin" valueType="num">
                                      <p:cBhvr>
                                        <p:cTn id="57" dur="500" fill="hold"/>
                                        <p:tgtEl>
                                          <p:spTgt spid="271371"/>
                                        </p:tgtEl>
                                        <p:attrNameLst>
                                          <p:attrName>ppt_x</p:attrName>
                                        </p:attrNameLst>
                                      </p:cBhvr>
                                      <p:tavLst>
                                        <p:tav tm="0">
                                          <p:val>
                                            <p:strVal val="#ppt_x"/>
                                          </p:val>
                                        </p:tav>
                                        <p:tav tm="100000">
                                          <p:val>
                                            <p:strVal val="#ppt_x"/>
                                          </p:val>
                                        </p:tav>
                                      </p:tavLst>
                                    </p:anim>
                                    <p:anim calcmode="lin" valueType="num">
                                      <p:cBhvr>
                                        <p:cTn id="58" dur="500" fill="hold"/>
                                        <p:tgtEl>
                                          <p:spTgt spid="271371"/>
                                        </p:tgtEl>
                                        <p:attrNameLst>
                                          <p:attrName>ppt_y</p:attrName>
                                        </p:attrNameLst>
                                      </p:cBhvr>
                                      <p:tavLst>
                                        <p:tav tm="0">
                                          <p:val>
                                            <p:strVal val="#ppt_y-.1"/>
                                          </p:val>
                                        </p:tav>
                                        <p:tav tm="100000">
                                          <p:val>
                                            <p:strVal val="#ppt_y"/>
                                          </p:val>
                                        </p:tav>
                                      </p:tavLst>
                                    </p:anim>
                                  </p:childTnLst>
                                </p:cTn>
                              </p:par>
                            </p:childTnLst>
                          </p:cTn>
                        </p:par>
                        <p:par>
                          <p:cTn id="59" fill="hold" nodeType="afterGroup">
                            <p:stCondLst>
                              <p:cond delay="6000"/>
                            </p:stCondLst>
                            <p:childTnLst>
                              <p:par>
                                <p:cTn id="60" presetID="47" presetClass="entr" presetSubtype="0" fill="hold" grpId="0" nodeType="afterEffect">
                                  <p:stCondLst>
                                    <p:cond delay="0"/>
                                  </p:stCondLst>
                                  <p:childTnLst>
                                    <p:set>
                                      <p:cBhvr>
                                        <p:cTn id="61" dur="1" fill="hold">
                                          <p:stCondLst>
                                            <p:cond delay="0"/>
                                          </p:stCondLst>
                                        </p:cTn>
                                        <p:tgtEl>
                                          <p:spTgt spid="271372"/>
                                        </p:tgtEl>
                                        <p:attrNameLst>
                                          <p:attrName>style.visibility</p:attrName>
                                        </p:attrNameLst>
                                      </p:cBhvr>
                                      <p:to>
                                        <p:strVal val="visible"/>
                                      </p:to>
                                    </p:set>
                                    <p:animEffect transition="in" filter="fade">
                                      <p:cBhvr>
                                        <p:cTn id="62" dur="500"/>
                                        <p:tgtEl>
                                          <p:spTgt spid="271372"/>
                                        </p:tgtEl>
                                      </p:cBhvr>
                                    </p:animEffect>
                                    <p:anim calcmode="lin" valueType="num">
                                      <p:cBhvr>
                                        <p:cTn id="63" dur="500" fill="hold"/>
                                        <p:tgtEl>
                                          <p:spTgt spid="271372"/>
                                        </p:tgtEl>
                                        <p:attrNameLst>
                                          <p:attrName>ppt_x</p:attrName>
                                        </p:attrNameLst>
                                      </p:cBhvr>
                                      <p:tavLst>
                                        <p:tav tm="0">
                                          <p:val>
                                            <p:strVal val="#ppt_x"/>
                                          </p:val>
                                        </p:tav>
                                        <p:tav tm="100000">
                                          <p:val>
                                            <p:strVal val="#ppt_x"/>
                                          </p:val>
                                        </p:tav>
                                      </p:tavLst>
                                    </p:anim>
                                    <p:anim calcmode="lin" valueType="num">
                                      <p:cBhvr>
                                        <p:cTn id="64" dur="500" fill="hold"/>
                                        <p:tgtEl>
                                          <p:spTgt spid="271372"/>
                                        </p:tgtEl>
                                        <p:attrNameLst>
                                          <p:attrName>ppt_y</p:attrName>
                                        </p:attrNameLst>
                                      </p:cBhvr>
                                      <p:tavLst>
                                        <p:tav tm="0">
                                          <p:val>
                                            <p:strVal val="#ppt_y-.1"/>
                                          </p:val>
                                        </p:tav>
                                        <p:tav tm="100000">
                                          <p:val>
                                            <p:strVal val="#ppt_y"/>
                                          </p:val>
                                        </p:tav>
                                      </p:tavLst>
                                    </p:anim>
                                  </p:childTnLst>
                                </p:cTn>
                              </p:par>
                            </p:childTnLst>
                          </p:cTn>
                        </p:par>
                        <p:par>
                          <p:cTn id="65" fill="hold" nodeType="afterGroup">
                            <p:stCondLst>
                              <p:cond delay="6500"/>
                            </p:stCondLst>
                            <p:childTnLst>
                              <p:par>
                                <p:cTn id="66" presetID="47" presetClass="entr" presetSubtype="0" fill="hold" grpId="0" nodeType="afterEffect">
                                  <p:stCondLst>
                                    <p:cond delay="0"/>
                                  </p:stCondLst>
                                  <p:childTnLst>
                                    <p:set>
                                      <p:cBhvr>
                                        <p:cTn id="67" dur="1" fill="hold">
                                          <p:stCondLst>
                                            <p:cond delay="0"/>
                                          </p:stCondLst>
                                        </p:cTn>
                                        <p:tgtEl>
                                          <p:spTgt spid="271373"/>
                                        </p:tgtEl>
                                        <p:attrNameLst>
                                          <p:attrName>style.visibility</p:attrName>
                                        </p:attrNameLst>
                                      </p:cBhvr>
                                      <p:to>
                                        <p:strVal val="visible"/>
                                      </p:to>
                                    </p:set>
                                    <p:animEffect transition="in" filter="fade">
                                      <p:cBhvr>
                                        <p:cTn id="68" dur="500"/>
                                        <p:tgtEl>
                                          <p:spTgt spid="271373"/>
                                        </p:tgtEl>
                                      </p:cBhvr>
                                    </p:animEffect>
                                    <p:anim calcmode="lin" valueType="num">
                                      <p:cBhvr>
                                        <p:cTn id="69" dur="500" fill="hold"/>
                                        <p:tgtEl>
                                          <p:spTgt spid="271373"/>
                                        </p:tgtEl>
                                        <p:attrNameLst>
                                          <p:attrName>ppt_x</p:attrName>
                                        </p:attrNameLst>
                                      </p:cBhvr>
                                      <p:tavLst>
                                        <p:tav tm="0">
                                          <p:val>
                                            <p:strVal val="#ppt_x"/>
                                          </p:val>
                                        </p:tav>
                                        <p:tav tm="100000">
                                          <p:val>
                                            <p:strVal val="#ppt_x"/>
                                          </p:val>
                                        </p:tav>
                                      </p:tavLst>
                                    </p:anim>
                                    <p:anim calcmode="lin" valueType="num">
                                      <p:cBhvr>
                                        <p:cTn id="70" dur="500" fill="hold"/>
                                        <p:tgtEl>
                                          <p:spTgt spid="2713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4" grpId="0" animBg="1"/>
      <p:bldP spid="271366" grpId="0"/>
      <p:bldP spid="271367" grpId="0"/>
      <p:bldP spid="271368" grpId="0" animBg="1"/>
      <p:bldP spid="271369" grpId="0" animBg="1"/>
      <p:bldP spid="271370" grpId="0" animBg="1"/>
      <p:bldP spid="271371" grpId="0" animBg="1"/>
      <p:bldP spid="271372" grpId="0" animBg="1"/>
      <p:bldP spid="2713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p:cNvSpPr txBox="1">
            <a:spLocks noChangeArrowheads="1"/>
          </p:cNvSpPr>
          <p:nvPr/>
        </p:nvSpPr>
        <p:spPr bwMode="auto">
          <a:xfrm>
            <a:off x="76200" y="685800"/>
            <a:ext cx="8915400" cy="618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90000"/>
              </a:lnSpc>
              <a:spcBef>
                <a:spcPct val="50000"/>
              </a:spcBef>
              <a:buFontTx/>
              <a:buNone/>
            </a:pPr>
            <a:r>
              <a:rPr lang="en-GB" altLang="x-none" dirty="0">
                <a:solidFill>
                  <a:srgbClr val="FF0000"/>
                </a:solidFill>
              </a:rPr>
              <a:t>I-</a:t>
            </a:r>
            <a:r>
              <a:rPr lang="en-GB" altLang="x-none" dirty="0"/>
              <a:t> Large-scale Genomes Analyses</a:t>
            </a:r>
          </a:p>
          <a:p>
            <a:pPr>
              <a:lnSpc>
                <a:spcPct val="50000"/>
              </a:lnSpc>
              <a:spcBef>
                <a:spcPct val="50000"/>
              </a:spcBef>
              <a:buFontTx/>
              <a:buNone/>
            </a:pPr>
            <a:r>
              <a:rPr lang="en-GB" altLang="x-none" dirty="0"/>
              <a:t>   (knowledge so far acquired)</a:t>
            </a:r>
          </a:p>
          <a:p>
            <a:pPr>
              <a:lnSpc>
                <a:spcPct val="50000"/>
              </a:lnSpc>
              <a:spcBef>
                <a:spcPct val="50000"/>
              </a:spcBef>
              <a:buFontTx/>
              <a:buNone/>
            </a:pPr>
            <a:endParaRPr lang="en-GB" altLang="x-none" b="0" dirty="0"/>
          </a:p>
          <a:p>
            <a:pPr>
              <a:lnSpc>
                <a:spcPct val="50000"/>
              </a:lnSpc>
              <a:spcBef>
                <a:spcPct val="50000"/>
              </a:spcBef>
              <a:buFontTx/>
              <a:buNone/>
            </a:pPr>
            <a:r>
              <a:rPr lang="en-GB" altLang="x-none" dirty="0">
                <a:solidFill>
                  <a:srgbClr val="FF3333"/>
                </a:solidFill>
              </a:rPr>
              <a:t>II-</a:t>
            </a:r>
            <a:r>
              <a:rPr lang="en-GB" altLang="x-none" dirty="0"/>
              <a:t> Horizontal Gene Transfer</a:t>
            </a:r>
          </a:p>
          <a:p>
            <a:pPr>
              <a:lnSpc>
                <a:spcPct val="50000"/>
              </a:lnSpc>
              <a:spcBef>
                <a:spcPct val="50000"/>
              </a:spcBef>
              <a:buFontTx/>
              <a:buNone/>
            </a:pPr>
            <a:endParaRPr lang="en-GB" altLang="x-none" b="0" dirty="0"/>
          </a:p>
          <a:p>
            <a:pPr>
              <a:lnSpc>
                <a:spcPct val="80000"/>
              </a:lnSpc>
              <a:spcBef>
                <a:spcPct val="50000"/>
              </a:spcBef>
              <a:buFontTx/>
              <a:buNone/>
            </a:pPr>
            <a:r>
              <a:rPr lang="en-GB" altLang="x-none" dirty="0">
                <a:solidFill>
                  <a:srgbClr val="FF0000"/>
                </a:solidFill>
              </a:rPr>
              <a:t>III-</a:t>
            </a:r>
            <a:r>
              <a:rPr lang="en-GB" altLang="x-none" dirty="0">
                <a:solidFill>
                  <a:srgbClr val="000000"/>
                </a:solidFill>
              </a:rPr>
              <a:t> </a:t>
            </a:r>
            <a:r>
              <a:rPr lang="en-GB" altLang="x-none" dirty="0" err="1"/>
              <a:t>Orthologs</a:t>
            </a:r>
            <a:r>
              <a:rPr lang="en-GB" altLang="x-none" dirty="0"/>
              <a:t>, paralogs inference and clustering methods</a:t>
            </a:r>
          </a:p>
          <a:p>
            <a:pPr>
              <a:lnSpc>
                <a:spcPct val="80000"/>
              </a:lnSpc>
              <a:spcBef>
                <a:spcPct val="50000"/>
              </a:spcBef>
              <a:buFontTx/>
              <a:buNone/>
            </a:pPr>
            <a:r>
              <a:rPr lang="en-GB" altLang="x-none" dirty="0"/>
              <a:t>    (context - difficulties – limitations)</a:t>
            </a:r>
          </a:p>
          <a:p>
            <a:pPr>
              <a:lnSpc>
                <a:spcPct val="50000"/>
              </a:lnSpc>
              <a:spcBef>
                <a:spcPct val="50000"/>
              </a:spcBef>
              <a:buFontTx/>
              <a:buNone/>
            </a:pPr>
            <a:endParaRPr lang="en-GB" altLang="x-none" dirty="0">
              <a:solidFill>
                <a:srgbClr val="000000"/>
              </a:solidFill>
            </a:endParaRPr>
          </a:p>
          <a:p>
            <a:pPr>
              <a:lnSpc>
                <a:spcPct val="50000"/>
              </a:lnSpc>
              <a:spcBef>
                <a:spcPct val="50000"/>
              </a:spcBef>
              <a:buFontTx/>
              <a:buNone/>
            </a:pPr>
            <a:r>
              <a:rPr lang="en-GB" altLang="x-none" dirty="0">
                <a:solidFill>
                  <a:srgbClr val="FF0000"/>
                </a:solidFill>
              </a:rPr>
              <a:t>IV-</a:t>
            </a:r>
            <a:r>
              <a:rPr lang="en-GB" altLang="x-none" dirty="0">
                <a:solidFill>
                  <a:srgbClr val="000000"/>
                </a:solidFill>
              </a:rPr>
              <a:t> </a:t>
            </a:r>
            <a:r>
              <a:rPr lang="en-GB" altLang="x-none" dirty="0" err="1">
                <a:solidFill>
                  <a:schemeClr val="bg1">
                    <a:lumMod val="65000"/>
                  </a:schemeClr>
                </a:solidFill>
              </a:rPr>
              <a:t>Phylogeneomics</a:t>
            </a:r>
            <a:r>
              <a:rPr lang="en-GB" altLang="x-none" dirty="0">
                <a:solidFill>
                  <a:schemeClr val="bg1">
                    <a:lumMod val="65000"/>
                  </a:schemeClr>
                </a:solidFill>
              </a:rPr>
              <a:t> …</a:t>
            </a:r>
            <a:endParaRPr lang="en-GB" altLang="x-none" sz="2400" b="0" dirty="0">
              <a:solidFill>
                <a:schemeClr val="bg1">
                  <a:lumMod val="65000"/>
                </a:schemeClr>
              </a:solidFill>
            </a:endParaRPr>
          </a:p>
          <a:p>
            <a:pPr>
              <a:lnSpc>
                <a:spcPct val="50000"/>
              </a:lnSpc>
              <a:spcBef>
                <a:spcPct val="50000"/>
              </a:spcBef>
              <a:buFontTx/>
              <a:buNone/>
            </a:pPr>
            <a:endParaRPr lang="en-GB" altLang="x-none" dirty="0"/>
          </a:p>
          <a:p>
            <a:pPr>
              <a:lnSpc>
                <a:spcPct val="50000"/>
              </a:lnSpc>
              <a:spcBef>
                <a:spcPct val="50000"/>
              </a:spcBef>
              <a:buFontTx/>
              <a:buNone/>
            </a:pPr>
            <a:r>
              <a:rPr lang="en-GB" altLang="x-none" dirty="0">
                <a:solidFill>
                  <a:srgbClr val="FF3333"/>
                </a:solidFill>
              </a:rPr>
              <a:t>V-</a:t>
            </a:r>
            <a:r>
              <a:rPr lang="en-GB" altLang="x-none" dirty="0"/>
              <a:t> </a:t>
            </a:r>
            <a:r>
              <a:rPr lang="en-GB" altLang="x-none" dirty="0">
                <a:solidFill>
                  <a:schemeClr val="bg1">
                    <a:lumMod val="65000"/>
                  </a:schemeClr>
                </a:solidFill>
              </a:rPr>
              <a:t>Genomic variation</a:t>
            </a:r>
            <a:endParaRPr lang="en-GB" altLang="x-none" sz="2400" dirty="0">
              <a:solidFill>
                <a:schemeClr val="bg1">
                  <a:lumMod val="65000"/>
                </a:schemeClr>
              </a:solidFill>
            </a:endParaRPr>
          </a:p>
        </p:txBody>
      </p:sp>
      <p:sp>
        <p:nvSpPr>
          <p:cNvPr id="17410" name="Rectangle 3"/>
          <p:cNvSpPr>
            <a:spLocks noChangeArrowheads="1"/>
          </p:cNvSpPr>
          <p:nvPr/>
        </p:nvSpPr>
        <p:spPr bwMode="auto">
          <a:xfrm>
            <a:off x="0" y="0"/>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451FD"/>
                </a:solidFill>
              </a:rPr>
              <a:t>Plan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 Box 2"/>
          <p:cNvSpPr txBox="1">
            <a:spLocks noChangeArrowheads="1"/>
          </p:cNvSpPr>
          <p:nvPr/>
        </p:nvSpPr>
        <p:spPr bwMode="auto">
          <a:xfrm>
            <a:off x="1905000" y="1196752"/>
            <a:ext cx="5638800" cy="519112"/>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Expansion</a:t>
            </a:r>
            <a:r>
              <a:rPr lang="en-GB" altLang="x-none" sz="2800">
                <a:latin typeface="Times" charset="0"/>
              </a:rPr>
              <a:t>, </a:t>
            </a:r>
            <a:r>
              <a:rPr lang="en-GB" altLang="x-none" sz="2800">
                <a:solidFill>
                  <a:srgbClr val="0000FF"/>
                </a:solidFill>
                <a:latin typeface="Times" charset="0"/>
              </a:rPr>
              <a:t>Exchange</a:t>
            </a:r>
            <a:r>
              <a:rPr lang="en-GB" altLang="x-none" sz="2800">
                <a:latin typeface="Times" charset="0"/>
              </a:rPr>
              <a:t> and </a:t>
            </a:r>
            <a:r>
              <a:rPr lang="en-GB" altLang="x-none" sz="2800">
                <a:solidFill>
                  <a:srgbClr val="800080"/>
                </a:solidFill>
                <a:latin typeface="Times" charset="0"/>
              </a:rPr>
              <a:t>Deletion</a:t>
            </a:r>
            <a:r>
              <a:rPr lang="en-GB" altLang="x-none" sz="2800">
                <a:latin typeface="Times" charset="0"/>
              </a:rPr>
              <a:t>.</a:t>
            </a:r>
            <a:endParaRPr lang="en-GB" altLang="x-none" sz="2400" b="0">
              <a:latin typeface="Times" charset="0"/>
            </a:endParaRPr>
          </a:p>
        </p:txBody>
      </p:sp>
      <p:sp>
        <p:nvSpPr>
          <p:cNvPr id="64514" name="Text Box 3"/>
          <p:cNvSpPr txBox="1">
            <a:spLocks noChangeArrowheads="1"/>
          </p:cNvSpPr>
          <p:nvPr/>
        </p:nvSpPr>
        <p:spPr bwMode="auto">
          <a:xfrm>
            <a:off x="0" y="44624"/>
            <a:ext cx="9144000" cy="1116013"/>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lnSpc>
                <a:spcPct val="80000"/>
              </a:lnSpc>
              <a:spcBef>
                <a:spcPct val="50000"/>
              </a:spcBef>
              <a:buFontTx/>
              <a:buNone/>
            </a:pPr>
            <a:r>
              <a:rPr lang="en-GB" altLang="x-none" sz="2800" dirty="0">
                <a:solidFill>
                  <a:srgbClr val="0717FF"/>
                </a:solidFill>
                <a:latin typeface="Helvetica" charset="0"/>
              </a:rPr>
              <a:t>Large-scale comparative analyses of predicted proteomes revealed significant evolutionary processes:</a:t>
            </a:r>
            <a:endParaRPr lang="en-GB" altLang="x-none" sz="2800" dirty="0">
              <a:latin typeface="Helvetica" charset="0"/>
            </a:endParaRPr>
          </a:p>
        </p:txBody>
      </p:sp>
      <p:grpSp>
        <p:nvGrpSpPr>
          <p:cNvPr id="272388" name="Group 4"/>
          <p:cNvGrpSpPr>
            <a:grpSpLocks/>
          </p:cNvGrpSpPr>
          <p:nvPr/>
        </p:nvGrpSpPr>
        <p:grpSpPr bwMode="auto">
          <a:xfrm>
            <a:off x="990600" y="1905000"/>
            <a:ext cx="7162800" cy="4267200"/>
            <a:chOff x="624" y="1200"/>
            <a:chExt cx="4512" cy="2688"/>
          </a:xfrm>
        </p:grpSpPr>
        <p:sp>
          <p:nvSpPr>
            <p:cNvPr id="64538" name="Line 5"/>
            <p:cNvSpPr>
              <a:spLocks noChangeShapeType="1"/>
            </p:cNvSpPr>
            <p:nvPr/>
          </p:nvSpPr>
          <p:spPr bwMode="auto">
            <a:xfrm>
              <a:off x="2880" y="2160"/>
              <a:ext cx="0" cy="816"/>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64539" name="Group 6"/>
            <p:cNvGrpSpPr>
              <a:grpSpLocks/>
            </p:cNvGrpSpPr>
            <p:nvPr/>
          </p:nvGrpSpPr>
          <p:grpSpPr bwMode="auto">
            <a:xfrm>
              <a:off x="624" y="1200"/>
              <a:ext cx="4512" cy="2688"/>
              <a:chOff x="624" y="1200"/>
              <a:chExt cx="4512" cy="2688"/>
            </a:xfrm>
          </p:grpSpPr>
          <p:sp>
            <p:nvSpPr>
              <p:cNvPr id="64540" name="Text Box 7"/>
              <p:cNvSpPr txBox="1">
                <a:spLocks noChangeArrowheads="1"/>
              </p:cNvSpPr>
              <p:nvPr/>
            </p:nvSpPr>
            <p:spPr bwMode="auto">
              <a:xfrm>
                <a:off x="2448" y="1824"/>
                <a:ext cx="960" cy="30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latin typeface="Times" charset="0"/>
                  </a:rPr>
                  <a:t>Ancestor</a:t>
                </a:r>
                <a:endParaRPr lang="en-GB" altLang="x-none" sz="2400" b="0">
                  <a:latin typeface="Times" charset="0"/>
                </a:endParaRPr>
              </a:p>
            </p:txBody>
          </p:sp>
          <p:sp>
            <p:nvSpPr>
              <p:cNvPr id="64541" name="Text Box 8"/>
              <p:cNvSpPr txBox="1">
                <a:spLocks noChangeArrowheads="1"/>
              </p:cNvSpPr>
              <p:nvPr/>
            </p:nvSpPr>
            <p:spPr bwMode="auto">
              <a:xfrm>
                <a:off x="2208" y="3102"/>
                <a:ext cx="1440" cy="30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latin typeface="Times" charset="0"/>
                  </a:rPr>
                  <a:t>species genome</a:t>
                </a:r>
                <a:endParaRPr lang="en-GB" altLang="x-none" sz="2400" b="0">
                  <a:latin typeface="Times" charset="0"/>
                </a:endParaRPr>
              </a:p>
            </p:txBody>
          </p:sp>
          <p:sp>
            <p:nvSpPr>
              <p:cNvPr id="64542" name="Text Box 9"/>
              <p:cNvSpPr txBox="1">
                <a:spLocks noChangeArrowheads="1"/>
              </p:cNvSpPr>
              <p:nvPr/>
            </p:nvSpPr>
            <p:spPr bwMode="auto">
              <a:xfrm>
                <a:off x="1104" y="1200"/>
                <a:ext cx="35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00FF"/>
                    </a:solidFill>
                    <a:latin typeface="Times" charset="0"/>
                  </a:rPr>
                  <a:t>Evolutionary processes include</a:t>
                </a:r>
              </a:p>
            </p:txBody>
          </p:sp>
          <p:sp>
            <p:nvSpPr>
              <p:cNvPr id="64543" name="Text Box 10"/>
              <p:cNvSpPr txBox="1">
                <a:spLocks noChangeArrowheads="1"/>
              </p:cNvSpPr>
              <p:nvPr/>
            </p:nvSpPr>
            <p:spPr bwMode="auto">
              <a:xfrm>
                <a:off x="2928" y="2256"/>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FF00"/>
                    </a:solidFill>
                    <a:latin typeface="Times" charset="0"/>
                  </a:rPr>
                  <a:t>Phylogeny*</a:t>
                </a:r>
                <a:endParaRPr lang="en-GB" altLang="x-none" sz="2400" b="0">
                  <a:latin typeface="Times" charset="0"/>
                </a:endParaRPr>
              </a:p>
            </p:txBody>
          </p:sp>
          <p:sp>
            <p:nvSpPr>
              <p:cNvPr id="64544" name="Line 11"/>
              <p:cNvSpPr>
                <a:spLocks noChangeShapeType="1"/>
              </p:cNvSpPr>
              <p:nvPr/>
            </p:nvSpPr>
            <p:spPr bwMode="auto">
              <a:xfrm>
                <a:off x="624" y="1200"/>
                <a:ext cx="45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4545" name="Line 12"/>
              <p:cNvSpPr>
                <a:spLocks noChangeShapeType="1"/>
              </p:cNvSpPr>
              <p:nvPr/>
            </p:nvSpPr>
            <p:spPr bwMode="auto">
              <a:xfrm>
                <a:off x="624" y="1200"/>
                <a:ext cx="0" cy="26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4546" name="Line 13"/>
              <p:cNvSpPr>
                <a:spLocks noChangeShapeType="1"/>
              </p:cNvSpPr>
              <p:nvPr/>
            </p:nvSpPr>
            <p:spPr bwMode="auto">
              <a:xfrm>
                <a:off x="624" y="3888"/>
                <a:ext cx="45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4547" name="Line 14"/>
              <p:cNvSpPr>
                <a:spLocks noChangeShapeType="1"/>
              </p:cNvSpPr>
              <p:nvPr/>
            </p:nvSpPr>
            <p:spPr bwMode="auto">
              <a:xfrm>
                <a:off x="5136" y="1200"/>
                <a:ext cx="0" cy="26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272399" name="Group 15"/>
          <p:cNvGrpSpPr>
            <a:grpSpLocks/>
          </p:cNvGrpSpPr>
          <p:nvPr/>
        </p:nvGrpSpPr>
        <p:grpSpPr bwMode="auto">
          <a:xfrm>
            <a:off x="5486400" y="5334000"/>
            <a:ext cx="2743200" cy="914400"/>
            <a:chOff x="3456" y="3360"/>
            <a:chExt cx="1728" cy="576"/>
          </a:xfrm>
        </p:grpSpPr>
        <p:sp>
          <p:nvSpPr>
            <p:cNvPr id="64535" name="Text Box 16"/>
            <p:cNvSpPr txBox="1">
              <a:spLocks noChangeArrowheads="1"/>
            </p:cNvSpPr>
            <p:nvPr/>
          </p:nvSpPr>
          <p:spPr bwMode="auto">
            <a:xfrm>
              <a:off x="3456" y="3648"/>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990099"/>
                  </a:solidFill>
                  <a:latin typeface="Times" charset="0"/>
                </a:rPr>
                <a:t>loss</a:t>
              </a:r>
              <a:endParaRPr lang="en-GB" altLang="x-none" sz="2400" b="0">
                <a:latin typeface="Times" charset="0"/>
              </a:endParaRPr>
            </a:p>
          </p:txBody>
        </p:sp>
        <p:sp>
          <p:nvSpPr>
            <p:cNvPr id="64536" name="Line 17"/>
            <p:cNvSpPr>
              <a:spLocks noChangeShapeType="1"/>
            </p:cNvSpPr>
            <p:nvPr/>
          </p:nvSpPr>
          <p:spPr bwMode="auto">
            <a:xfrm>
              <a:off x="3504" y="3360"/>
              <a:ext cx="96" cy="336"/>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4537" name="Text Box 18"/>
            <p:cNvSpPr txBox="1">
              <a:spLocks noChangeArrowheads="1"/>
            </p:cNvSpPr>
            <p:nvPr/>
          </p:nvSpPr>
          <p:spPr bwMode="auto">
            <a:xfrm>
              <a:off x="3984" y="3552"/>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800080"/>
                  </a:solidFill>
                  <a:latin typeface="Times" charset="0"/>
                </a:rPr>
                <a:t>Deletion*</a:t>
              </a:r>
              <a:endParaRPr lang="en-GB" altLang="x-none" sz="2800">
                <a:solidFill>
                  <a:srgbClr val="800080"/>
                </a:solidFill>
                <a:latin typeface="Times" charset="0"/>
              </a:endParaRPr>
            </a:p>
          </p:txBody>
        </p:sp>
      </p:grpSp>
      <p:sp>
        <p:nvSpPr>
          <p:cNvPr id="272403" name="Text Box 19"/>
          <p:cNvSpPr txBox="1">
            <a:spLocks noChangeArrowheads="1"/>
          </p:cNvSpPr>
          <p:nvPr/>
        </p:nvSpPr>
        <p:spPr bwMode="auto">
          <a:xfrm>
            <a:off x="3124200" y="57150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669900"/>
                </a:solidFill>
                <a:latin typeface="Times" charset="0"/>
              </a:rPr>
              <a:t>Rearrangements*</a:t>
            </a:r>
            <a:endParaRPr lang="en-GB" altLang="x-none" sz="1200" b="0">
              <a:latin typeface="Times" charset="0"/>
            </a:endParaRPr>
          </a:p>
        </p:txBody>
      </p:sp>
      <p:grpSp>
        <p:nvGrpSpPr>
          <p:cNvPr id="272404" name="Group 20"/>
          <p:cNvGrpSpPr>
            <a:grpSpLocks/>
          </p:cNvGrpSpPr>
          <p:nvPr/>
        </p:nvGrpSpPr>
        <p:grpSpPr bwMode="auto">
          <a:xfrm>
            <a:off x="1143000" y="4724400"/>
            <a:ext cx="7010400" cy="1417638"/>
            <a:chOff x="720" y="2976"/>
            <a:chExt cx="4416" cy="893"/>
          </a:xfrm>
        </p:grpSpPr>
        <p:grpSp>
          <p:nvGrpSpPr>
            <p:cNvPr id="64528" name="Group 21"/>
            <p:cNvGrpSpPr>
              <a:grpSpLocks/>
            </p:cNvGrpSpPr>
            <p:nvPr/>
          </p:nvGrpSpPr>
          <p:grpSpPr bwMode="auto">
            <a:xfrm>
              <a:off x="720" y="2976"/>
              <a:ext cx="4416" cy="893"/>
              <a:chOff x="720" y="2976"/>
              <a:chExt cx="4416" cy="893"/>
            </a:xfrm>
          </p:grpSpPr>
          <p:sp>
            <p:nvSpPr>
              <p:cNvPr id="64530" name="Line 22"/>
              <p:cNvSpPr>
                <a:spLocks noChangeShapeType="1"/>
              </p:cNvSpPr>
              <p:nvPr/>
            </p:nvSpPr>
            <p:spPr bwMode="auto">
              <a:xfrm>
                <a:off x="1440" y="3264"/>
                <a:ext cx="76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4531" name="Line 23"/>
              <p:cNvSpPr>
                <a:spLocks noChangeShapeType="1"/>
              </p:cNvSpPr>
              <p:nvPr/>
            </p:nvSpPr>
            <p:spPr bwMode="auto">
              <a:xfrm flipH="1">
                <a:off x="3600" y="3264"/>
                <a:ext cx="76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4532" name="Text Box 24"/>
              <p:cNvSpPr txBox="1">
                <a:spLocks noChangeArrowheads="1"/>
              </p:cNvSpPr>
              <p:nvPr/>
            </p:nvSpPr>
            <p:spPr bwMode="auto">
              <a:xfrm>
                <a:off x="720" y="2976"/>
                <a:ext cx="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HGT</a:t>
                </a:r>
              </a:p>
            </p:txBody>
          </p:sp>
          <p:sp>
            <p:nvSpPr>
              <p:cNvPr id="64533" name="Text Box 25"/>
              <p:cNvSpPr txBox="1">
                <a:spLocks noChangeArrowheads="1"/>
              </p:cNvSpPr>
              <p:nvPr/>
            </p:nvSpPr>
            <p:spPr bwMode="auto">
              <a:xfrm>
                <a:off x="4512" y="312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HGT</a:t>
                </a:r>
                <a:endParaRPr lang="en-GB" altLang="x-none" sz="2400">
                  <a:solidFill>
                    <a:srgbClr val="FF0000"/>
                  </a:solidFill>
                  <a:latin typeface="Times" charset="0"/>
                </a:endParaRPr>
              </a:p>
            </p:txBody>
          </p:sp>
          <p:sp>
            <p:nvSpPr>
              <p:cNvPr id="64534" name="Text Box 26"/>
              <p:cNvSpPr txBox="1">
                <a:spLocks noChangeArrowheads="1"/>
              </p:cNvSpPr>
              <p:nvPr/>
            </p:nvSpPr>
            <p:spPr bwMode="auto">
              <a:xfrm>
                <a:off x="768" y="3504"/>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00FF"/>
                    </a:solidFill>
                    <a:latin typeface="Times" charset="0"/>
                  </a:rPr>
                  <a:t>Exchange*</a:t>
                </a:r>
                <a:endParaRPr lang="en-GB" altLang="x-none" sz="2800">
                  <a:solidFill>
                    <a:srgbClr val="0000FF"/>
                  </a:solidFill>
                  <a:latin typeface="Times" charset="0"/>
                </a:endParaRPr>
              </a:p>
            </p:txBody>
          </p:sp>
        </p:grpSp>
        <p:sp>
          <p:nvSpPr>
            <p:cNvPr id="64529" name="Text Box 27"/>
            <p:cNvSpPr txBox="1">
              <a:spLocks noChangeArrowheads="1"/>
            </p:cNvSpPr>
            <p:nvPr/>
          </p:nvSpPr>
          <p:spPr bwMode="auto">
            <a:xfrm>
              <a:off x="720" y="3264"/>
              <a:ext cx="13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717FF"/>
                  </a:solidFill>
                </a:rPr>
                <a:t>introgression</a:t>
              </a:r>
              <a:endParaRPr lang="en-GB" altLang="x-none" sz="2400" b="0"/>
            </a:p>
          </p:txBody>
        </p:sp>
      </p:grpSp>
      <p:sp>
        <p:nvSpPr>
          <p:cNvPr id="64519" name="Text Box 28"/>
          <p:cNvSpPr txBox="1">
            <a:spLocks noChangeArrowheads="1"/>
          </p:cNvSpPr>
          <p:nvPr/>
        </p:nvSpPr>
        <p:spPr bwMode="auto">
          <a:xfrm>
            <a:off x="2590800" y="42672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b="0"/>
          </a:p>
        </p:txBody>
      </p:sp>
      <p:grpSp>
        <p:nvGrpSpPr>
          <p:cNvPr id="272413" name="Group 29"/>
          <p:cNvGrpSpPr>
            <a:grpSpLocks/>
          </p:cNvGrpSpPr>
          <p:nvPr/>
        </p:nvGrpSpPr>
        <p:grpSpPr bwMode="auto">
          <a:xfrm>
            <a:off x="1066800" y="2819400"/>
            <a:ext cx="7010400" cy="2286000"/>
            <a:chOff x="672" y="1776"/>
            <a:chExt cx="4416" cy="1440"/>
          </a:xfrm>
        </p:grpSpPr>
        <p:sp>
          <p:nvSpPr>
            <p:cNvPr id="64521" name="Text Box 30"/>
            <p:cNvSpPr txBox="1">
              <a:spLocks noChangeArrowheads="1"/>
            </p:cNvSpPr>
            <p:nvPr/>
          </p:nvSpPr>
          <p:spPr bwMode="auto">
            <a:xfrm>
              <a:off x="768" y="2112"/>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duplication</a:t>
              </a:r>
            </a:p>
          </p:txBody>
        </p:sp>
        <p:sp>
          <p:nvSpPr>
            <p:cNvPr id="64522" name="Text Box 31"/>
            <p:cNvSpPr txBox="1">
              <a:spLocks noChangeArrowheads="1"/>
            </p:cNvSpPr>
            <p:nvPr/>
          </p:nvSpPr>
          <p:spPr bwMode="auto">
            <a:xfrm>
              <a:off x="4320" y="259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genesis</a:t>
              </a:r>
            </a:p>
          </p:txBody>
        </p:sp>
        <p:sp>
          <p:nvSpPr>
            <p:cNvPr id="64523" name="Line 32"/>
            <p:cNvSpPr>
              <a:spLocks noChangeShapeType="1"/>
            </p:cNvSpPr>
            <p:nvPr/>
          </p:nvSpPr>
          <p:spPr bwMode="auto">
            <a:xfrm>
              <a:off x="1632" y="2832"/>
              <a:ext cx="816"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4524" name="Line 33"/>
            <p:cNvSpPr>
              <a:spLocks noChangeShapeType="1"/>
            </p:cNvSpPr>
            <p:nvPr/>
          </p:nvSpPr>
          <p:spPr bwMode="auto">
            <a:xfrm flipH="1">
              <a:off x="3552" y="2784"/>
              <a:ext cx="768" cy="43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4525" name="Text Box 34"/>
            <p:cNvSpPr txBox="1">
              <a:spLocks noChangeArrowheads="1"/>
            </p:cNvSpPr>
            <p:nvPr/>
          </p:nvSpPr>
          <p:spPr bwMode="auto">
            <a:xfrm>
              <a:off x="672" y="1776"/>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latin typeface="Times" charset="0"/>
                </a:rPr>
                <a:t>Expansion*</a:t>
              </a:r>
              <a:endParaRPr lang="en-GB" altLang="x-none" sz="2800">
                <a:solidFill>
                  <a:srgbClr val="FF0000"/>
                </a:solidFill>
                <a:latin typeface="Times" charset="0"/>
              </a:endParaRPr>
            </a:p>
          </p:txBody>
        </p:sp>
        <p:sp>
          <p:nvSpPr>
            <p:cNvPr id="64526" name="Text Box 35"/>
            <p:cNvSpPr txBox="1">
              <a:spLocks noChangeArrowheads="1"/>
            </p:cNvSpPr>
            <p:nvPr/>
          </p:nvSpPr>
          <p:spPr bwMode="auto">
            <a:xfrm>
              <a:off x="720" y="2544"/>
              <a:ext cx="17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latin typeface="Helvetica" charset="0"/>
                </a:rPr>
                <a:t>Whole Genome Dup.</a:t>
              </a:r>
              <a:endParaRPr lang="en-GB" altLang="x-none" sz="2000">
                <a:latin typeface="Helvetica" charset="0"/>
              </a:endParaRPr>
            </a:p>
          </p:txBody>
        </p:sp>
        <p:sp>
          <p:nvSpPr>
            <p:cNvPr id="64527" name="Text Box 36"/>
            <p:cNvSpPr txBox="1">
              <a:spLocks noChangeArrowheads="1"/>
            </p:cNvSpPr>
            <p:nvPr/>
          </p:nvSpPr>
          <p:spPr bwMode="auto">
            <a:xfrm>
              <a:off x="720" y="2352"/>
              <a:ext cx="134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latin typeface="Helvetica" charset="0"/>
                </a:rPr>
                <a:t>segmental dup.</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72388"/>
                                        </p:tgtEl>
                                        <p:attrNameLst>
                                          <p:attrName>style.visibility</p:attrName>
                                        </p:attrNameLst>
                                      </p:cBhvr>
                                      <p:to>
                                        <p:strVal val="visible"/>
                                      </p:to>
                                    </p:set>
                                    <p:anim calcmode="lin" valueType="num">
                                      <p:cBhvr>
                                        <p:cTn id="7" dur="500" fill="hold"/>
                                        <p:tgtEl>
                                          <p:spTgt spid="272388"/>
                                        </p:tgtEl>
                                        <p:attrNameLst>
                                          <p:attrName>ppt_w</p:attrName>
                                        </p:attrNameLst>
                                      </p:cBhvr>
                                      <p:tavLst>
                                        <p:tav tm="0">
                                          <p:val>
                                            <p:fltVal val="0"/>
                                          </p:val>
                                        </p:tav>
                                        <p:tav tm="100000">
                                          <p:val>
                                            <p:strVal val="#ppt_w"/>
                                          </p:val>
                                        </p:tav>
                                      </p:tavLst>
                                    </p:anim>
                                    <p:anim calcmode="lin" valueType="num">
                                      <p:cBhvr>
                                        <p:cTn id="8" dur="500" fill="hold"/>
                                        <p:tgtEl>
                                          <p:spTgt spid="27238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47" presetClass="entr" presetSubtype="0" fill="hold" nodeType="afterEffect">
                                  <p:stCondLst>
                                    <p:cond delay="0"/>
                                  </p:stCondLst>
                                  <p:childTnLst>
                                    <p:set>
                                      <p:cBhvr>
                                        <p:cTn id="11" dur="1" fill="hold">
                                          <p:stCondLst>
                                            <p:cond delay="0"/>
                                          </p:stCondLst>
                                        </p:cTn>
                                        <p:tgtEl>
                                          <p:spTgt spid="272413"/>
                                        </p:tgtEl>
                                        <p:attrNameLst>
                                          <p:attrName>style.visibility</p:attrName>
                                        </p:attrNameLst>
                                      </p:cBhvr>
                                      <p:to>
                                        <p:strVal val="visible"/>
                                      </p:to>
                                    </p:set>
                                    <p:animEffect transition="in" filter="fade">
                                      <p:cBhvr>
                                        <p:cTn id="12" dur="1000"/>
                                        <p:tgtEl>
                                          <p:spTgt spid="272413"/>
                                        </p:tgtEl>
                                      </p:cBhvr>
                                    </p:animEffect>
                                    <p:anim calcmode="lin" valueType="num">
                                      <p:cBhvr>
                                        <p:cTn id="13" dur="1000" fill="hold"/>
                                        <p:tgtEl>
                                          <p:spTgt spid="272413"/>
                                        </p:tgtEl>
                                        <p:attrNameLst>
                                          <p:attrName>ppt_x</p:attrName>
                                        </p:attrNameLst>
                                      </p:cBhvr>
                                      <p:tavLst>
                                        <p:tav tm="0">
                                          <p:val>
                                            <p:strVal val="#ppt_x"/>
                                          </p:val>
                                        </p:tav>
                                        <p:tav tm="100000">
                                          <p:val>
                                            <p:strVal val="#ppt_x"/>
                                          </p:val>
                                        </p:tav>
                                      </p:tavLst>
                                    </p:anim>
                                    <p:anim calcmode="lin" valueType="num">
                                      <p:cBhvr>
                                        <p:cTn id="14" dur="1000" fill="hold"/>
                                        <p:tgtEl>
                                          <p:spTgt spid="272413"/>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47" presetClass="entr" presetSubtype="0" fill="hold" nodeType="afterEffect">
                                  <p:stCondLst>
                                    <p:cond delay="0"/>
                                  </p:stCondLst>
                                  <p:childTnLst>
                                    <p:set>
                                      <p:cBhvr>
                                        <p:cTn id="17" dur="1" fill="hold">
                                          <p:stCondLst>
                                            <p:cond delay="0"/>
                                          </p:stCondLst>
                                        </p:cTn>
                                        <p:tgtEl>
                                          <p:spTgt spid="272404"/>
                                        </p:tgtEl>
                                        <p:attrNameLst>
                                          <p:attrName>style.visibility</p:attrName>
                                        </p:attrNameLst>
                                      </p:cBhvr>
                                      <p:to>
                                        <p:strVal val="visible"/>
                                      </p:to>
                                    </p:set>
                                    <p:animEffect transition="in" filter="fade">
                                      <p:cBhvr>
                                        <p:cTn id="18" dur="1000"/>
                                        <p:tgtEl>
                                          <p:spTgt spid="272404"/>
                                        </p:tgtEl>
                                      </p:cBhvr>
                                    </p:animEffect>
                                    <p:anim calcmode="lin" valueType="num">
                                      <p:cBhvr>
                                        <p:cTn id="19" dur="1000" fill="hold"/>
                                        <p:tgtEl>
                                          <p:spTgt spid="272404"/>
                                        </p:tgtEl>
                                        <p:attrNameLst>
                                          <p:attrName>ppt_x</p:attrName>
                                        </p:attrNameLst>
                                      </p:cBhvr>
                                      <p:tavLst>
                                        <p:tav tm="0">
                                          <p:val>
                                            <p:strVal val="#ppt_x"/>
                                          </p:val>
                                        </p:tav>
                                        <p:tav tm="100000">
                                          <p:val>
                                            <p:strVal val="#ppt_x"/>
                                          </p:val>
                                        </p:tav>
                                      </p:tavLst>
                                    </p:anim>
                                    <p:anim calcmode="lin" valueType="num">
                                      <p:cBhvr>
                                        <p:cTn id="20" dur="1000" fill="hold"/>
                                        <p:tgtEl>
                                          <p:spTgt spid="272404"/>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2500"/>
                            </p:stCondLst>
                            <p:childTnLst>
                              <p:par>
                                <p:cTn id="22" presetID="47" presetClass="entr" presetSubtype="0" fill="hold" nodeType="afterEffect">
                                  <p:stCondLst>
                                    <p:cond delay="0"/>
                                  </p:stCondLst>
                                  <p:childTnLst>
                                    <p:set>
                                      <p:cBhvr>
                                        <p:cTn id="23" dur="1" fill="hold">
                                          <p:stCondLst>
                                            <p:cond delay="0"/>
                                          </p:stCondLst>
                                        </p:cTn>
                                        <p:tgtEl>
                                          <p:spTgt spid="272399"/>
                                        </p:tgtEl>
                                        <p:attrNameLst>
                                          <p:attrName>style.visibility</p:attrName>
                                        </p:attrNameLst>
                                      </p:cBhvr>
                                      <p:to>
                                        <p:strVal val="visible"/>
                                      </p:to>
                                    </p:set>
                                    <p:animEffect transition="in" filter="fade">
                                      <p:cBhvr>
                                        <p:cTn id="24" dur="1000"/>
                                        <p:tgtEl>
                                          <p:spTgt spid="272399"/>
                                        </p:tgtEl>
                                      </p:cBhvr>
                                    </p:animEffect>
                                    <p:anim calcmode="lin" valueType="num">
                                      <p:cBhvr>
                                        <p:cTn id="25" dur="1000" fill="hold"/>
                                        <p:tgtEl>
                                          <p:spTgt spid="272399"/>
                                        </p:tgtEl>
                                        <p:attrNameLst>
                                          <p:attrName>ppt_x</p:attrName>
                                        </p:attrNameLst>
                                      </p:cBhvr>
                                      <p:tavLst>
                                        <p:tav tm="0">
                                          <p:val>
                                            <p:strVal val="#ppt_x"/>
                                          </p:val>
                                        </p:tav>
                                        <p:tav tm="100000">
                                          <p:val>
                                            <p:strVal val="#ppt_x"/>
                                          </p:val>
                                        </p:tav>
                                      </p:tavLst>
                                    </p:anim>
                                    <p:anim calcmode="lin" valueType="num">
                                      <p:cBhvr>
                                        <p:cTn id="26" dur="1000" fill="hold"/>
                                        <p:tgtEl>
                                          <p:spTgt spid="272399"/>
                                        </p:tgtEl>
                                        <p:attrNameLst>
                                          <p:attrName>ppt_y</p:attrName>
                                        </p:attrNameLst>
                                      </p:cBhvr>
                                      <p:tavLst>
                                        <p:tav tm="0">
                                          <p:val>
                                            <p:strVal val="#ppt_y-.1"/>
                                          </p:val>
                                        </p:tav>
                                        <p:tav tm="100000">
                                          <p:val>
                                            <p:strVal val="#ppt_y"/>
                                          </p:val>
                                        </p:tav>
                                      </p:tavLst>
                                    </p:anim>
                                  </p:childTnLst>
                                </p:cTn>
                              </p:par>
                            </p:childTnLst>
                          </p:cTn>
                        </p:par>
                        <p:par>
                          <p:cTn id="27" fill="hold" nodeType="afterGroup">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272403"/>
                                        </p:tgtEl>
                                        <p:attrNameLst>
                                          <p:attrName>style.visibility</p:attrName>
                                        </p:attrNameLst>
                                      </p:cBhvr>
                                      <p:to>
                                        <p:strVal val="visible"/>
                                      </p:to>
                                    </p:set>
                                    <p:animEffect transition="in" filter="fade">
                                      <p:cBhvr>
                                        <p:cTn id="30" dur="1000"/>
                                        <p:tgtEl>
                                          <p:spTgt spid="272403"/>
                                        </p:tgtEl>
                                      </p:cBhvr>
                                    </p:animEffect>
                                    <p:anim calcmode="lin" valueType="num">
                                      <p:cBhvr>
                                        <p:cTn id="31" dur="1000" fill="hold"/>
                                        <p:tgtEl>
                                          <p:spTgt spid="272403"/>
                                        </p:tgtEl>
                                        <p:attrNameLst>
                                          <p:attrName>ppt_x</p:attrName>
                                        </p:attrNameLst>
                                      </p:cBhvr>
                                      <p:tavLst>
                                        <p:tav tm="0">
                                          <p:val>
                                            <p:strVal val="#ppt_x"/>
                                          </p:val>
                                        </p:tav>
                                        <p:tav tm="100000">
                                          <p:val>
                                            <p:strVal val="#ppt_x"/>
                                          </p:val>
                                        </p:tav>
                                      </p:tavLst>
                                    </p:anim>
                                    <p:anim calcmode="lin" valueType="num">
                                      <p:cBhvr>
                                        <p:cTn id="32" dur="1000" fill="hold"/>
                                        <p:tgtEl>
                                          <p:spTgt spid="2724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Line 2"/>
          <p:cNvSpPr>
            <a:spLocks noChangeShapeType="1"/>
          </p:cNvSpPr>
          <p:nvPr/>
        </p:nvSpPr>
        <p:spPr bwMode="auto">
          <a:xfrm>
            <a:off x="5181600" y="2176463"/>
            <a:ext cx="1066800" cy="0"/>
          </a:xfrm>
          <a:prstGeom prst="line">
            <a:avLst/>
          </a:prstGeom>
          <a:noFill/>
          <a:ln w="5715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73411" name="Text Box 3"/>
          <p:cNvSpPr txBox="1">
            <a:spLocks noChangeArrowheads="1"/>
          </p:cNvSpPr>
          <p:nvPr/>
        </p:nvSpPr>
        <p:spPr bwMode="auto">
          <a:xfrm>
            <a:off x="0" y="1338263"/>
            <a:ext cx="3352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Helvetica" charset="0"/>
              </a:rPr>
              <a:t>Intra-species comparisons</a:t>
            </a:r>
            <a:endParaRPr lang="en-GB" altLang="x-none" sz="2400" b="0">
              <a:latin typeface="Times" charset="0"/>
            </a:endParaRPr>
          </a:p>
        </p:txBody>
      </p:sp>
      <p:grpSp>
        <p:nvGrpSpPr>
          <p:cNvPr id="273412" name="Group 4"/>
          <p:cNvGrpSpPr>
            <a:grpSpLocks/>
          </p:cNvGrpSpPr>
          <p:nvPr/>
        </p:nvGrpSpPr>
        <p:grpSpPr bwMode="auto">
          <a:xfrm>
            <a:off x="3276600" y="1033463"/>
            <a:ext cx="5105400" cy="2362200"/>
            <a:chOff x="2064" y="651"/>
            <a:chExt cx="3216" cy="1488"/>
          </a:xfrm>
        </p:grpSpPr>
        <p:grpSp>
          <p:nvGrpSpPr>
            <p:cNvPr id="66567" name="Group 5"/>
            <p:cNvGrpSpPr>
              <a:grpSpLocks/>
            </p:cNvGrpSpPr>
            <p:nvPr/>
          </p:nvGrpSpPr>
          <p:grpSpPr bwMode="auto">
            <a:xfrm>
              <a:off x="2064" y="651"/>
              <a:ext cx="1056" cy="1488"/>
              <a:chOff x="1344" y="528"/>
              <a:chExt cx="1056" cy="1488"/>
            </a:xfrm>
          </p:grpSpPr>
          <p:sp>
            <p:nvSpPr>
              <p:cNvPr id="66571" name="Oval 6"/>
              <p:cNvSpPr>
                <a:spLocks noChangeArrowheads="1"/>
              </p:cNvSpPr>
              <p:nvPr/>
            </p:nvSpPr>
            <p:spPr bwMode="auto">
              <a:xfrm>
                <a:off x="1344" y="52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66572" name="Text Box 7"/>
              <p:cNvSpPr txBox="1">
                <a:spLocks noChangeArrowheads="1"/>
              </p:cNvSpPr>
              <p:nvPr/>
            </p:nvSpPr>
            <p:spPr bwMode="auto">
              <a:xfrm>
                <a:off x="1680" y="988"/>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endParaRPr lang="en-GB" altLang="x-none" sz="2400" b="0">
                  <a:latin typeface="Times" charset="0"/>
                </a:endParaRPr>
              </a:p>
            </p:txBody>
          </p:sp>
        </p:grpSp>
        <p:grpSp>
          <p:nvGrpSpPr>
            <p:cNvPr id="66568" name="Group 8"/>
            <p:cNvGrpSpPr>
              <a:grpSpLocks/>
            </p:cNvGrpSpPr>
            <p:nvPr/>
          </p:nvGrpSpPr>
          <p:grpSpPr bwMode="auto">
            <a:xfrm>
              <a:off x="4224" y="651"/>
              <a:ext cx="1056" cy="1488"/>
              <a:chOff x="3504" y="528"/>
              <a:chExt cx="1056" cy="1488"/>
            </a:xfrm>
          </p:grpSpPr>
          <p:sp>
            <p:nvSpPr>
              <p:cNvPr id="66569" name="Oval 9"/>
              <p:cNvSpPr>
                <a:spLocks noChangeArrowheads="1"/>
              </p:cNvSpPr>
              <p:nvPr/>
            </p:nvSpPr>
            <p:spPr bwMode="auto">
              <a:xfrm>
                <a:off x="3504" y="52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66570" name="Text Box 10"/>
              <p:cNvSpPr txBox="1">
                <a:spLocks noChangeArrowheads="1"/>
              </p:cNvSpPr>
              <p:nvPr/>
            </p:nvSpPr>
            <p:spPr bwMode="auto">
              <a:xfrm>
                <a:off x="3888" y="988"/>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endParaRPr lang="en-GB" altLang="x-none" sz="2400" b="0">
                  <a:latin typeface="Times" charset="0"/>
                </a:endParaRPr>
              </a:p>
            </p:txBody>
          </p:sp>
        </p:grpSp>
      </p:grpSp>
      <p:sp>
        <p:nvSpPr>
          <p:cNvPr id="273419" name="Text Box 11"/>
          <p:cNvSpPr txBox="1">
            <a:spLocks noChangeArrowheads="1"/>
          </p:cNvSpPr>
          <p:nvPr/>
        </p:nvSpPr>
        <p:spPr bwMode="auto">
          <a:xfrm>
            <a:off x="228600" y="4157663"/>
            <a:ext cx="868680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a:latin typeface="Helvetica" charset="0"/>
              </a:rPr>
              <a:t>Rate of ancestral duplication </a:t>
            </a:r>
          </a:p>
          <a:p>
            <a:pPr>
              <a:spcBef>
                <a:spcPct val="50000"/>
              </a:spcBef>
              <a:buFontTx/>
              <a:buNone/>
            </a:pPr>
            <a:r>
              <a:rPr lang="en-GB" altLang="x-none" sz="2000">
                <a:latin typeface="Helvetica" charset="0"/>
              </a:rPr>
              <a:t>i.e number of genes that are not unique relative to the total number of genes in A.</a:t>
            </a:r>
            <a:endParaRPr lang="fr-FR" altLang="x-none" sz="2400">
              <a:latin typeface="Helvetica" charset="0"/>
            </a:endParaRPr>
          </a:p>
        </p:txBody>
      </p:sp>
      <p:sp>
        <p:nvSpPr>
          <p:cNvPr id="66565" name="Rectangle 12"/>
          <p:cNvSpPr>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000FF"/>
                </a:solidFill>
                <a:latin typeface="Helvetica" charset="0"/>
              </a:rPr>
              <a:t>Comparing genomes</a:t>
            </a:r>
            <a:endParaRPr lang="fr-FR" altLang="x-none" sz="3600" dirty="0">
              <a:solidFill>
                <a:srgbClr val="0000FF"/>
              </a:solidFill>
              <a:latin typeface="Helvetica" charset="0"/>
            </a:endParaRPr>
          </a:p>
        </p:txBody>
      </p:sp>
      <p:sp>
        <p:nvSpPr>
          <p:cNvPr id="47116" name="Text Box 12"/>
          <p:cNvSpPr txBox="1">
            <a:spLocks noChangeArrowheads="1"/>
          </p:cNvSpPr>
          <p:nvPr/>
        </p:nvSpPr>
        <p:spPr bwMode="auto">
          <a:xfrm>
            <a:off x="152400" y="5791200"/>
            <a:ext cx="883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a:latin typeface="Helvetica" charset="0"/>
              </a:rPr>
              <a:t>Families of genes - Orphans - Organisation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73411"/>
                                        </p:tgtEl>
                                        <p:attrNameLst>
                                          <p:attrName>style.visibility</p:attrName>
                                        </p:attrNameLst>
                                      </p:cBhvr>
                                      <p:to>
                                        <p:strVal val="visible"/>
                                      </p:to>
                                    </p:set>
                                    <p:animEffect transition="in" filter="fade">
                                      <p:cBhvr>
                                        <p:cTn id="7" dur="1000"/>
                                        <p:tgtEl>
                                          <p:spTgt spid="273411"/>
                                        </p:tgtEl>
                                      </p:cBhvr>
                                    </p:animEffect>
                                    <p:anim calcmode="lin" valueType="num">
                                      <p:cBhvr>
                                        <p:cTn id="8" dur="1000" fill="hold"/>
                                        <p:tgtEl>
                                          <p:spTgt spid="273411"/>
                                        </p:tgtEl>
                                        <p:attrNameLst>
                                          <p:attrName>ppt_x</p:attrName>
                                        </p:attrNameLst>
                                      </p:cBhvr>
                                      <p:tavLst>
                                        <p:tav tm="0">
                                          <p:val>
                                            <p:strVal val="#ppt_x"/>
                                          </p:val>
                                        </p:tav>
                                        <p:tav tm="100000">
                                          <p:val>
                                            <p:strVal val="#ppt_x"/>
                                          </p:val>
                                        </p:tav>
                                      </p:tavLst>
                                    </p:anim>
                                    <p:anim calcmode="lin" valueType="num">
                                      <p:cBhvr>
                                        <p:cTn id="9" dur="1000" fill="hold"/>
                                        <p:tgtEl>
                                          <p:spTgt spid="27341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273412"/>
                                        </p:tgtEl>
                                        <p:attrNameLst>
                                          <p:attrName>style.visibility</p:attrName>
                                        </p:attrNameLst>
                                      </p:cBhvr>
                                      <p:to>
                                        <p:strVal val="visible"/>
                                      </p:to>
                                    </p:set>
                                    <p:animEffect transition="in" filter="fade">
                                      <p:cBhvr>
                                        <p:cTn id="13" dur="500"/>
                                        <p:tgtEl>
                                          <p:spTgt spid="273412"/>
                                        </p:tgtEl>
                                      </p:cBhvr>
                                    </p:animEffect>
                                    <p:anim calcmode="lin" valueType="num">
                                      <p:cBhvr>
                                        <p:cTn id="14" dur="500" fill="hold"/>
                                        <p:tgtEl>
                                          <p:spTgt spid="273412"/>
                                        </p:tgtEl>
                                        <p:attrNameLst>
                                          <p:attrName>ppt_x</p:attrName>
                                        </p:attrNameLst>
                                      </p:cBhvr>
                                      <p:tavLst>
                                        <p:tav tm="0">
                                          <p:val>
                                            <p:strVal val="#ppt_x"/>
                                          </p:val>
                                        </p:tav>
                                        <p:tav tm="100000">
                                          <p:val>
                                            <p:strVal val="#ppt_x"/>
                                          </p:val>
                                        </p:tav>
                                      </p:tavLst>
                                    </p:anim>
                                    <p:anim calcmode="lin" valueType="num">
                                      <p:cBhvr>
                                        <p:cTn id="15" dur="500" fill="hold"/>
                                        <p:tgtEl>
                                          <p:spTgt spid="273412"/>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273410"/>
                                        </p:tgtEl>
                                        <p:attrNameLst>
                                          <p:attrName>style.visibility</p:attrName>
                                        </p:attrNameLst>
                                      </p:cBhvr>
                                      <p:to>
                                        <p:strVal val="visible"/>
                                      </p:to>
                                    </p:set>
                                    <p:anim calcmode="lin" valueType="num">
                                      <p:cBhvr>
                                        <p:cTn id="19" dur="500" fill="hold"/>
                                        <p:tgtEl>
                                          <p:spTgt spid="273410"/>
                                        </p:tgtEl>
                                        <p:attrNameLst>
                                          <p:attrName>ppt_w</p:attrName>
                                        </p:attrNameLst>
                                      </p:cBhvr>
                                      <p:tavLst>
                                        <p:tav tm="0">
                                          <p:val>
                                            <p:fltVal val="0"/>
                                          </p:val>
                                        </p:tav>
                                        <p:tav tm="100000">
                                          <p:val>
                                            <p:strVal val="#ppt_w"/>
                                          </p:val>
                                        </p:tav>
                                      </p:tavLst>
                                    </p:anim>
                                    <p:anim calcmode="lin" valueType="num">
                                      <p:cBhvr>
                                        <p:cTn id="20" dur="500" fill="hold"/>
                                        <p:tgtEl>
                                          <p:spTgt spid="273410"/>
                                        </p:tgtEl>
                                        <p:attrNameLst>
                                          <p:attrName>ppt_h</p:attrName>
                                        </p:attrNameLst>
                                      </p:cBhvr>
                                      <p:tavLst>
                                        <p:tav tm="0">
                                          <p:val>
                                            <p:fltVal val="0"/>
                                          </p:val>
                                        </p:tav>
                                        <p:tav tm="100000">
                                          <p:val>
                                            <p:strVal val="#ppt_h"/>
                                          </p:val>
                                        </p:tav>
                                      </p:tavLst>
                                    </p:anim>
                                    <p:anim calcmode="lin" valueType="num">
                                      <p:cBhvr>
                                        <p:cTn id="21" dur="500" fill="hold"/>
                                        <p:tgtEl>
                                          <p:spTgt spid="273410"/>
                                        </p:tgtEl>
                                        <p:attrNameLst>
                                          <p:attrName>style.rotation</p:attrName>
                                        </p:attrNameLst>
                                      </p:cBhvr>
                                      <p:tavLst>
                                        <p:tav tm="0">
                                          <p:val>
                                            <p:fltVal val="360"/>
                                          </p:val>
                                        </p:tav>
                                        <p:tav tm="100000">
                                          <p:val>
                                            <p:fltVal val="0"/>
                                          </p:val>
                                        </p:tav>
                                      </p:tavLst>
                                    </p:anim>
                                    <p:animEffect transition="in" filter="fade">
                                      <p:cBhvr>
                                        <p:cTn id="22" dur="500"/>
                                        <p:tgtEl>
                                          <p:spTgt spid="273410"/>
                                        </p:tgtEl>
                                      </p:cBhvr>
                                    </p:animEffect>
                                  </p:childTnLst>
                                </p:cTn>
                              </p:par>
                            </p:childTnLst>
                          </p:cTn>
                        </p:par>
                        <p:par>
                          <p:cTn id="23" fill="hold" nodeType="afterGroup">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273419"/>
                                        </p:tgtEl>
                                        <p:attrNameLst>
                                          <p:attrName>style.visibility</p:attrName>
                                        </p:attrNameLst>
                                      </p:cBhvr>
                                      <p:to>
                                        <p:strVal val="visible"/>
                                      </p:to>
                                    </p:set>
                                    <p:animEffect transition="in" filter="fade">
                                      <p:cBhvr>
                                        <p:cTn id="26" dur="1000"/>
                                        <p:tgtEl>
                                          <p:spTgt spid="273419"/>
                                        </p:tgtEl>
                                      </p:cBhvr>
                                    </p:animEffect>
                                    <p:anim calcmode="lin" valueType="num">
                                      <p:cBhvr>
                                        <p:cTn id="27" dur="1000" fill="hold"/>
                                        <p:tgtEl>
                                          <p:spTgt spid="273419"/>
                                        </p:tgtEl>
                                        <p:attrNameLst>
                                          <p:attrName>ppt_x</p:attrName>
                                        </p:attrNameLst>
                                      </p:cBhvr>
                                      <p:tavLst>
                                        <p:tav tm="0">
                                          <p:val>
                                            <p:strVal val="#ppt_x"/>
                                          </p:val>
                                        </p:tav>
                                        <p:tav tm="100000">
                                          <p:val>
                                            <p:strVal val="#ppt_x"/>
                                          </p:val>
                                        </p:tav>
                                      </p:tavLst>
                                    </p:anim>
                                    <p:anim calcmode="lin" valueType="num">
                                      <p:cBhvr>
                                        <p:cTn id="28" dur="1000" fill="hold"/>
                                        <p:tgtEl>
                                          <p:spTgt spid="273419"/>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000"/>
                            </p:stCondLst>
                            <p:childTnLst>
                              <p:par>
                                <p:cTn id="30" presetID="37" presetClass="entr" presetSubtype="0" fill="hold" grpId="0" nodeType="afterEffect">
                                  <p:stCondLst>
                                    <p:cond delay="0"/>
                                  </p:stCondLst>
                                  <p:childTnLst>
                                    <p:set>
                                      <p:cBhvr>
                                        <p:cTn id="31" dur="1" fill="hold">
                                          <p:stCondLst>
                                            <p:cond delay="0"/>
                                          </p:stCondLst>
                                        </p:cTn>
                                        <p:tgtEl>
                                          <p:spTgt spid="47116"/>
                                        </p:tgtEl>
                                        <p:attrNameLst>
                                          <p:attrName>style.visibility</p:attrName>
                                        </p:attrNameLst>
                                      </p:cBhvr>
                                      <p:to>
                                        <p:strVal val="visible"/>
                                      </p:to>
                                    </p:set>
                                    <p:animEffect transition="in" filter="fade">
                                      <p:cBhvr>
                                        <p:cTn id="32" dur="1000"/>
                                        <p:tgtEl>
                                          <p:spTgt spid="47116"/>
                                        </p:tgtEl>
                                      </p:cBhvr>
                                    </p:animEffect>
                                    <p:anim calcmode="lin" valueType="num">
                                      <p:cBhvr>
                                        <p:cTn id="33" dur="1000" fill="hold"/>
                                        <p:tgtEl>
                                          <p:spTgt spid="47116"/>
                                        </p:tgtEl>
                                        <p:attrNameLst>
                                          <p:attrName>ppt_x</p:attrName>
                                        </p:attrNameLst>
                                      </p:cBhvr>
                                      <p:tavLst>
                                        <p:tav tm="0">
                                          <p:val>
                                            <p:strVal val="#ppt_x"/>
                                          </p:val>
                                        </p:tav>
                                        <p:tav tm="100000">
                                          <p:val>
                                            <p:strVal val="#ppt_x"/>
                                          </p:val>
                                        </p:tav>
                                      </p:tavLst>
                                    </p:anim>
                                    <p:anim calcmode="lin" valueType="num">
                                      <p:cBhvr>
                                        <p:cTn id="34" dur="900" decel="100000" fill="hold"/>
                                        <p:tgtEl>
                                          <p:spTgt spid="47116"/>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471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animBg="1"/>
      <p:bldP spid="273411" grpId="0"/>
      <p:bldP spid="273419" grpId="0"/>
      <p:bldP spid="471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 Box 4"/>
          <p:cNvSpPr txBox="1">
            <a:spLocks noChangeArrowheads="1"/>
          </p:cNvSpPr>
          <p:nvPr/>
        </p:nvSpPr>
        <p:spPr bwMode="auto">
          <a:xfrm>
            <a:off x="457200" y="1371600"/>
            <a:ext cx="838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Times" charset="0"/>
              </a:rPr>
              <a:t>Gene duplications are traditionally considered as a major evolutionary source for protein new functions</a:t>
            </a:r>
          </a:p>
        </p:txBody>
      </p:sp>
      <p:sp>
        <p:nvSpPr>
          <p:cNvPr id="68610" name="Text Box 5"/>
          <p:cNvSpPr txBox="1">
            <a:spLocks noChangeArrowheads="1"/>
          </p:cNvSpPr>
          <p:nvPr/>
        </p:nvSpPr>
        <p:spPr bwMode="auto">
          <a:xfrm>
            <a:off x="152400" y="3200400"/>
            <a:ext cx="8839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30000"/>
              </a:spcBef>
              <a:buFontTx/>
              <a:buNone/>
            </a:pPr>
            <a:r>
              <a:rPr lang="en-GB" altLang="x-none" sz="2400">
                <a:solidFill>
                  <a:srgbClr val="021EFD"/>
                </a:solidFill>
                <a:latin typeface="Times" charset="0"/>
              </a:rPr>
              <a:t>Understanding how duplications happened and how important is this evolutionary process is a key goal of genome analysis</a:t>
            </a:r>
            <a:endParaRPr lang="en-GB" altLang="x-none" sz="2400">
              <a:latin typeface="Times" charset="0"/>
            </a:endParaRPr>
          </a:p>
        </p:txBody>
      </p:sp>
      <p:sp>
        <p:nvSpPr>
          <p:cNvPr id="68611" name="Text Box 6"/>
          <p:cNvSpPr txBox="1">
            <a:spLocks noChangeArrowheads="1"/>
          </p:cNvSpPr>
          <p:nvPr/>
        </p:nvSpPr>
        <p:spPr bwMode="auto">
          <a:xfrm>
            <a:off x="228600" y="4648200"/>
            <a:ext cx="358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latin typeface="Times" charset="0"/>
              </a:rPr>
              <a:t>&gt; Examples</a:t>
            </a:r>
            <a:endParaRPr lang="en-GB" altLang="x-none" sz="2400" b="0">
              <a:latin typeface="Times"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7" name="Group 2"/>
          <p:cNvGrpSpPr>
            <a:grpSpLocks/>
          </p:cNvGrpSpPr>
          <p:nvPr/>
        </p:nvGrpSpPr>
        <p:grpSpPr bwMode="auto">
          <a:xfrm>
            <a:off x="0" y="0"/>
            <a:ext cx="9144000" cy="6904038"/>
            <a:chOff x="0" y="0"/>
            <a:chExt cx="5760" cy="4349"/>
          </a:xfrm>
        </p:grpSpPr>
        <p:pic>
          <p:nvPicPr>
            <p:cNvPr id="706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68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4"/>
            <p:cNvSpPr txBox="1">
              <a:spLocks noChangeArrowheads="1"/>
            </p:cNvSpPr>
            <p:nvPr/>
          </p:nvSpPr>
          <p:spPr bwMode="auto">
            <a:xfrm>
              <a:off x="3984" y="4176"/>
              <a:ext cx="17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b="0">
                  <a:latin typeface="Helvetica" charset="0"/>
                </a:rPr>
                <a:t>Kellis et al. 2004. </a:t>
              </a:r>
              <a:r>
                <a:rPr lang="en-GB" altLang="x-none" sz="1200" b="0" i="1">
                  <a:latin typeface="Helvetica" charset="0"/>
                </a:rPr>
                <a:t>Nature</a:t>
              </a:r>
              <a:r>
                <a:rPr lang="en-GB" altLang="x-none" sz="1200" b="0">
                  <a:latin typeface="Helvetica" charset="0"/>
                </a:rPr>
                <a:t>, 428:617-24.</a:t>
              </a:r>
              <a:endParaRPr lang="en-GB" altLang="x-none" sz="2400" b="0"/>
            </a:p>
          </p:txBody>
        </p:sp>
      </p:grpSp>
      <p:sp>
        <p:nvSpPr>
          <p:cNvPr id="70658" name="Text Box 5"/>
          <p:cNvSpPr txBox="1">
            <a:spLocks noChangeArrowheads="1"/>
          </p:cNvSpPr>
          <p:nvPr/>
        </p:nvSpPr>
        <p:spPr bwMode="auto">
          <a:xfrm>
            <a:off x="6172200" y="762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i="1">
                <a:latin typeface="Times" charset="0"/>
              </a:rPr>
              <a:t>S. cerevisiae</a:t>
            </a:r>
            <a:r>
              <a:rPr lang="en-GB" altLang="x-none" sz="2400">
                <a:latin typeface="Times" charset="0"/>
              </a:rPr>
              <a:t> genome</a:t>
            </a:r>
            <a:endParaRPr lang="en-GB" altLang="x-none" sz="2400" b="0">
              <a:latin typeface="Times" charset="0"/>
            </a:endParaRPr>
          </a:p>
        </p:txBody>
      </p:sp>
      <p:sp>
        <p:nvSpPr>
          <p:cNvPr id="70659" name="Text Box 6"/>
          <p:cNvSpPr txBox="1">
            <a:spLocks noChangeArrowheads="1"/>
          </p:cNvSpPr>
          <p:nvPr/>
        </p:nvSpPr>
        <p:spPr bwMode="auto">
          <a:xfrm>
            <a:off x="5105400" y="533400"/>
            <a:ext cx="3962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0717FF"/>
                </a:solidFill>
                <a:latin typeface="Helvetica" charset="0"/>
              </a:rPr>
              <a:t>Colours reveal Duplicated Blocks</a:t>
            </a:r>
            <a:endParaRPr lang="en-GB" altLang="x-none" sz="2400" b="0">
              <a:latin typeface="Times"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5029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6" name="Text Box 3"/>
          <p:cNvSpPr txBox="1">
            <a:spLocks noChangeArrowheads="1"/>
          </p:cNvSpPr>
          <p:nvPr/>
        </p:nvSpPr>
        <p:spPr bwMode="auto">
          <a:xfrm>
            <a:off x="76200" y="3200400"/>
            <a:ext cx="2438400" cy="35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00000"/>
                </a:solidFill>
                <a:latin typeface="Times New Roman" charset="0"/>
              </a:rPr>
              <a:t>Genome duplication. </a:t>
            </a:r>
          </a:p>
          <a:p>
            <a:pPr>
              <a:spcBef>
                <a:spcPct val="50000"/>
              </a:spcBef>
              <a:buFontTx/>
              <a:buNone/>
            </a:pPr>
            <a:r>
              <a:rPr lang="en-GB" altLang="x-none" sz="1200">
                <a:solidFill>
                  <a:srgbClr val="000000"/>
                </a:solidFill>
                <a:latin typeface="Times New Roman" charset="0"/>
              </a:rPr>
              <a:t>a</a:t>
            </a:r>
            <a:r>
              <a:rPr lang="en-GB" altLang="x-none" sz="1200" b="0">
                <a:solidFill>
                  <a:srgbClr val="000000"/>
                </a:solidFill>
                <a:latin typeface="Times New Roman" charset="0"/>
              </a:rPr>
              <a:t>, Distribution of </a:t>
            </a:r>
            <a:r>
              <a:rPr lang="en-GB" altLang="x-none" sz="1200" b="0" i="1">
                <a:solidFill>
                  <a:srgbClr val="000000"/>
                </a:solidFill>
                <a:latin typeface="Times New Roman" charset="0"/>
              </a:rPr>
              <a:t>K</a:t>
            </a:r>
            <a:r>
              <a:rPr lang="en-GB" altLang="x-none" sz="1200" b="0">
                <a:solidFill>
                  <a:srgbClr val="000000"/>
                </a:solidFill>
                <a:latin typeface="Times New Roman" charset="0"/>
              </a:rPr>
              <a:t>s values of duplicated genes in </a:t>
            </a:r>
            <a:r>
              <a:rPr lang="en-GB" altLang="x-none" sz="1200" b="0" i="1">
                <a:solidFill>
                  <a:srgbClr val="000000"/>
                </a:solidFill>
                <a:latin typeface="Times New Roman" charset="0"/>
              </a:rPr>
              <a:t>Tetraodon</a:t>
            </a:r>
            <a:r>
              <a:rPr lang="en-GB" altLang="x-none" sz="1200" b="0">
                <a:solidFill>
                  <a:srgbClr val="000000"/>
                </a:solidFill>
                <a:latin typeface="Times New Roman" charset="0"/>
              </a:rPr>
              <a:t> (left) and </a:t>
            </a:r>
            <a:r>
              <a:rPr lang="en-GB" altLang="x-none" sz="1200" b="0" i="1">
                <a:solidFill>
                  <a:srgbClr val="000000"/>
                </a:solidFill>
                <a:latin typeface="Times New Roman" charset="0"/>
              </a:rPr>
              <a:t>Takifugu</a:t>
            </a:r>
            <a:r>
              <a:rPr lang="en-GB" altLang="x-none" sz="1200" b="0">
                <a:solidFill>
                  <a:srgbClr val="000000"/>
                </a:solidFill>
                <a:latin typeface="Times New Roman" charset="0"/>
              </a:rPr>
              <a:t> (right) genomes. Duplicated genes broadly belong to two categories, depending on their </a:t>
            </a:r>
            <a:r>
              <a:rPr lang="en-GB" altLang="x-none" sz="1200" b="0" i="1">
                <a:solidFill>
                  <a:srgbClr val="000000"/>
                </a:solidFill>
                <a:latin typeface="Times New Roman" charset="0"/>
              </a:rPr>
              <a:t>K</a:t>
            </a:r>
            <a:r>
              <a:rPr lang="en-GB" altLang="x-none" sz="1200" b="0">
                <a:solidFill>
                  <a:srgbClr val="000000"/>
                </a:solidFill>
                <a:latin typeface="Times New Roman" charset="0"/>
              </a:rPr>
              <a:t>s value being below or higher than 0.35 substitutions per site since the divergence between the two puffer fish (arrows).</a:t>
            </a:r>
          </a:p>
          <a:p>
            <a:pPr>
              <a:spcBef>
                <a:spcPct val="50000"/>
              </a:spcBef>
              <a:buFontTx/>
              <a:buNone/>
            </a:pPr>
            <a:r>
              <a:rPr lang="en-GB" altLang="x-none" sz="1200" b="0">
                <a:solidFill>
                  <a:srgbClr val="000000"/>
                </a:solidFill>
                <a:latin typeface="Times New Roman" charset="0"/>
              </a:rPr>
              <a:t> </a:t>
            </a:r>
            <a:r>
              <a:rPr lang="en-GB" altLang="x-none" sz="1200">
                <a:solidFill>
                  <a:srgbClr val="000000"/>
                </a:solidFill>
                <a:latin typeface="Times New Roman" charset="0"/>
              </a:rPr>
              <a:t>b</a:t>
            </a:r>
            <a:r>
              <a:rPr lang="en-GB" altLang="x-none" sz="1200" b="0">
                <a:solidFill>
                  <a:srgbClr val="000000"/>
                </a:solidFill>
                <a:latin typeface="Times New Roman" charset="0"/>
              </a:rPr>
              <a:t>, Global distribution of ancient duplicated genes (</a:t>
            </a:r>
            <a:r>
              <a:rPr lang="en-GB" altLang="x-none" sz="1200" b="0" i="1">
                <a:solidFill>
                  <a:srgbClr val="000000"/>
                </a:solidFill>
                <a:latin typeface="Times New Roman" charset="0"/>
              </a:rPr>
              <a:t>K</a:t>
            </a:r>
            <a:r>
              <a:rPr lang="en-GB" altLang="x-none" sz="1200" b="0">
                <a:solidFill>
                  <a:srgbClr val="000000"/>
                </a:solidFill>
                <a:latin typeface="Times New Roman" charset="0"/>
              </a:rPr>
              <a:t>s &gt; 0.35) in the </a:t>
            </a:r>
            <a:r>
              <a:rPr lang="en-GB" altLang="x-none" sz="1200" b="0" i="1">
                <a:solidFill>
                  <a:srgbClr val="000000"/>
                </a:solidFill>
                <a:latin typeface="Times New Roman" charset="0"/>
              </a:rPr>
              <a:t>Tetraodon</a:t>
            </a:r>
            <a:r>
              <a:rPr lang="en-GB" altLang="x-none" sz="1200" b="0">
                <a:solidFill>
                  <a:srgbClr val="000000"/>
                </a:solidFill>
                <a:latin typeface="Times New Roman" charset="0"/>
              </a:rPr>
              <a:t> genome. The 21 </a:t>
            </a:r>
            <a:r>
              <a:rPr lang="en-GB" altLang="x-none" sz="1200" b="0" i="1">
                <a:solidFill>
                  <a:srgbClr val="000000"/>
                </a:solidFill>
                <a:latin typeface="Times New Roman" charset="0"/>
              </a:rPr>
              <a:t>Tetraodon</a:t>
            </a:r>
            <a:r>
              <a:rPr lang="en-GB" altLang="x-none" sz="1200" b="0">
                <a:solidFill>
                  <a:srgbClr val="000000"/>
                </a:solidFill>
                <a:latin typeface="Times New Roman" charset="0"/>
              </a:rPr>
              <a:t> chromosomes are represented in a circle in numerical order and each line joins duplicated genes at their respective position on a given pair of chromosomes. </a:t>
            </a:r>
          </a:p>
        </p:txBody>
      </p:sp>
      <p:sp>
        <p:nvSpPr>
          <p:cNvPr id="72707" name="Text Box 4"/>
          <p:cNvSpPr txBox="1">
            <a:spLocks noChangeArrowheads="1"/>
          </p:cNvSpPr>
          <p:nvPr/>
        </p:nvSpPr>
        <p:spPr bwMode="auto">
          <a:xfrm>
            <a:off x="6248400" y="6507163"/>
            <a:ext cx="2819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21EFD"/>
                </a:solidFill>
                <a:latin typeface="Times" charset="0"/>
              </a:rPr>
              <a:t>Jaillon et al. </a:t>
            </a:r>
            <a:r>
              <a:rPr lang="en-GB" altLang="x-none" sz="1200" i="1">
                <a:solidFill>
                  <a:srgbClr val="021EFD"/>
                </a:solidFill>
                <a:latin typeface="Times" charset="0"/>
              </a:rPr>
              <a:t>Nature</a:t>
            </a:r>
            <a:r>
              <a:rPr lang="en-GB" altLang="x-none" sz="1200">
                <a:solidFill>
                  <a:srgbClr val="021EFD"/>
                </a:solidFill>
                <a:latin typeface="Times" charset="0"/>
              </a:rPr>
              <a:t> 431, 946-857. 2004.</a:t>
            </a:r>
            <a:endParaRPr lang="en-GB" altLang="x-none" sz="1200" b="0">
              <a:solidFill>
                <a:srgbClr val="021EFD"/>
              </a:solidFill>
              <a:latin typeface="Times" charset="0"/>
            </a:endParaRPr>
          </a:p>
        </p:txBody>
      </p:sp>
      <p:sp>
        <p:nvSpPr>
          <p:cNvPr id="72708" name="Text Box 5"/>
          <p:cNvSpPr txBox="1">
            <a:spLocks noChangeArrowheads="1"/>
          </p:cNvSpPr>
          <p:nvPr/>
        </p:nvSpPr>
        <p:spPr bwMode="auto">
          <a:xfrm>
            <a:off x="7315200" y="4038600"/>
            <a:ext cx="1676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Tetraodon genomes</a:t>
            </a:r>
            <a:endParaRPr lang="en-GB" altLang="x-none" sz="2400" b="0">
              <a:latin typeface="Times"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2"/>
          <p:cNvSpPr txBox="1">
            <a:spLocks noChangeArrowheads="1"/>
          </p:cNvSpPr>
          <p:nvPr/>
        </p:nvSpPr>
        <p:spPr bwMode="auto">
          <a:xfrm>
            <a:off x="325438" y="138113"/>
            <a:ext cx="84931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9pPr>
          </a:lstStyle>
          <a:p>
            <a:pPr algn="ctr" eaLnBrk="1">
              <a:lnSpc>
                <a:spcPct val="93000"/>
              </a:lnSpc>
              <a:buClr>
                <a:srgbClr val="000000"/>
              </a:buClr>
              <a:buSzPct val="45000"/>
              <a:buFont typeface="Wingdings" charset="2"/>
              <a:buNone/>
            </a:pPr>
            <a:r>
              <a:rPr lang="en-GB" altLang="x-none" sz="2900" dirty="0">
                <a:solidFill>
                  <a:srgbClr val="021EFD"/>
                </a:solidFill>
                <a:ea typeface="msgothic" charset="-128"/>
                <a:cs typeface="msgothic" charset="-128"/>
              </a:rPr>
              <a:t>The hybrid nuclear genome of </a:t>
            </a:r>
            <a:r>
              <a:rPr lang="en-GB" altLang="x-none" sz="2900" i="1" dirty="0">
                <a:solidFill>
                  <a:srgbClr val="021EFD"/>
                </a:solidFill>
                <a:ea typeface="msgothic" charset="-128"/>
                <a:cs typeface="msgothic" charset="-128"/>
              </a:rPr>
              <a:t>P. </a:t>
            </a:r>
            <a:r>
              <a:rPr lang="en-GB" altLang="x-none" sz="2900" i="1" dirty="0" err="1">
                <a:solidFill>
                  <a:srgbClr val="021EFD"/>
                </a:solidFill>
                <a:ea typeface="msgothic" charset="-128"/>
                <a:cs typeface="msgothic" charset="-128"/>
              </a:rPr>
              <a:t>sorbitophila</a:t>
            </a:r>
            <a:r>
              <a:rPr lang="en-GB" altLang="x-none" sz="2900" dirty="0">
                <a:solidFill>
                  <a:srgbClr val="021EFD"/>
                </a:solidFill>
                <a:ea typeface="msgothic" charset="-128"/>
                <a:cs typeface="msgothic" charset="-128"/>
              </a:rPr>
              <a:t>.</a:t>
            </a:r>
            <a:r>
              <a:rPr lang="en-GB" altLang="x-none" sz="1500" dirty="0">
                <a:solidFill>
                  <a:srgbClr val="000000"/>
                </a:solidFill>
                <a:ea typeface="msgothic" charset="-128"/>
                <a:cs typeface="msgothic" charset="-128"/>
              </a:rPr>
              <a:t> </a:t>
            </a: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138" y="6384925"/>
            <a:ext cx="34559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8" y="622300"/>
            <a:ext cx="8364537"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ext Box 5"/>
          <p:cNvSpPr txBox="1">
            <a:spLocks noChangeArrowheads="1"/>
          </p:cNvSpPr>
          <p:nvPr/>
        </p:nvSpPr>
        <p:spPr bwMode="auto">
          <a:xfrm>
            <a:off x="1905000" y="6400800"/>
            <a:ext cx="332263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9pPr>
          </a:lstStyle>
          <a:p>
            <a:pPr>
              <a:spcBef>
                <a:spcPct val="50000"/>
              </a:spcBef>
            </a:pPr>
            <a:r>
              <a:rPr lang="en-GB" altLang="x-none" sz="1800">
                <a:solidFill>
                  <a:srgbClr val="0000FF"/>
                </a:solidFill>
                <a:latin typeface="Times" charset="0"/>
              </a:rPr>
              <a:t>Louis et al. G3. 2;299-311. (2012).</a:t>
            </a:r>
          </a:p>
        </p:txBody>
      </p:sp>
      <p:sp>
        <p:nvSpPr>
          <p:cNvPr id="74757" name="Text Box 6"/>
          <p:cNvSpPr txBox="1">
            <a:spLocks noChangeArrowheads="1"/>
          </p:cNvSpPr>
          <p:nvPr/>
        </p:nvSpPr>
        <p:spPr bwMode="auto">
          <a:xfrm>
            <a:off x="98425" y="6613525"/>
            <a:ext cx="4930775"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77788" indent="-77788" defTabSz="414338">
              <a:spcBef>
                <a:spcPct val="20000"/>
              </a:spcBef>
              <a:buChar char="•"/>
              <a:tabLst>
                <a:tab pos="657225" algn="l"/>
                <a:tab pos="1312863" algn="l"/>
                <a:tab pos="1970088" algn="l"/>
                <a:tab pos="2627313" algn="l"/>
                <a:tab pos="3282950" algn="l"/>
                <a:tab pos="3940175" algn="l"/>
                <a:tab pos="4595813" algn="l"/>
              </a:tabLst>
              <a:defRPr sz="3200">
                <a:solidFill>
                  <a:schemeClr val="tx1"/>
                </a:solidFill>
                <a:latin typeface="Arial" charset="0"/>
                <a:ea typeface="ＭＳ Ｐゴシック" charset="-128"/>
              </a:defRPr>
            </a:lvl1pPr>
            <a:lvl2pPr marL="742950" indent="-285750" defTabSz="414338">
              <a:spcBef>
                <a:spcPct val="20000"/>
              </a:spcBef>
              <a:buChar char="–"/>
              <a:tabLst>
                <a:tab pos="657225" algn="l"/>
                <a:tab pos="1312863" algn="l"/>
                <a:tab pos="1970088" algn="l"/>
                <a:tab pos="2627313" algn="l"/>
                <a:tab pos="3282950" algn="l"/>
                <a:tab pos="3940175" algn="l"/>
                <a:tab pos="4595813" algn="l"/>
              </a:tabLst>
              <a:defRPr sz="2800">
                <a:solidFill>
                  <a:schemeClr val="tx1"/>
                </a:solidFill>
                <a:latin typeface="Arial" charset="0"/>
                <a:ea typeface="ＭＳ Ｐゴシック" charset="-128"/>
              </a:defRPr>
            </a:lvl2pPr>
            <a:lvl3pPr marL="1143000" indent="-228600" defTabSz="414338">
              <a:spcBef>
                <a:spcPct val="20000"/>
              </a:spcBef>
              <a:buChar char="•"/>
              <a:tabLst>
                <a:tab pos="657225" algn="l"/>
                <a:tab pos="1312863" algn="l"/>
                <a:tab pos="1970088" algn="l"/>
                <a:tab pos="2627313" algn="l"/>
                <a:tab pos="3282950" algn="l"/>
                <a:tab pos="3940175" algn="l"/>
                <a:tab pos="4595813" algn="l"/>
              </a:tabLst>
              <a:defRPr sz="2400">
                <a:solidFill>
                  <a:schemeClr val="tx1"/>
                </a:solidFill>
                <a:latin typeface="Arial" charset="0"/>
                <a:ea typeface="ＭＳ Ｐゴシック" charset="-128"/>
              </a:defRPr>
            </a:lvl3pPr>
            <a:lvl4pPr marL="1600200" indent="-228600" defTabSz="414338">
              <a:spcBef>
                <a:spcPct val="20000"/>
              </a:spcBef>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4pPr>
            <a:lvl5pPr marL="2057400" indent="-228600" defTabSz="414338">
              <a:spcBef>
                <a:spcPct val="20000"/>
              </a:spcBef>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5pPr>
            <a:lvl6pPr marL="2514600" indent="-228600" defTabSz="414338" eaLnBrk="0" fontAlgn="base" hangingPunct="0">
              <a:spcBef>
                <a:spcPct val="20000"/>
              </a:spcBef>
              <a:spcAft>
                <a:spcPct val="0"/>
              </a:spcAft>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6pPr>
            <a:lvl7pPr marL="2971800" indent="-228600" defTabSz="414338" eaLnBrk="0" fontAlgn="base" hangingPunct="0">
              <a:spcBef>
                <a:spcPct val="20000"/>
              </a:spcBef>
              <a:spcAft>
                <a:spcPct val="0"/>
              </a:spcAft>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7pPr>
            <a:lvl8pPr marL="3429000" indent="-228600" defTabSz="414338" eaLnBrk="0" fontAlgn="base" hangingPunct="0">
              <a:spcBef>
                <a:spcPct val="20000"/>
              </a:spcBef>
              <a:spcAft>
                <a:spcPct val="0"/>
              </a:spcAft>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8pPr>
            <a:lvl9pPr marL="3886200" indent="-228600" defTabSz="414338" eaLnBrk="0" fontAlgn="base" hangingPunct="0">
              <a:spcBef>
                <a:spcPct val="20000"/>
              </a:spcBef>
              <a:spcAft>
                <a:spcPct val="0"/>
              </a:spcAft>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9pPr>
          </a:lstStyle>
          <a:p>
            <a:pPr eaLnBrk="1">
              <a:lnSpc>
                <a:spcPct val="93000"/>
              </a:lnSpc>
              <a:spcBef>
                <a:spcPct val="0"/>
              </a:spcBef>
              <a:buClr>
                <a:srgbClr val="000000"/>
              </a:buClr>
              <a:buSzPct val="45000"/>
              <a:buFont typeface="Wingdings" charset="2"/>
              <a:buNone/>
            </a:pPr>
            <a:r>
              <a:rPr lang="en-GB" altLang="x-none" sz="900" b="0">
                <a:solidFill>
                  <a:srgbClr val="000000"/>
                </a:solidFill>
              </a:rPr>
              <a:t>©2012 by Genetics Society of America</a:t>
            </a:r>
          </a:p>
        </p:txBody>
      </p:sp>
      <p:sp>
        <p:nvSpPr>
          <p:cNvPr id="74758" name="Text Box 3"/>
          <p:cNvSpPr txBox="1">
            <a:spLocks noChangeArrowheads="1"/>
          </p:cNvSpPr>
          <p:nvPr/>
        </p:nvSpPr>
        <p:spPr bwMode="auto">
          <a:xfrm>
            <a:off x="5638800" y="3810000"/>
            <a:ext cx="342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0000FF"/>
                </a:solidFill>
                <a:latin typeface="Times" charset="0"/>
              </a:rPr>
              <a:t>Whole genome duplication  </a:t>
            </a:r>
            <a:r>
              <a:rPr lang="en-GB" altLang="x-none" sz="2000" i="1">
                <a:solidFill>
                  <a:srgbClr val="0000FF"/>
                </a:solidFill>
                <a:latin typeface="Times" charset="0"/>
              </a:rPr>
              <a:t>Pichia sorbitophila</a:t>
            </a:r>
            <a:endParaRPr lang="en-GB" altLang="x-none" sz="2400" b="0">
              <a:latin typeface="Time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8" name="Text Box 4"/>
          <p:cNvSpPr txBox="1">
            <a:spLocks noChangeArrowheads="1"/>
          </p:cNvSpPr>
          <p:nvPr/>
        </p:nvSpPr>
        <p:spPr bwMode="auto">
          <a:xfrm>
            <a:off x="0" y="1238250"/>
            <a:ext cx="31242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0000"/>
              </a:lnSpc>
              <a:spcBef>
                <a:spcPct val="50000"/>
              </a:spcBef>
              <a:buFontTx/>
              <a:buNone/>
            </a:pPr>
            <a:r>
              <a:rPr lang="en-GB" altLang="x-none" sz="3600">
                <a:solidFill>
                  <a:srgbClr val="FF0000"/>
                </a:solidFill>
                <a:latin typeface="Helvetica" charset="0"/>
              </a:rPr>
              <a:t>Inter-species comparisons</a:t>
            </a:r>
            <a:endParaRPr lang="en-GB" altLang="x-none" sz="3600" b="0">
              <a:solidFill>
                <a:srgbClr val="FF0000"/>
              </a:solidFill>
              <a:latin typeface="Times" charset="0"/>
            </a:endParaRPr>
          </a:p>
        </p:txBody>
      </p:sp>
      <p:grpSp>
        <p:nvGrpSpPr>
          <p:cNvPr id="287749" name="Group 5"/>
          <p:cNvGrpSpPr>
            <a:grpSpLocks/>
          </p:cNvGrpSpPr>
          <p:nvPr/>
        </p:nvGrpSpPr>
        <p:grpSpPr bwMode="auto">
          <a:xfrm>
            <a:off x="2590800" y="685800"/>
            <a:ext cx="6324600" cy="3429000"/>
            <a:chOff x="1632" y="96"/>
            <a:chExt cx="3984" cy="2160"/>
          </a:xfrm>
        </p:grpSpPr>
        <p:sp>
          <p:nvSpPr>
            <p:cNvPr id="76806" name="Line 6"/>
            <p:cNvSpPr>
              <a:spLocks noChangeShapeType="1"/>
            </p:cNvSpPr>
            <p:nvPr/>
          </p:nvSpPr>
          <p:spPr bwMode="auto">
            <a:xfrm flipH="1">
              <a:off x="2496" y="1008"/>
              <a:ext cx="480" cy="14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6807" name="Line 7"/>
            <p:cNvSpPr>
              <a:spLocks noChangeShapeType="1"/>
            </p:cNvSpPr>
            <p:nvPr/>
          </p:nvSpPr>
          <p:spPr bwMode="auto">
            <a:xfrm flipV="1">
              <a:off x="2592" y="1248"/>
              <a:ext cx="432" cy="14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6808" name="Line 8"/>
            <p:cNvSpPr>
              <a:spLocks noChangeShapeType="1"/>
            </p:cNvSpPr>
            <p:nvPr/>
          </p:nvSpPr>
          <p:spPr bwMode="auto">
            <a:xfrm>
              <a:off x="4176" y="912"/>
              <a:ext cx="384" cy="192"/>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6809" name="Line 9"/>
            <p:cNvSpPr>
              <a:spLocks noChangeShapeType="1"/>
            </p:cNvSpPr>
            <p:nvPr/>
          </p:nvSpPr>
          <p:spPr bwMode="auto">
            <a:xfrm flipH="1" flipV="1">
              <a:off x="4128" y="1104"/>
              <a:ext cx="432" cy="192"/>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6810" name="Line 10"/>
            <p:cNvSpPr>
              <a:spLocks noChangeShapeType="1"/>
            </p:cNvSpPr>
            <p:nvPr/>
          </p:nvSpPr>
          <p:spPr bwMode="auto">
            <a:xfrm>
              <a:off x="2592" y="1776"/>
              <a:ext cx="2016" cy="0"/>
            </a:xfrm>
            <a:prstGeom prst="line">
              <a:avLst/>
            </a:prstGeom>
            <a:noFill/>
            <a:ln w="571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6811" name="Line 11"/>
            <p:cNvSpPr>
              <a:spLocks noChangeShapeType="1"/>
            </p:cNvSpPr>
            <p:nvPr/>
          </p:nvSpPr>
          <p:spPr bwMode="auto">
            <a:xfrm flipH="1">
              <a:off x="2496" y="1968"/>
              <a:ext cx="2160" cy="0"/>
            </a:xfrm>
            <a:prstGeom prst="line">
              <a:avLst/>
            </a:prstGeom>
            <a:noFill/>
            <a:ln w="571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76812" name="Group 12"/>
            <p:cNvGrpSpPr>
              <a:grpSpLocks/>
            </p:cNvGrpSpPr>
            <p:nvPr/>
          </p:nvGrpSpPr>
          <p:grpSpPr bwMode="auto">
            <a:xfrm>
              <a:off x="3072" y="96"/>
              <a:ext cx="1056" cy="1488"/>
              <a:chOff x="2208" y="1968"/>
              <a:chExt cx="1056" cy="1488"/>
            </a:xfrm>
          </p:grpSpPr>
          <p:sp>
            <p:nvSpPr>
              <p:cNvPr id="76819" name="Oval 13"/>
              <p:cNvSpPr>
                <a:spLocks noChangeArrowheads="1"/>
              </p:cNvSpPr>
              <p:nvPr/>
            </p:nvSpPr>
            <p:spPr bwMode="auto">
              <a:xfrm>
                <a:off x="2208" y="196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76820" name="Text Box 14"/>
              <p:cNvSpPr txBox="1">
                <a:spLocks noChangeArrowheads="1"/>
              </p:cNvSpPr>
              <p:nvPr/>
            </p:nvSpPr>
            <p:spPr bwMode="auto">
              <a:xfrm>
                <a:off x="2544" y="2496"/>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p>
            </p:txBody>
          </p:sp>
        </p:grpSp>
        <p:grpSp>
          <p:nvGrpSpPr>
            <p:cNvPr id="76813" name="Group 15"/>
            <p:cNvGrpSpPr>
              <a:grpSpLocks/>
            </p:cNvGrpSpPr>
            <p:nvPr/>
          </p:nvGrpSpPr>
          <p:grpSpPr bwMode="auto">
            <a:xfrm>
              <a:off x="1632" y="912"/>
              <a:ext cx="912" cy="1200"/>
              <a:chOff x="624" y="2640"/>
              <a:chExt cx="1056" cy="1488"/>
            </a:xfrm>
          </p:grpSpPr>
          <p:sp>
            <p:nvSpPr>
              <p:cNvPr id="76817" name="Oval 16"/>
              <p:cNvSpPr>
                <a:spLocks noChangeArrowheads="1"/>
              </p:cNvSpPr>
              <p:nvPr/>
            </p:nvSpPr>
            <p:spPr bwMode="auto">
              <a:xfrm>
                <a:off x="624" y="2640"/>
                <a:ext cx="1056" cy="1488"/>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76818" name="Text Box 17"/>
              <p:cNvSpPr txBox="1">
                <a:spLocks noChangeArrowheads="1"/>
              </p:cNvSpPr>
              <p:nvPr/>
            </p:nvSpPr>
            <p:spPr bwMode="auto">
              <a:xfrm>
                <a:off x="960" y="3148"/>
                <a:ext cx="336"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B</a:t>
                </a:r>
              </a:p>
            </p:txBody>
          </p:sp>
        </p:grpSp>
        <p:grpSp>
          <p:nvGrpSpPr>
            <p:cNvPr id="76814" name="Group 18"/>
            <p:cNvGrpSpPr>
              <a:grpSpLocks/>
            </p:cNvGrpSpPr>
            <p:nvPr/>
          </p:nvGrpSpPr>
          <p:grpSpPr bwMode="auto">
            <a:xfrm>
              <a:off x="4704" y="432"/>
              <a:ext cx="912" cy="1824"/>
              <a:chOff x="3744" y="2496"/>
              <a:chExt cx="1056" cy="1488"/>
            </a:xfrm>
          </p:grpSpPr>
          <p:sp>
            <p:nvSpPr>
              <p:cNvPr id="76815" name="Oval 19"/>
              <p:cNvSpPr>
                <a:spLocks noChangeArrowheads="1"/>
              </p:cNvSpPr>
              <p:nvPr/>
            </p:nvSpPr>
            <p:spPr bwMode="auto">
              <a:xfrm>
                <a:off x="3744" y="2496"/>
                <a:ext cx="1056" cy="1488"/>
              </a:xfrm>
              <a:prstGeom prst="ellipse">
                <a:avLst/>
              </a:prstGeom>
              <a:solidFill>
                <a:srgbClr val="66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76816" name="Text Box 20"/>
              <p:cNvSpPr txBox="1">
                <a:spLocks noChangeArrowheads="1"/>
              </p:cNvSpPr>
              <p:nvPr/>
            </p:nvSpPr>
            <p:spPr bwMode="auto">
              <a:xfrm>
                <a:off x="4128" y="302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C</a:t>
                </a:r>
              </a:p>
            </p:txBody>
          </p:sp>
        </p:grpSp>
      </p:grpSp>
      <p:sp>
        <p:nvSpPr>
          <p:cNvPr id="287765" name="Text Box 21"/>
          <p:cNvSpPr txBox="1">
            <a:spLocks noChangeArrowheads="1"/>
          </p:cNvSpPr>
          <p:nvPr/>
        </p:nvSpPr>
        <p:spPr bwMode="auto">
          <a:xfrm>
            <a:off x="76200" y="4371975"/>
            <a:ext cx="8991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sz="3600">
                <a:latin typeface="Helvetica" charset="0"/>
              </a:rPr>
              <a:t>Rate of ancestral conservation of one species in another species;</a:t>
            </a:r>
            <a:endParaRPr lang="fr-FR" altLang="x-none" sz="3600" b="0">
              <a:latin typeface="Times" charset="0"/>
            </a:endParaRPr>
          </a:p>
        </p:txBody>
      </p:sp>
      <p:sp>
        <p:nvSpPr>
          <p:cNvPr id="76804" name="Rectangle 23"/>
          <p:cNvSpPr>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000FF"/>
                </a:solidFill>
                <a:latin typeface="Helvetica" charset="0"/>
              </a:rPr>
              <a:t>Comparing genomes</a:t>
            </a:r>
            <a:endParaRPr lang="fr-FR" altLang="x-none" sz="3600" dirty="0">
              <a:solidFill>
                <a:srgbClr val="0000FF"/>
              </a:solidFill>
              <a:latin typeface="Helvetica" charset="0"/>
            </a:endParaRPr>
          </a:p>
        </p:txBody>
      </p:sp>
      <p:sp>
        <p:nvSpPr>
          <p:cNvPr id="56341" name="Text Box 21"/>
          <p:cNvSpPr txBox="1">
            <a:spLocks noChangeArrowheads="1"/>
          </p:cNvSpPr>
          <p:nvPr/>
        </p:nvSpPr>
        <p:spPr bwMode="auto">
          <a:xfrm>
            <a:off x="76200" y="5638800"/>
            <a:ext cx="8839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 </a:t>
            </a:r>
            <a:r>
              <a:rPr lang="en-GB" altLang="x-none" sz="3600">
                <a:latin typeface="Times" charset="0"/>
              </a:rPr>
              <a:t>Orthologs - synteny - introgression - loss - HGT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87748"/>
                                        </p:tgtEl>
                                        <p:attrNameLst>
                                          <p:attrName>style.visibility</p:attrName>
                                        </p:attrNameLst>
                                      </p:cBhvr>
                                      <p:to>
                                        <p:strVal val="visible"/>
                                      </p:to>
                                    </p:set>
                                    <p:animEffect transition="in" filter="fade">
                                      <p:cBhvr>
                                        <p:cTn id="7" dur="1000"/>
                                        <p:tgtEl>
                                          <p:spTgt spid="287748"/>
                                        </p:tgtEl>
                                      </p:cBhvr>
                                    </p:animEffect>
                                    <p:anim calcmode="lin" valueType="num">
                                      <p:cBhvr>
                                        <p:cTn id="8" dur="1000" fill="hold"/>
                                        <p:tgtEl>
                                          <p:spTgt spid="287748"/>
                                        </p:tgtEl>
                                        <p:attrNameLst>
                                          <p:attrName>ppt_x</p:attrName>
                                        </p:attrNameLst>
                                      </p:cBhvr>
                                      <p:tavLst>
                                        <p:tav tm="0">
                                          <p:val>
                                            <p:strVal val="#ppt_x"/>
                                          </p:val>
                                        </p:tav>
                                        <p:tav tm="100000">
                                          <p:val>
                                            <p:strVal val="#ppt_x"/>
                                          </p:val>
                                        </p:tav>
                                      </p:tavLst>
                                    </p:anim>
                                    <p:anim calcmode="lin" valueType="num">
                                      <p:cBhvr>
                                        <p:cTn id="9" dur="1000" fill="hold"/>
                                        <p:tgtEl>
                                          <p:spTgt spid="28774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287749"/>
                                        </p:tgtEl>
                                        <p:attrNameLst>
                                          <p:attrName>style.visibility</p:attrName>
                                        </p:attrNameLst>
                                      </p:cBhvr>
                                      <p:to>
                                        <p:strVal val="visible"/>
                                      </p:to>
                                    </p:set>
                                    <p:animEffect transition="in" filter="fade">
                                      <p:cBhvr>
                                        <p:cTn id="13" dur="1000"/>
                                        <p:tgtEl>
                                          <p:spTgt spid="287749"/>
                                        </p:tgtEl>
                                      </p:cBhvr>
                                    </p:animEffect>
                                    <p:anim calcmode="lin" valueType="num">
                                      <p:cBhvr>
                                        <p:cTn id="14" dur="1000" fill="hold"/>
                                        <p:tgtEl>
                                          <p:spTgt spid="287749"/>
                                        </p:tgtEl>
                                        <p:attrNameLst>
                                          <p:attrName>ppt_x</p:attrName>
                                        </p:attrNameLst>
                                      </p:cBhvr>
                                      <p:tavLst>
                                        <p:tav tm="0">
                                          <p:val>
                                            <p:strVal val="#ppt_x"/>
                                          </p:val>
                                        </p:tav>
                                        <p:tav tm="100000">
                                          <p:val>
                                            <p:strVal val="#ppt_x"/>
                                          </p:val>
                                        </p:tav>
                                      </p:tavLst>
                                    </p:anim>
                                    <p:anim calcmode="lin" valueType="num">
                                      <p:cBhvr>
                                        <p:cTn id="15" dur="1000" fill="hold"/>
                                        <p:tgtEl>
                                          <p:spTgt spid="287749"/>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87765"/>
                                        </p:tgtEl>
                                        <p:attrNameLst>
                                          <p:attrName>style.visibility</p:attrName>
                                        </p:attrNameLst>
                                      </p:cBhvr>
                                      <p:to>
                                        <p:strVal val="visible"/>
                                      </p:to>
                                    </p:set>
                                    <p:animEffect transition="in" filter="fade">
                                      <p:cBhvr>
                                        <p:cTn id="19" dur="1000"/>
                                        <p:tgtEl>
                                          <p:spTgt spid="287765"/>
                                        </p:tgtEl>
                                      </p:cBhvr>
                                    </p:animEffect>
                                    <p:anim calcmode="lin" valueType="num">
                                      <p:cBhvr>
                                        <p:cTn id="20" dur="1000" fill="hold"/>
                                        <p:tgtEl>
                                          <p:spTgt spid="287765"/>
                                        </p:tgtEl>
                                        <p:attrNameLst>
                                          <p:attrName>ppt_x</p:attrName>
                                        </p:attrNameLst>
                                      </p:cBhvr>
                                      <p:tavLst>
                                        <p:tav tm="0">
                                          <p:val>
                                            <p:strVal val="#ppt_x"/>
                                          </p:val>
                                        </p:tav>
                                        <p:tav tm="100000">
                                          <p:val>
                                            <p:strVal val="#ppt_x"/>
                                          </p:val>
                                        </p:tav>
                                      </p:tavLst>
                                    </p:anim>
                                    <p:anim calcmode="lin" valueType="num">
                                      <p:cBhvr>
                                        <p:cTn id="21" dur="1000" fill="hold"/>
                                        <p:tgtEl>
                                          <p:spTgt spid="287765"/>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37" presetClass="entr" presetSubtype="0" fill="hold" grpId="0" nodeType="afterEffect">
                                  <p:stCondLst>
                                    <p:cond delay="0"/>
                                  </p:stCondLst>
                                  <p:childTnLst>
                                    <p:set>
                                      <p:cBhvr>
                                        <p:cTn id="24" dur="1" fill="hold">
                                          <p:stCondLst>
                                            <p:cond delay="0"/>
                                          </p:stCondLst>
                                        </p:cTn>
                                        <p:tgtEl>
                                          <p:spTgt spid="56341"/>
                                        </p:tgtEl>
                                        <p:attrNameLst>
                                          <p:attrName>style.visibility</p:attrName>
                                        </p:attrNameLst>
                                      </p:cBhvr>
                                      <p:to>
                                        <p:strVal val="visible"/>
                                      </p:to>
                                    </p:set>
                                    <p:animEffect transition="in" filter="fade">
                                      <p:cBhvr>
                                        <p:cTn id="25" dur="1000"/>
                                        <p:tgtEl>
                                          <p:spTgt spid="56341"/>
                                        </p:tgtEl>
                                      </p:cBhvr>
                                    </p:animEffect>
                                    <p:anim calcmode="lin" valueType="num">
                                      <p:cBhvr>
                                        <p:cTn id="26" dur="1000" fill="hold"/>
                                        <p:tgtEl>
                                          <p:spTgt spid="56341"/>
                                        </p:tgtEl>
                                        <p:attrNameLst>
                                          <p:attrName>ppt_x</p:attrName>
                                        </p:attrNameLst>
                                      </p:cBhvr>
                                      <p:tavLst>
                                        <p:tav tm="0">
                                          <p:val>
                                            <p:strVal val="#ppt_x"/>
                                          </p:val>
                                        </p:tav>
                                        <p:tav tm="100000">
                                          <p:val>
                                            <p:strVal val="#ppt_x"/>
                                          </p:val>
                                        </p:tav>
                                      </p:tavLst>
                                    </p:anim>
                                    <p:anim calcmode="lin" valueType="num">
                                      <p:cBhvr>
                                        <p:cTn id="27" dur="900" decel="100000" fill="hold"/>
                                        <p:tgtEl>
                                          <p:spTgt spid="56341"/>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5634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8" grpId="0"/>
      <p:bldP spid="287765" grpId="0"/>
      <p:bldP spid="563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ext Box 4"/>
          <p:cNvSpPr txBox="1">
            <a:spLocks noChangeArrowheads="1"/>
          </p:cNvSpPr>
          <p:nvPr/>
        </p:nvSpPr>
        <p:spPr bwMode="auto">
          <a:xfrm>
            <a:off x="2057400" y="1858963"/>
            <a:ext cx="4038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FF0000"/>
                </a:solidFill>
                <a:latin typeface="Times" charset="0"/>
              </a:rPr>
              <a:t>Examples</a:t>
            </a:r>
            <a:endParaRPr lang="en-GB" altLang="x-none" sz="2400" b="0">
              <a:latin typeface="Times" charset="0"/>
            </a:endParaRPr>
          </a:p>
        </p:txBody>
      </p:sp>
      <p:sp>
        <p:nvSpPr>
          <p:cNvPr id="78850" name="Text Box 5"/>
          <p:cNvSpPr txBox="1">
            <a:spLocks noChangeArrowheads="1"/>
          </p:cNvSpPr>
          <p:nvPr/>
        </p:nvSpPr>
        <p:spPr bwMode="auto">
          <a:xfrm>
            <a:off x="0" y="304800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latin typeface="Times" charset="0"/>
              </a:rPr>
              <a:t>Comparing </a:t>
            </a:r>
            <a:r>
              <a:rPr lang="en-GB" altLang="x-none" sz="2400" i="1">
                <a:solidFill>
                  <a:srgbClr val="FF0000"/>
                </a:solidFill>
                <a:latin typeface="Times" charset="0"/>
              </a:rPr>
              <a:t>S. cerevisiae</a:t>
            </a:r>
            <a:r>
              <a:rPr lang="en-GB" altLang="x-none" sz="2400">
                <a:solidFill>
                  <a:srgbClr val="FF0000"/>
                </a:solidFill>
                <a:latin typeface="Times" charset="0"/>
              </a:rPr>
              <a:t> (SACE)</a:t>
            </a:r>
            <a:r>
              <a:rPr lang="en-GB" altLang="x-none" sz="2400">
                <a:latin typeface="Times" charset="0"/>
              </a:rPr>
              <a:t> proteome with </a:t>
            </a:r>
            <a:r>
              <a:rPr lang="en-GB" altLang="x-none" sz="2400" i="1">
                <a:solidFill>
                  <a:srgbClr val="00FF00"/>
                </a:solidFill>
                <a:latin typeface="Times" charset="0"/>
              </a:rPr>
              <a:t>C. elegans</a:t>
            </a:r>
            <a:r>
              <a:rPr lang="en-GB" altLang="x-none" sz="2400">
                <a:solidFill>
                  <a:srgbClr val="00FF00"/>
                </a:solidFill>
                <a:latin typeface="Times" charset="0"/>
              </a:rPr>
              <a:t> (CAEL)</a:t>
            </a:r>
            <a:r>
              <a:rPr lang="en-GB" altLang="x-none" sz="2400">
                <a:latin typeface="Times" charset="0"/>
              </a:rPr>
              <a:t> </a:t>
            </a:r>
            <a:r>
              <a:rPr lang="en-GB" altLang="ja-JP" sz="2400">
                <a:latin typeface="Times" charset="0"/>
              </a:rPr>
              <a:t>proteo</a:t>
            </a:r>
            <a:r>
              <a:rPr lang="en-GB" altLang="x-none" sz="2400">
                <a:latin typeface="Times" charset="0"/>
              </a:rPr>
              <a:t>me</a:t>
            </a:r>
            <a:endParaRPr lang="en-GB" altLang="x-none" sz="2400" b="0">
              <a:latin typeface="Times"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7" name="Object 2"/>
          <p:cNvGraphicFramePr>
            <a:graphicFrameLocks noChangeAspect="1"/>
          </p:cNvGraphicFramePr>
          <p:nvPr>
            <p:extLst>
              <p:ext uri="{D42A27DB-BD31-4B8C-83A1-F6EECF244321}">
                <p14:modId xmlns:p14="http://schemas.microsoft.com/office/powerpoint/2010/main" val="1326880218"/>
              </p:ext>
            </p:extLst>
          </p:nvPr>
        </p:nvGraphicFramePr>
        <p:xfrm>
          <a:off x="179512" y="0"/>
          <a:ext cx="7344816" cy="6597351"/>
        </p:xfrm>
        <a:graphic>
          <a:graphicData uri="http://schemas.openxmlformats.org/presentationml/2006/ole">
            <mc:AlternateContent xmlns:mc="http://schemas.openxmlformats.org/markup-compatibility/2006">
              <mc:Choice xmlns:v="urn:schemas-microsoft-com:vml" Requires="v">
                <p:oleObj spid="_x0000_s80981" name="Document" r:id="rId4" imgW="9093200" imgH="5778500" progId="Word.Document.8">
                  <p:embed/>
                </p:oleObj>
              </mc:Choice>
              <mc:Fallback>
                <p:oleObj name="Document" r:id="rId4" imgW="9093200" imgH="5778500" progId="Word.Document.8">
                  <p:embed/>
                  <p:pic>
                    <p:nvPicPr>
                      <p:cNvPr id="0" name="Object 2"/>
                      <p:cNvPicPr>
                        <a:picLocks noChangeAspect="1" noChangeArrowheads="1"/>
                      </p:cNvPicPr>
                      <p:nvPr/>
                    </p:nvPicPr>
                    <p:blipFill>
                      <a:blip r:embed="rId5"/>
                      <a:srcRect/>
                      <a:stretch>
                        <a:fillRect/>
                      </a:stretch>
                    </p:blipFill>
                    <p:spPr bwMode="auto">
                      <a:xfrm>
                        <a:off x="179512" y="0"/>
                        <a:ext cx="7344816" cy="6597351"/>
                      </a:xfrm>
                      <a:prstGeom prst="rect">
                        <a:avLst/>
                      </a:prstGeom>
                      <a:noFill/>
                      <a:ln>
                        <a:noFill/>
                      </a:ln>
                      <a:effectLst/>
                      <a:extLst/>
                    </p:spPr>
                  </p:pic>
                </p:oleObj>
              </mc:Fallback>
            </mc:AlternateContent>
          </a:graphicData>
        </a:graphic>
      </p:graphicFrame>
      <p:sp>
        <p:nvSpPr>
          <p:cNvPr id="80898" name="Text Box 3"/>
          <p:cNvSpPr txBox="1">
            <a:spLocks noChangeArrowheads="1"/>
          </p:cNvSpPr>
          <p:nvPr/>
        </p:nvSpPr>
        <p:spPr bwMode="auto">
          <a:xfrm>
            <a:off x="5148064" y="1524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SACE vs SACE</a:t>
            </a:r>
            <a:endParaRPr lang="en-GB" altLang="x-none" sz="2400" b="0">
              <a:latin typeface="Times" charset="0"/>
            </a:endParaRPr>
          </a:p>
        </p:txBody>
      </p:sp>
      <p:sp>
        <p:nvSpPr>
          <p:cNvPr id="80899" name="Line 4"/>
          <p:cNvSpPr>
            <a:spLocks noChangeShapeType="1"/>
          </p:cNvSpPr>
          <p:nvPr/>
        </p:nvSpPr>
        <p:spPr bwMode="auto">
          <a:xfrm flipH="1">
            <a:off x="6100793" y="1484784"/>
            <a:ext cx="609600" cy="838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5" name="Group 3"/>
          <p:cNvGrpSpPr>
            <a:grpSpLocks/>
          </p:cNvGrpSpPr>
          <p:nvPr/>
        </p:nvGrpSpPr>
        <p:grpSpPr bwMode="auto">
          <a:xfrm>
            <a:off x="228600" y="116632"/>
            <a:ext cx="4267200" cy="6586062"/>
            <a:chOff x="144" y="523"/>
            <a:chExt cx="2688" cy="3284"/>
          </a:xfrm>
        </p:grpSpPr>
        <p:graphicFrame>
          <p:nvGraphicFramePr>
            <p:cNvPr id="82948" name="Object 4"/>
            <p:cNvGraphicFramePr>
              <a:graphicFrameLocks noChangeAspect="1"/>
            </p:cNvGraphicFramePr>
            <p:nvPr>
              <p:extLst>
                <p:ext uri="{D42A27DB-BD31-4B8C-83A1-F6EECF244321}">
                  <p14:modId xmlns:p14="http://schemas.microsoft.com/office/powerpoint/2010/main" val="1438653609"/>
                </p:ext>
              </p:extLst>
            </p:nvPr>
          </p:nvGraphicFramePr>
          <p:xfrm>
            <a:off x="144" y="523"/>
            <a:ext cx="2688" cy="725"/>
          </p:xfrm>
          <a:graphic>
            <a:graphicData uri="http://schemas.openxmlformats.org/presentationml/2006/ole">
              <mc:AlternateContent xmlns:mc="http://schemas.openxmlformats.org/markup-compatibility/2006">
                <mc:Choice xmlns:v="urn:schemas-microsoft-com:vml" Requires="v">
                  <p:oleObj spid="_x0000_s83165" name="Document" r:id="rId4" imgW="5969000" imgH="1689100" progId="Word.Document.8">
                    <p:embed/>
                  </p:oleObj>
                </mc:Choice>
                <mc:Fallback>
                  <p:oleObj name="Document" r:id="rId4" imgW="5969000" imgH="1689100" progId="Word.Document.8">
                    <p:embed/>
                    <p:pic>
                      <p:nvPicPr>
                        <p:cNvPr id="0" name="Object 4"/>
                        <p:cNvPicPr>
                          <a:picLocks noChangeAspect="1" noChangeArrowheads="1"/>
                        </p:cNvPicPr>
                        <p:nvPr/>
                      </p:nvPicPr>
                      <p:blipFill>
                        <a:blip r:embed="rId5"/>
                        <a:srcRect/>
                        <a:stretch>
                          <a:fillRect/>
                        </a:stretch>
                      </p:blipFill>
                      <p:spPr bwMode="auto">
                        <a:xfrm>
                          <a:off x="144" y="523"/>
                          <a:ext cx="2688" cy="725"/>
                        </a:xfrm>
                        <a:prstGeom prst="rect">
                          <a:avLst/>
                        </a:prstGeom>
                        <a:noFill/>
                        <a:ln>
                          <a:noFill/>
                        </a:ln>
                        <a:effectLst/>
                        <a:extLst/>
                      </p:spPr>
                    </p:pic>
                  </p:oleObj>
                </mc:Fallback>
              </mc:AlternateContent>
            </a:graphicData>
          </a:graphic>
        </p:graphicFrame>
        <p:graphicFrame>
          <p:nvGraphicFramePr>
            <p:cNvPr id="82949" name="Object 5"/>
            <p:cNvGraphicFramePr>
              <a:graphicFrameLocks noChangeAspect="1"/>
            </p:cNvGraphicFramePr>
            <p:nvPr>
              <p:extLst>
                <p:ext uri="{D42A27DB-BD31-4B8C-83A1-F6EECF244321}">
                  <p14:modId xmlns:p14="http://schemas.microsoft.com/office/powerpoint/2010/main" val="3197660930"/>
                </p:ext>
              </p:extLst>
            </p:nvPr>
          </p:nvGraphicFramePr>
          <p:xfrm>
            <a:off x="144" y="1313"/>
            <a:ext cx="2600" cy="2494"/>
          </p:xfrm>
          <a:graphic>
            <a:graphicData uri="http://schemas.openxmlformats.org/presentationml/2006/ole">
              <mc:AlternateContent xmlns:mc="http://schemas.openxmlformats.org/markup-compatibility/2006">
                <mc:Choice xmlns:v="urn:schemas-microsoft-com:vml" Requires="v">
                  <p:oleObj spid="_x0000_s83166" name="Document" r:id="rId6" imgW="5969000" imgH="6108700" progId="Word.Document.8">
                    <p:embed/>
                  </p:oleObj>
                </mc:Choice>
                <mc:Fallback>
                  <p:oleObj name="Document" r:id="rId6" imgW="5969000" imgH="6108700" progId="Word.Document.8">
                    <p:embed/>
                    <p:pic>
                      <p:nvPicPr>
                        <p:cNvPr id="0" name="Object 5"/>
                        <p:cNvPicPr>
                          <a:picLocks noChangeAspect="1" noChangeArrowheads="1"/>
                        </p:cNvPicPr>
                        <p:nvPr/>
                      </p:nvPicPr>
                      <p:blipFill>
                        <a:blip r:embed="rId7"/>
                        <a:srcRect/>
                        <a:stretch>
                          <a:fillRect/>
                        </a:stretch>
                      </p:blipFill>
                      <p:spPr bwMode="auto">
                        <a:xfrm>
                          <a:off x="144" y="1313"/>
                          <a:ext cx="2600" cy="2494"/>
                        </a:xfrm>
                        <a:prstGeom prst="rect">
                          <a:avLst/>
                        </a:prstGeom>
                        <a:noFill/>
                        <a:ln>
                          <a:noFill/>
                        </a:ln>
                        <a:effectLst/>
                        <a:extLst/>
                      </p:spPr>
                    </p:pic>
                  </p:oleObj>
                </mc:Fallback>
              </mc:AlternateContent>
            </a:graphicData>
          </a:graphic>
        </p:graphicFrame>
      </p:grpSp>
      <p:sp>
        <p:nvSpPr>
          <p:cNvPr id="82946" name="Text Box 7"/>
          <p:cNvSpPr txBox="1">
            <a:spLocks noChangeArrowheads="1"/>
          </p:cNvSpPr>
          <p:nvPr/>
        </p:nvSpPr>
        <p:spPr bwMode="auto">
          <a:xfrm>
            <a:off x="4724400" y="76200"/>
            <a:ext cx="4038600" cy="1562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 Orphans</a:t>
            </a:r>
          </a:p>
          <a:p>
            <a:pPr>
              <a:spcBef>
                <a:spcPct val="50000"/>
              </a:spcBef>
              <a:buFontTx/>
              <a:buNone/>
            </a:pPr>
            <a:r>
              <a:rPr lang="en-GB" altLang="x-none" sz="2400">
                <a:latin typeface="Times" charset="0"/>
              </a:rPr>
              <a:t>- Paralogs - multiple matches</a:t>
            </a:r>
          </a:p>
          <a:p>
            <a:pPr>
              <a:spcBef>
                <a:spcPct val="50000"/>
              </a:spcBef>
              <a:buFontTx/>
              <a:buNone/>
            </a:pPr>
            <a:r>
              <a:rPr lang="en-GB" altLang="x-none" sz="2400">
                <a:latin typeface="Times" charset="0"/>
              </a:rPr>
              <a:t>- Partitions/clustering</a:t>
            </a:r>
          </a:p>
        </p:txBody>
      </p:sp>
      <p:graphicFrame>
        <p:nvGraphicFramePr>
          <p:cNvPr id="82947" name="Object 12"/>
          <p:cNvGraphicFramePr>
            <a:graphicFrameLocks noChangeAspect="1"/>
          </p:cNvGraphicFramePr>
          <p:nvPr/>
        </p:nvGraphicFramePr>
        <p:xfrm>
          <a:off x="4648200" y="1631950"/>
          <a:ext cx="4343400" cy="5226050"/>
        </p:xfrm>
        <a:graphic>
          <a:graphicData uri="http://schemas.openxmlformats.org/presentationml/2006/ole">
            <mc:AlternateContent xmlns:mc="http://schemas.openxmlformats.org/markup-compatibility/2006">
              <mc:Choice xmlns:v="urn:schemas-microsoft-com:vml" Requires="v">
                <p:oleObj spid="_x0000_s83167" name="Document" r:id="rId8" imgW="8584127" imgH="12317460" progId="Word.Document.8">
                  <p:embed/>
                </p:oleObj>
              </mc:Choice>
              <mc:Fallback>
                <p:oleObj name="Document" r:id="rId8" imgW="8584127" imgH="12317460" progId="Word.Document.8">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1631950"/>
                        <a:ext cx="4343400" cy="522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p:cNvSpPr txBox="1">
            <a:spLocks noChangeArrowheads="1"/>
          </p:cNvSpPr>
          <p:nvPr/>
        </p:nvSpPr>
        <p:spPr bwMode="auto">
          <a:xfrm>
            <a:off x="76200" y="685800"/>
            <a:ext cx="8915400" cy="618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90000"/>
              </a:lnSpc>
              <a:spcBef>
                <a:spcPct val="50000"/>
              </a:spcBef>
              <a:buFontTx/>
              <a:buNone/>
            </a:pPr>
            <a:r>
              <a:rPr lang="en-GB" altLang="x-none" dirty="0">
                <a:solidFill>
                  <a:srgbClr val="FF0000"/>
                </a:solidFill>
              </a:rPr>
              <a:t>I-</a:t>
            </a:r>
            <a:r>
              <a:rPr lang="en-GB" altLang="x-none" dirty="0"/>
              <a:t> Large-scale Genomes Analyses</a:t>
            </a:r>
          </a:p>
          <a:p>
            <a:pPr>
              <a:lnSpc>
                <a:spcPct val="50000"/>
              </a:lnSpc>
              <a:spcBef>
                <a:spcPct val="50000"/>
              </a:spcBef>
              <a:buFontTx/>
              <a:buNone/>
            </a:pPr>
            <a:r>
              <a:rPr lang="en-GB" altLang="x-none" dirty="0"/>
              <a:t>   (knowledge so far acquired)</a:t>
            </a:r>
          </a:p>
          <a:p>
            <a:pPr>
              <a:lnSpc>
                <a:spcPct val="50000"/>
              </a:lnSpc>
              <a:spcBef>
                <a:spcPct val="50000"/>
              </a:spcBef>
              <a:buFontTx/>
              <a:buNone/>
            </a:pPr>
            <a:endParaRPr lang="en-GB" altLang="x-none" b="0" dirty="0"/>
          </a:p>
          <a:p>
            <a:pPr>
              <a:lnSpc>
                <a:spcPct val="50000"/>
              </a:lnSpc>
              <a:spcBef>
                <a:spcPct val="50000"/>
              </a:spcBef>
              <a:buFontTx/>
              <a:buNone/>
            </a:pPr>
            <a:r>
              <a:rPr lang="en-GB" altLang="x-none" dirty="0">
                <a:solidFill>
                  <a:srgbClr val="FF3333"/>
                </a:solidFill>
              </a:rPr>
              <a:t>II-</a:t>
            </a:r>
            <a:r>
              <a:rPr lang="en-GB" altLang="x-none" dirty="0"/>
              <a:t> </a:t>
            </a:r>
            <a:r>
              <a:rPr lang="en-GB" altLang="x-none" dirty="0">
                <a:solidFill>
                  <a:schemeClr val="bg1">
                    <a:lumMod val="85000"/>
                  </a:schemeClr>
                </a:solidFill>
              </a:rPr>
              <a:t>Horizontal Gene Transfer</a:t>
            </a:r>
          </a:p>
          <a:p>
            <a:pPr>
              <a:lnSpc>
                <a:spcPct val="50000"/>
              </a:lnSpc>
              <a:spcBef>
                <a:spcPct val="50000"/>
              </a:spcBef>
              <a:buFontTx/>
              <a:buNone/>
            </a:pPr>
            <a:endParaRPr lang="en-GB" altLang="x-none" b="0" dirty="0"/>
          </a:p>
          <a:p>
            <a:pPr>
              <a:lnSpc>
                <a:spcPct val="80000"/>
              </a:lnSpc>
              <a:spcBef>
                <a:spcPct val="50000"/>
              </a:spcBef>
              <a:buFontTx/>
              <a:buNone/>
            </a:pPr>
            <a:r>
              <a:rPr lang="en-GB" altLang="x-none" dirty="0">
                <a:solidFill>
                  <a:srgbClr val="FF0000"/>
                </a:solidFill>
              </a:rPr>
              <a:t>III-</a:t>
            </a:r>
            <a:r>
              <a:rPr lang="en-GB" altLang="x-none" dirty="0">
                <a:solidFill>
                  <a:srgbClr val="000000"/>
                </a:solidFill>
              </a:rPr>
              <a:t> </a:t>
            </a:r>
            <a:r>
              <a:rPr lang="en-GB" altLang="x-none" dirty="0" err="1">
                <a:solidFill>
                  <a:schemeClr val="bg1">
                    <a:lumMod val="85000"/>
                  </a:schemeClr>
                </a:solidFill>
              </a:rPr>
              <a:t>Orthologs</a:t>
            </a:r>
            <a:r>
              <a:rPr lang="en-GB" altLang="x-none" dirty="0">
                <a:solidFill>
                  <a:schemeClr val="bg1">
                    <a:lumMod val="85000"/>
                  </a:schemeClr>
                </a:solidFill>
              </a:rPr>
              <a:t>, paralogs inference and clustering methods</a:t>
            </a:r>
          </a:p>
          <a:p>
            <a:pPr>
              <a:lnSpc>
                <a:spcPct val="80000"/>
              </a:lnSpc>
              <a:spcBef>
                <a:spcPct val="50000"/>
              </a:spcBef>
              <a:buFontTx/>
              <a:buNone/>
            </a:pPr>
            <a:r>
              <a:rPr lang="en-GB" altLang="x-none" dirty="0">
                <a:solidFill>
                  <a:schemeClr val="bg1">
                    <a:lumMod val="85000"/>
                  </a:schemeClr>
                </a:solidFill>
              </a:rPr>
              <a:t>    (context - difficulties – limitations)</a:t>
            </a:r>
          </a:p>
          <a:p>
            <a:pPr>
              <a:lnSpc>
                <a:spcPct val="50000"/>
              </a:lnSpc>
              <a:spcBef>
                <a:spcPct val="50000"/>
              </a:spcBef>
              <a:buFontTx/>
              <a:buNone/>
            </a:pPr>
            <a:endParaRPr lang="en-GB" altLang="x-none" dirty="0">
              <a:solidFill>
                <a:srgbClr val="000000"/>
              </a:solidFill>
            </a:endParaRPr>
          </a:p>
          <a:p>
            <a:pPr>
              <a:lnSpc>
                <a:spcPct val="50000"/>
              </a:lnSpc>
              <a:spcBef>
                <a:spcPct val="50000"/>
              </a:spcBef>
              <a:buFontTx/>
              <a:buNone/>
            </a:pPr>
            <a:r>
              <a:rPr lang="en-GB" altLang="x-none" dirty="0">
                <a:solidFill>
                  <a:srgbClr val="FF0000"/>
                </a:solidFill>
              </a:rPr>
              <a:t>IV-</a:t>
            </a:r>
            <a:r>
              <a:rPr lang="en-GB" altLang="x-none" dirty="0">
                <a:solidFill>
                  <a:srgbClr val="000000"/>
                </a:solidFill>
              </a:rPr>
              <a:t> </a:t>
            </a:r>
            <a:r>
              <a:rPr lang="en-GB" altLang="x-none" dirty="0" err="1">
                <a:solidFill>
                  <a:schemeClr val="bg1">
                    <a:lumMod val="85000"/>
                  </a:schemeClr>
                </a:solidFill>
              </a:rPr>
              <a:t>Phylogeneomics</a:t>
            </a:r>
            <a:r>
              <a:rPr lang="en-GB" altLang="x-none" dirty="0">
                <a:solidFill>
                  <a:schemeClr val="bg1">
                    <a:lumMod val="85000"/>
                  </a:schemeClr>
                </a:solidFill>
              </a:rPr>
              <a:t> …</a:t>
            </a:r>
            <a:endParaRPr lang="en-GB" altLang="x-none" sz="2400" b="0" dirty="0">
              <a:solidFill>
                <a:schemeClr val="bg1">
                  <a:lumMod val="85000"/>
                </a:schemeClr>
              </a:solidFill>
            </a:endParaRPr>
          </a:p>
          <a:p>
            <a:pPr>
              <a:lnSpc>
                <a:spcPct val="50000"/>
              </a:lnSpc>
              <a:spcBef>
                <a:spcPct val="50000"/>
              </a:spcBef>
              <a:buFontTx/>
              <a:buNone/>
            </a:pPr>
            <a:endParaRPr lang="en-GB" altLang="x-none" dirty="0"/>
          </a:p>
          <a:p>
            <a:pPr>
              <a:lnSpc>
                <a:spcPct val="50000"/>
              </a:lnSpc>
              <a:spcBef>
                <a:spcPct val="50000"/>
              </a:spcBef>
              <a:buFontTx/>
              <a:buNone/>
            </a:pPr>
            <a:r>
              <a:rPr lang="en-GB" altLang="x-none" dirty="0">
                <a:solidFill>
                  <a:srgbClr val="FF3333"/>
                </a:solidFill>
              </a:rPr>
              <a:t>V-</a:t>
            </a:r>
            <a:r>
              <a:rPr lang="en-GB" altLang="x-none" dirty="0"/>
              <a:t> </a:t>
            </a:r>
            <a:r>
              <a:rPr lang="en-GB" altLang="x-none" dirty="0">
                <a:solidFill>
                  <a:schemeClr val="bg1">
                    <a:lumMod val="85000"/>
                  </a:schemeClr>
                </a:solidFill>
              </a:rPr>
              <a:t>Genomic variation</a:t>
            </a:r>
            <a:endParaRPr lang="en-GB" altLang="x-none" sz="2400" dirty="0">
              <a:solidFill>
                <a:schemeClr val="bg1">
                  <a:lumMod val="85000"/>
                </a:schemeClr>
              </a:solidFill>
            </a:endParaRPr>
          </a:p>
        </p:txBody>
      </p:sp>
      <p:sp>
        <p:nvSpPr>
          <p:cNvPr id="17410" name="Rectangle 3"/>
          <p:cNvSpPr>
            <a:spLocks noChangeArrowheads="1"/>
          </p:cNvSpPr>
          <p:nvPr/>
        </p:nvSpPr>
        <p:spPr bwMode="auto">
          <a:xfrm>
            <a:off x="0" y="0"/>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0451FD"/>
                </a:solidFill>
              </a:rPr>
              <a:t>Plan</a:t>
            </a:r>
            <a:endParaRPr lang="en-GB" altLang="x-none" sz="3600" dirty="0">
              <a:solidFill>
                <a:srgbClr val="0451FD"/>
              </a:solidFill>
            </a:endParaRPr>
          </a:p>
        </p:txBody>
      </p:sp>
    </p:spTree>
    <p:extLst>
      <p:ext uri="{BB962C8B-B14F-4D97-AF65-F5344CB8AC3E}">
        <p14:creationId xmlns:p14="http://schemas.microsoft.com/office/powerpoint/2010/main" val="298282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3" name="Group 2"/>
          <p:cNvGrpSpPr>
            <a:grpSpLocks/>
          </p:cNvGrpSpPr>
          <p:nvPr/>
        </p:nvGrpSpPr>
        <p:grpSpPr bwMode="auto">
          <a:xfrm>
            <a:off x="179512" y="537592"/>
            <a:ext cx="8712968" cy="5775325"/>
            <a:chOff x="490" y="240"/>
            <a:chExt cx="4042" cy="3638"/>
          </a:xfrm>
        </p:grpSpPr>
        <p:graphicFrame>
          <p:nvGraphicFramePr>
            <p:cNvPr id="85000" name="Object 3"/>
            <p:cNvGraphicFramePr>
              <a:graphicFrameLocks noChangeAspect="1"/>
            </p:cNvGraphicFramePr>
            <p:nvPr>
              <p:extLst>
                <p:ext uri="{D42A27DB-BD31-4B8C-83A1-F6EECF244321}">
                  <p14:modId xmlns:p14="http://schemas.microsoft.com/office/powerpoint/2010/main" val="2427699286"/>
                </p:ext>
              </p:extLst>
            </p:nvPr>
          </p:nvGraphicFramePr>
          <p:xfrm>
            <a:off x="490" y="240"/>
            <a:ext cx="1865" cy="3638"/>
          </p:xfrm>
          <a:graphic>
            <a:graphicData uri="http://schemas.openxmlformats.org/presentationml/2006/ole">
              <mc:AlternateContent xmlns:mc="http://schemas.openxmlformats.org/markup-compatibility/2006">
                <mc:Choice xmlns:v="urn:schemas-microsoft-com:vml" Requires="v">
                  <p:oleObj spid="_x0000_s85150" name="Document" r:id="rId4" imgW="6210300" imgH="8102600" progId="Word.Document.8">
                    <p:embed/>
                  </p:oleObj>
                </mc:Choice>
                <mc:Fallback>
                  <p:oleObj name="Document" r:id="rId4" imgW="6210300" imgH="8102600" progId="Word.Document.8">
                    <p:embed/>
                    <p:pic>
                      <p:nvPicPr>
                        <p:cNvPr id="0" name="Object 3"/>
                        <p:cNvPicPr>
                          <a:picLocks noChangeAspect="1" noChangeArrowheads="1"/>
                        </p:cNvPicPr>
                        <p:nvPr/>
                      </p:nvPicPr>
                      <p:blipFill>
                        <a:blip r:embed="rId5"/>
                        <a:srcRect/>
                        <a:stretch>
                          <a:fillRect/>
                        </a:stretch>
                      </p:blipFill>
                      <p:spPr bwMode="auto">
                        <a:xfrm>
                          <a:off x="490" y="240"/>
                          <a:ext cx="1865" cy="3638"/>
                        </a:xfrm>
                        <a:prstGeom prst="rect">
                          <a:avLst/>
                        </a:prstGeom>
                        <a:noFill/>
                        <a:ln>
                          <a:noFill/>
                        </a:ln>
                        <a:effectLst/>
                        <a:extLst/>
                      </p:spPr>
                    </p:pic>
                  </p:oleObj>
                </mc:Fallback>
              </mc:AlternateContent>
            </a:graphicData>
          </a:graphic>
        </p:graphicFrame>
        <p:graphicFrame>
          <p:nvGraphicFramePr>
            <p:cNvPr id="85001" name="Object 4"/>
            <p:cNvGraphicFramePr>
              <a:graphicFrameLocks noChangeAspect="1"/>
            </p:cNvGraphicFramePr>
            <p:nvPr>
              <p:extLst>
                <p:ext uri="{D42A27DB-BD31-4B8C-83A1-F6EECF244321}">
                  <p14:modId xmlns:p14="http://schemas.microsoft.com/office/powerpoint/2010/main" val="1871357814"/>
                </p:ext>
              </p:extLst>
            </p:nvPr>
          </p:nvGraphicFramePr>
          <p:xfrm>
            <a:off x="2304" y="338"/>
            <a:ext cx="2228" cy="3071"/>
          </p:xfrm>
          <a:graphic>
            <a:graphicData uri="http://schemas.openxmlformats.org/presentationml/2006/ole">
              <mc:AlternateContent xmlns:mc="http://schemas.openxmlformats.org/markup-compatibility/2006">
                <mc:Choice xmlns:v="urn:schemas-microsoft-com:vml" Requires="v">
                  <p:oleObj spid="_x0000_s85151" name="Document" r:id="rId6" imgW="6096000" imgH="8102600" progId="Word.Document.8">
                    <p:embed/>
                  </p:oleObj>
                </mc:Choice>
                <mc:Fallback>
                  <p:oleObj name="Document" r:id="rId6" imgW="6096000" imgH="8102600" progId="Word.Document.8">
                    <p:embed/>
                    <p:pic>
                      <p:nvPicPr>
                        <p:cNvPr id="0" name="Object 4"/>
                        <p:cNvPicPr>
                          <a:picLocks noChangeAspect="1" noChangeArrowheads="1"/>
                        </p:cNvPicPr>
                        <p:nvPr/>
                      </p:nvPicPr>
                      <p:blipFill>
                        <a:blip r:embed="rId7"/>
                        <a:srcRect/>
                        <a:stretch>
                          <a:fillRect/>
                        </a:stretch>
                      </p:blipFill>
                      <p:spPr bwMode="auto">
                        <a:xfrm>
                          <a:off x="2304" y="338"/>
                          <a:ext cx="2228" cy="3071"/>
                        </a:xfrm>
                        <a:prstGeom prst="rect">
                          <a:avLst/>
                        </a:prstGeom>
                        <a:noFill/>
                        <a:ln>
                          <a:noFill/>
                        </a:ln>
                        <a:effectLst/>
                        <a:extLst/>
                      </p:spPr>
                    </p:pic>
                  </p:oleObj>
                </mc:Fallback>
              </mc:AlternateContent>
            </a:graphicData>
          </a:graphic>
        </p:graphicFrame>
      </p:grpSp>
      <p:sp>
        <p:nvSpPr>
          <p:cNvPr id="84994" name="Line 5"/>
          <p:cNvSpPr>
            <a:spLocks noChangeShapeType="1"/>
          </p:cNvSpPr>
          <p:nvPr/>
        </p:nvSpPr>
        <p:spPr bwMode="auto">
          <a:xfrm>
            <a:off x="3923928" y="533400"/>
            <a:ext cx="0" cy="609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84995" name="Text Box 6"/>
          <p:cNvSpPr txBox="1">
            <a:spLocks noChangeArrowheads="1"/>
          </p:cNvSpPr>
          <p:nvPr/>
        </p:nvSpPr>
        <p:spPr bwMode="auto">
          <a:xfrm>
            <a:off x="1295400" y="762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SACE</a:t>
            </a:r>
            <a:r>
              <a:rPr lang="en-GB" altLang="x-none" sz="2400">
                <a:latin typeface="Times" charset="0"/>
              </a:rPr>
              <a:t>/</a:t>
            </a:r>
            <a:r>
              <a:rPr lang="en-GB" altLang="x-none" sz="2400">
                <a:solidFill>
                  <a:srgbClr val="00FF00"/>
                </a:solidFill>
                <a:latin typeface="Times" charset="0"/>
              </a:rPr>
              <a:t>CEEL</a:t>
            </a:r>
            <a:endParaRPr lang="en-GB" altLang="x-none" sz="2400" b="0">
              <a:latin typeface="Times" charset="0"/>
            </a:endParaRPr>
          </a:p>
        </p:txBody>
      </p:sp>
      <p:sp>
        <p:nvSpPr>
          <p:cNvPr id="84996" name="Text Box 7"/>
          <p:cNvSpPr txBox="1">
            <a:spLocks noChangeArrowheads="1"/>
          </p:cNvSpPr>
          <p:nvPr/>
        </p:nvSpPr>
        <p:spPr bwMode="auto">
          <a:xfrm>
            <a:off x="4648200" y="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FF00"/>
                </a:solidFill>
                <a:latin typeface="Times" charset="0"/>
              </a:rPr>
              <a:t>CEEL</a:t>
            </a:r>
            <a:r>
              <a:rPr lang="en-GB" altLang="x-none" sz="2400">
                <a:latin typeface="Times" charset="0"/>
              </a:rPr>
              <a:t>/</a:t>
            </a:r>
            <a:r>
              <a:rPr lang="en-GB" altLang="x-none" sz="2400">
                <a:solidFill>
                  <a:srgbClr val="FF0000"/>
                </a:solidFill>
                <a:latin typeface="Times" charset="0"/>
              </a:rPr>
              <a:t>SACE</a:t>
            </a:r>
            <a:endParaRPr lang="en-GB" altLang="x-none" sz="2400" b="0">
              <a:latin typeface="Times" charset="0"/>
            </a:endParaRPr>
          </a:p>
        </p:txBody>
      </p:sp>
      <p:sp>
        <p:nvSpPr>
          <p:cNvPr id="84997" name="Text Box 8"/>
          <p:cNvSpPr txBox="1">
            <a:spLocks noChangeArrowheads="1"/>
          </p:cNvSpPr>
          <p:nvPr/>
        </p:nvSpPr>
        <p:spPr bwMode="auto">
          <a:xfrm>
            <a:off x="3850704" y="6162675"/>
            <a:ext cx="5257800" cy="588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0000FF"/>
                </a:solidFill>
                <a:latin typeface="Times" charset="0"/>
              </a:rPr>
              <a:t>Reciprocal Best Hits (RBH)</a:t>
            </a:r>
          </a:p>
        </p:txBody>
      </p:sp>
      <p:sp>
        <p:nvSpPr>
          <p:cNvPr id="155658" name="Line 10"/>
          <p:cNvSpPr>
            <a:spLocks noChangeShapeType="1"/>
          </p:cNvSpPr>
          <p:nvPr/>
        </p:nvSpPr>
        <p:spPr bwMode="auto">
          <a:xfrm>
            <a:off x="1005880" y="980728"/>
            <a:ext cx="6858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5659" name="Line 11"/>
          <p:cNvSpPr>
            <a:spLocks noChangeShapeType="1"/>
          </p:cNvSpPr>
          <p:nvPr/>
        </p:nvSpPr>
        <p:spPr bwMode="auto">
          <a:xfrm flipH="1">
            <a:off x="4966320" y="1052736"/>
            <a:ext cx="6858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55658"/>
                                        </p:tgtEl>
                                        <p:attrNameLst>
                                          <p:attrName>style.visibility</p:attrName>
                                        </p:attrNameLst>
                                      </p:cBhvr>
                                      <p:to>
                                        <p:strVal val="visible"/>
                                      </p:to>
                                    </p:set>
                                    <p:animEffect transition="in" filter="fade">
                                      <p:cBhvr>
                                        <p:cTn id="7" dur="2000"/>
                                        <p:tgtEl>
                                          <p:spTgt spid="155658"/>
                                        </p:tgtEl>
                                      </p:cBhvr>
                                    </p:animEffect>
                                    <p:anim calcmode="lin" valueType="num">
                                      <p:cBhvr>
                                        <p:cTn id="8" dur="2000" fill="hold"/>
                                        <p:tgtEl>
                                          <p:spTgt spid="155658"/>
                                        </p:tgtEl>
                                        <p:attrNameLst>
                                          <p:attrName>ppt_x</p:attrName>
                                        </p:attrNameLst>
                                      </p:cBhvr>
                                      <p:tavLst>
                                        <p:tav tm="0">
                                          <p:val>
                                            <p:strVal val="#ppt_x"/>
                                          </p:val>
                                        </p:tav>
                                        <p:tav tm="100000">
                                          <p:val>
                                            <p:strVal val="#ppt_x"/>
                                          </p:val>
                                        </p:tav>
                                      </p:tavLst>
                                    </p:anim>
                                    <p:anim calcmode="lin" valueType="num">
                                      <p:cBhvr>
                                        <p:cTn id="9" dur="2000" fill="hold"/>
                                        <p:tgtEl>
                                          <p:spTgt spid="15565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2000"/>
                            </p:stCondLst>
                            <p:childTnLst>
                              <p:par>
                                <p:cTn id="11" presetID="47" presetClass="entr" presetSubtype="0" fill="hold" grpId="0" nodeType="afterEffect">
                                  <p:stCondLst>
                                    <p:cond delay="0"/>
                                  </p:stCondLst>
                                  <p:childTnLst>
                                    <p:set>
                                      <p:cBhvr>
                                        <p:cTn id="12" dur="1" fill="hold">
                                          <p:stCondLst>
                                            <p:cond delay="0"/>
                                          </p:stCondLst>
                                        </p:cTn>
                                        <p:tgtEl>
                                          <p:spTgt spid="155659"/>
                                        </p:tgtEl>
                                        <p:attrNameLst>
                                          <p:attrName>style.visibility</p:attrName>
                                        </p:attrNameLst>
                                      </p:cBhvr>
                                      <p:to>
                                        <p:strVal val="visible"/>
                                      </p:to>
                                    </p:set>
                                    <p:animEffect transition="in" filter="fade">
                                      <p:cBhvr>
                                        <p:cTn id="13" dur="2000"/>
                                        <p:tgtEl>
                                          <p:spTgt spid="155659"/>
                                        </p:tgtEl>
                                      </p:cBhvr>
                                    </p:animEffect>
                                    <p:anim calcmode="lin" valueType="num">
                                      <p:cBhvr>
                                        <p:cTn id="14" dur="2000" fill="hold"/>
                                        <p:tgtEl>
                                          <p:spTgt spid="155659"/>
                                        </p:tgtEl>
                                        <p:attrNameLst>
                                          <p:attrName>ppt_x</p:attrName>
                                        </p:attrNameLst>
                                      </p:cBhvr>
                                      <p:tavLst>
                                        <p:tav tm="0">
                                          <p:val>
                                            <p:strVal val="#ppt_x"/>
                                          </p:val>
                                        </p:tav>
                                        <p:tav tm="100000">
                                          <p:val>
                                            <p:strVal val="#ppt_x"/>
                                          </p:val>
                                        </p:tav>
                                      </p:tavLst>
                                    </p:anim>
                                    <p:anim calcmode="lin" valueType="num">
                                      <p:cBhvr>
                                        <p:cTn id="15" dur="2000" fill="hold"/>
                                        <p:tgtEl>
                                          <p:spTgt spid="1556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8" grpId="0" animBg="1"/>
      <p:bldP spid="1556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p:cNvSpPr txBox="1">
            <a:spLocks noChangeArrowheads="1"/>
          </p:cNvSpPr>
          <p:nvPr/>
        </p:nvSpPr>
        <p:spPr bwMode="auto">
          <a:xfrm>
            <a:off x="-9128" y="-27384"/>
            <a:ext cx="9144000" cy="1190625"/>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021EFD"/>
                </a:solidFill>
                <a:latin typeface="Helvetica" charset="0"/>
              </a:rPr>
              <a:t>How to assess Significance of Sequence Similarity?</a:t>
            </a:r>
          </a:p>
        </p:txBody>
      </p:sp>
      <p:sp>
        <p:nvSpPr>
          <p:cNvPr id="87042" name="Text Box 3"/>
          <p:cNvSpPr txBox="1">
            <a:spLocks noChangeArrowheads="1"/>
          </p:cNvSpPr>
          <p:nvPr/>
        </p:nvSpPr>
        <p:spPr bwMode="auto">
          <a:xfrm>
            <a:off x="76200" y="3886200"/>
            <a:ext cx="90678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b="0">
                <a:solidFill>
                  <a:srgbClr val="FF3333"/>
                </a:solidFill>
              </a:rPr>
              <a:t>•</a:t>
            </a:r>
            <a:r>
              <a:rPr lang="en-GB" altLang="x-none" sz="2400" b="0"/>
              <a:t> </a:t>
            </a:r>
            <a:r>
              <a:rPr lang="en-GB" altLang="x-none" sz="2800">
                <a:solidFill>
                  <a:srgbClr val="021EFD"/>
                </a:solidFill>
                <a:latin typeface="Times New Roman" charset="0"/>
              </a:rPr>
              <a:t>More efficient methods assess</a:t>
            </a:r>
            <a:r>
              <a:rPr lang="en-GB" altLang="x-none" sz="2800">
                <a:latin typeface="Times New Roman" charset="0"/>
              </a:rPr>
              <a:t> </a:t>
            </a:r>
            <a:r>
              <a:rPr lang="en-GB" altLang="x-none" sz="2800">
                <a:solidFill>
                  <a:srgbClr val="021EFD"/>
                </a:solidFill>
                <a:latin typeface="Times New Roman" charset="0"/>
              </a:rPr>
              <a:t>sequence similarity significance based on specified thresholds: percent identity and length of overlapping conservation.</a:t>
            </a:r>
            <a:r>
              <a:rPr lang="en-GB" altLang="x-none" sz="2800">
                <a:latin typeface="Times New Roman" charset="0"/>
              </a:rPr>
              <a:t> </a:t>
            </a:r>
          </a:p>
          <a:p>
            <a:pPr>
              <a:spcBef>
                <a:spcPct val="50000"/>
              </a:spcBef>
              <a:buFontTx/>
              <a:buNone/>
            </a:pPr>
            <a:r>
              <a:rPr lang="en-GB" altLang="x-none" sz="2800">
                <a:latin typeface="Times New Roman" charset="0"/>
              </a:rPr>
              <a:t>(with diverse figures for percent identity and length.)</a:t>
            </a:r>
          </a:p>
        </p:txBody>
      </p:sp>
      <p:sp>
        <p:nvSpPr>
          <p:cNvPr id="87043" name="Text Box 4"/>
          <p:cNvSpPr txBox="1">
            <a:spLocks noChangeArrowheads="1"/>
          </p:cNvSpPr>
          <p:nvPr/>
        </p:nvSpPr>
        <p:spPr bwMode="auto">
          <a:xfrm>
            <a:off x="0" y="1295400"/>
            <a:ext cx="91440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b="0">
                <a:solidFill>
                  <a:srgbClr val="FF3333"/>
                </a:solidFill>
              </a:rPr>
              <a:t>•</a:t>
            </a:r>
            <a:r>
              <a:rPr lang="en-GB" altLang="x-none" sz="2400" b="0"/>
              <a:t> </a:t>
            </a:r>
            <a:r>
              <a:rPr lang="en-GB" altLang="x-none" sz="2800">
                <a:latin typeface="Times New Roman" charset="0"/>
              </a:rPr>
              <a:t>In most all versus all comparisons analyses (using BLAST) an arbitrary e-value limit is set (varying from e-value=0.01 to e-value= 1e-100 or lower) to consider the significance of similarity between the query sequence and a hit sequence.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 Box 2"/>
          <p:cNvSpPr txBox="1">
            <a:spLocks noChangeArrowheads="1"/>
          </p:cNvSpPr>
          <p:nvPr/>
        </p:nvSpPr>
        <p:spPr bwMode="auto">
          <a:xfrm>
            <a:off x="0" y="76200"/>
            <a:ext cx="9144000" cy="1034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a:solidFill>
                  <a:srgbClr val="FF3333"/>
                </a:solidFill>
                <a:latin typeface="Courier" charset="0"/>
                <a:ea typeface="ＭＳ 明朝" charset="-128"/>
              </a:rPr>
              <a:t>Query= YAL005c</a:t>
            </a:r>
            <a:r>
              <a:rPr lang="en-GB" altLang="x-none" sz="1200">
                <a:latin typeface="Courier" charset="0"/>
                <a:ea typeface="ＭＳ 明朝" charset="-128"/>
              </a:rPr>
              <a:t> ATPase involved in protein folding and nuclear...</a:t>
            </a:r>
          </a:p>
          <a:p>
            <a:pPr>
              <a:spcBef>
                <a:spcPct val="0"/>
              </a:spcBef>
              <a:buFontTx/>
              <a:buNone/>
            </a:pPr>
            <a:r>
              <a:rPr lang="en-GB" altLang="x-none" sz="1200">
                <a:latin typeface="Times New Roman" charset="0"/>
                <a:ea typeface="ＭＳ 明朝" charset="-128"/>
              </a:rPr>
              <a:t>	</a:t>
            </a:r>
            <a:r>
              <a:rPr lang="en-GB" altLang="x-none" sz="1200">
                <a:latin typeface="Courier" charset="0"/>
                <a:ea typeface="ＭＳ 明朝" charset="-128"/>
              </a:rPr>
              <a:t>(642 letters)</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a:t>
            </a:r>
          </a:p>
          <a:p>
            <a:pPr>
              <a:spcBef>
                <a:spcPct val="0"/>
              </a:spcBef>
              <a:buFontTx/>
              <a:buNone/>
            </a:pPr>
            <a:r>
              <a:rPr lang="en-GB" altLang="x-none" sz="1200">
                <a:latin typeface="Courier" charset="0"/>
                <a:ea typeface="ＭＳ 明朝" charset="-128"/>
              </a:rPr>
              <a:t>CEC37H5.8 CE08631 WBGene00002010 locus:hsp-6 heat shock 70 prote...   556   e-158</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solidFill>
                  <a:srgbClr val="021EFD"/>
                </a:solidFill>
                <a:latin typeface="Courier" charset="0"/>
                <a:ea typeface="ＭＳ 明朝" charset="-128"/>
              </a:rPr>
              <a:t>&gt;C37H5.8</a:t>
            </a:r>
            <a:r>
              <a:rPr lang="en-GB" altLang="x-none" sz="1200">
                <a:latin typeface="Courier" charset="0"/>
                <a:ea typeface="ＭＳ 明朝" charset="-128"/>
              </a:rPr>
              <a:t> locus:hsp-6 heat shock 70 protein status:Partially_confirmed SW:P11141</a:t>
            </a:r>
          </a:p>
          <a:p>
            <a:pPr>
              <a:spcBef>
                <a:spcPct val="0"/>
              </a:spcBef>
              <a:buFontTx/>
              <a:buNone/>
            </a:pPr>
            <a:r>
              <a:rPr lang="en-GB" altLang="x-none" sz="1200">
                <a:latin typeface="Courier" charset="0"/>
                <a:ea typeface="ＭＳ 明朝" charset="-128"/>
              </a:rPr>
              <a:t>          Length = 657</a:t>
            </a:r>
          </a:p>
          <a:p>
            <a:pPr>
              <a:spcBef>
                <a:spcPct val="0"/>
              </a:spcBef>
              <a:buFontTx/>
              <a:buNone/>
            </a:pPr>
            <a:endParaRPr lang="en-GB" altLang="x-none" sz="1200">
              <a:latin typeface="Times New Roman" charset="0"/>
              <a:ea typeface="ＭＳ 明朝" charset="-128"/>
            </a:endParaRPr>
          </a:p>
          <a:p>
            <a:pPr>
              <a:spcBef>
                <a:spcPct val="0"/>
              </a:spcBef>
              <a:buFontTx/>
              <a:buNone/>
            </a:pPr>
            <a:r>
              <a:rPr lang="en-GB" altLang="x-none" sz="1200">
                <a:latin typeface="Courier" charset="0"/>
                <a:ea typeface="ＭＳ 明朝" charset="-128"/>
              </a:rPr>
              <a:t> Score =  556 bits (1432), Expect = e-158,   Method: Composition-based stats.</a:t>
            </a:r>
          </a:p>
          <a:p>
            <a:pPr>
              <a:spcBef>
                <a:spcPct val="0"/>
              </a:spcBef>
              <a:buFontTx/>
              <a:buNone/>
            </a:pPr>
            <a:r>
              <a:rPr lang="en-GB" altLang="x-none" sz="1200">
                <a:latin typeface="Courier" charset="0"/>
                <a:ea typeface="ＭＳ 明朝" charset="-128"/>
              </a:rPr>
              <a:t> </a:t>
            </a:r>
            <a:r>
              <a:rPr lang="en-GB" altLang="x-none" sz="1400">
                <a:solidFill>
                  <a:srgbClr val="021EFD"/>
                </a:solidFill>
                <a:latin typeface="Courier" charset="0"/>
                <a:ea typeface="ＭＳ 明朝" charset="-128"/>
              </a:rPr>
              <a:t>Identities = 322/641 (50%), Positives = 426/641 (66%), Gaps = 23/641 (3%)</a:t>
            </a:r>
            <a:endParaRPr lang="en-GB" altLang="x-none" sz="1400">
              <a:latin typeface="Courier" charset="0"/>
              <a:ea typeface="ＭＳ 明朝" charset="-128"/>
            </a:endParaRPr>
          </a:p>
          <a:p>
            <a:pPr>
              <a:spcBef>
                <a:spcPct val="0"/>
              </a:spcBef>
              <a:buFontTx/>
              <a:buNone/>
            </a:pPr>
            <a:endParaRPr lang="en-GB" altLang="x-none" sz="1200">
              <a:latin typeface="Times New Roman" charset="0"/>
              <a:ea typeface="ＭＳ 明朝" charset="-128"/>
            </a:endParaRPr>
          </a:p>
          <a:p>
            <a:pPr>
              <a:spcBef>
                <a:spcPct val="0"/>
              </a:spcBef>
              <a:buFontTx/>
              <a:buNone/>
            </a:pPr>
            <a:r>
              <a:rPr lang="en-GB" altLang="x-none" sz="1200">
                <a:latin typeface="Courier" charset="0"/>
                <a:ea typeface="ＭＳ 明朝" charset="-128"/>
              </a:rPr>
              <a:t>Query: 5   VGIDLGTTYSCVAHFANDRVDIIANDQGNRTTPSFVAFT-DTERLIGDAAKNQAAMNPSN 63</a:t>
            </a:r>
          </a:p>
          <a:p>
            <a:pPr>
              <a:spcBef>
                <a:spcPct val="0"/>
              </a:spcBef>
              <a:buFontTx/>
              <a:buNone/>
            </a:pPr>
            <a:r>
              <a:rPr lang="en-GB" altLang="x-none" sz="1200">
                <a:latin typeface="Courier" charset="0"/>
                <a:ea typeface="ＭＳ 明朝" charset="-128"/>
              </a:rPr>
              <a:t>           +GIDLGTT SCV+        +I N +G RTTPS VAFT D ERL+G  AK QA  N +N</a:t>
            </a:r>
          </a:p>
          <a:p>
            <a:pPr>
              <a:spcBef>
                <a:spcPct val="0"/>
              </a:spcBef>
              <a:buFontTx/>
              <a:buNone/>
            </a:pPr>
            <a:r>
              <a:rPr lang="en-GB" altLang="x-none" sz="1200">
                <a:latin typeface="Courier" charset="0"/>
                <a:ea typeface="ＭＳ 明朝" charset="-128"/>
              </a:rPr>
              <a:t>Sbjct: 34  IGIDLGTTNSCVSIMEGKTPKVIENAEGVRTTPSTVAFTADGERLVGAPAKRQAVTNSAN 93</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Query: 64  TVFDAKRLIGRNFNDPEVQADMKHFPFKLIDVDGKPQIQVEFKGETKNFTPEQISSMVLG 123</a:t>
            </a:r>
          </a:p>
          <a:p>
            <a:pPr>
              <a:spcBef>
                <a:spcPct val="0"/>
              </a:spcBef>
              <a:buFontTx/>
              <a:buNone/>
            </a:pPr>
            <a:r>
              <a:rPr lang="en-GB" altLang="x-none" sz="1200">
                <a:latin typeface="Courier" charset="0"/>
                <a:ea typeface="ＭＳ 明朝" charset="-128"/>
              </a:rPr>
              <a:t>           T+F  KRLIGR + DPEVQ D+K  P+K++         VE +G  K ++P Q+ + VL </a:t>
            </a:r>
          </a:p>
          <a:p>
            <a:pPr>
              <a:spcBef>
                <a:spcPct val="0"/>
              </a:spcBef>
              <a:buFontTx/>
              <a:buNone/>
            </a:pPr>
            <a:r>
              <a:rPr lang="en-GB" altLang="x-none" sz="1200">
                <a:latin typeface="Courier" charset="0"/>
                <a:ea typeface="ＭＳ 明朝" charset="-128"/>
              </a:rPr>
              <a:t>Sbjct: 94  TLFATKRLIGRRYEDPEVQKDLKVVPYKIVKASNG-DAWVEAQG--KVYSPSQVGAFVLM 150</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Query: 124 KMKETAESYLGAKVNDAVVTVPAYFNDSQRQATKDAGTIAGLNVLRIINEPTAAAIAYGL 183</a:t>
            </a:r>
          </a:p>
          <a:p>
            <a:pPr>
              <a:spcBef>
                <a:spcPct val="0"/>
              </a:spcBef>
              <a:buFontTx/>
              <a:buNone/>
            </a:pPr>
            <a:r>
              <a:rPr lang="en-GB" altLang="x-none" sz="1200">
                <a:latin typeface="Courier" charset="0"/>
                <a:ea typeface="ＭＳ 明朝" charset="-128"/>
              </a:rPr>
              <a:t>           KMKETAESYLG  VN+AVVTVPAYFNDSQRQATKDAG I+GLNVLR+INEPTAAA+AYGL</a:t>
            </a:r>
          </a:p>
          <a:p>
            <a:pPr>
              <a:spcBef>
                <a:spcPct val="0"/>
              </a:spcBef>
              <a:buFontTx/>
              <a:buNone/>
            </a:pPr>
            <a:r>
              <a:rPr lang="en-GB" altLang="x-none" sz="1200">
                <a:latin typeface="Courier" charset="0"/>
                <a:ea typeface="ＭＳ 明朝" charset="-128"/>
              </a:rPr>
              <a:t>Sbjct: 151 KMKETAESYLGTTVNNAVVTVPAYFNDSQRQATKDAGQISGLNVLRVINEPTAAALAYGL 210</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Query: 184 DKKGKEEHVLIFDLGGGTFDVSLLSIEDGIFEVKATAGDTHLGGEDFDNRLVNHFIQEFK 243</a:t>
            </a:r>
          </a:p>
          <a:p>
            <a:pPr>
              <a:spcBef>
                <a:spcPct val="0"/>
              </a:spcBef>
              <a:buFontTx/>
              <a:buNone/>
            </a:pPr>
            <a:r>
              <a:rPr lang="en-GB" altLang="x-none" sz="1200">
                <a:latin typeface="Courier" charset="0"/>
                <a:ea typeface="ＭＳ 明朝" charset="-128"/>
              </a:rPr>
              <a:t>           DK   ++ + ++DLGGGTFDVS+L I+ G+FEVK+T GDT LGGEDFD+ LV+H + EFK</a:t>
            </a:r>
          </a:p>
          <a:p>
            <a:pPr>
              <a:spcBef>
                <a:spcPct val="0"/>
              </a:spcBef>
              <a:buFontTx/>
              <a:buNone/>
            </a:pPr>
            <a:r>
              <a:rPr lang="en-GB" altLang="x-none" sz="1200">
                <a:latin typeface="Courier" charset="0"/>
                <a:ea typeface="ＭＳ 明朝" charset="-128"/>
              </a:rPr>
              <a:t>Sbjct: 211 DKDAGDKIIAVYDLGGGTFDVSILEIQKGVFEVKSTNGDTFLGGEDFDHALVHHLVGEFK 270</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Query: 244 RKNKKDLSTNQRALRRLRTACERAKRTLSSSAQTSVEIDSLFEGID----FYTSITRARF 299</a:t>
            </a:r>
          </a:p>
          <a:p>
            <a:pPr>
              <a:spcBef>
                <a:spcPct val="0"/>
              </a:spcBef>
              <a:buFontTx/>
              <a:buNone/>
            </a:pPr>
            <a:r>
              <a:rPr lang="en-GB" altLang="x-none" sz="1200">
                <a:latin typeface="Courier" charset="0"/>
                <a:ea typeface="ＭＳ 明朝" charset="-128"/>
              </a:rPr>
              <a:t>           ++   DL+ + +A++RLR A E+AK  LSS+ QT + +  +             +TRA+F</a:t>
            </a:r>
          </a:p>
          <a:p>
            <a:pPr>
              <a:spcBef>
                <a:spcPct val="0"/>
              </a:spcBef>
              <a:buFontTx/>
              <a:buNone/>
            </a:pPr>
            <a:r>
              <a:rPr lang="en-GB" altLang="x-none" sz="1200">
                <a:latin typeface="Courier" charset="0"/>
                <a:ea typeface="ＭＳ 明朝" charset="-128"/>
              </a:rPr>
              <a:t>Sbjct: 271 KEQGVDLTKDPQAMQRLREAAEKAKCELSSTTQTDINLPYITMDQSGPKHLNLKLTRAKF 330</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Query: 300 EELCADLFRSTLDPVEKVLRDAKLDKSQVDEIVLVGGSTRIPKVQKLVTDYFNGKEPNRS 359</a:t>
            </a:r>
          </a:p>
          <a:p>
            <a:pPr>
              <a:spcBef>
                <a:spcPct val="0"/>
              </a:spcBef>
              <a:buFontTx/>
              <a:buNone/>
            </a:pPr>
            <a:r>
              <a:rPr lang="en-GB" altLang="x-none" sz="1200">
                <a:latin typeface="Courier" charset="0"/>
                <a:ea typeface="ＭＳ 明朝" charset="-128"/>
              </a:rPr>
              <a:t>           E++  DL + T++P  K L DA++  SQ+ +++LVGG +R+PKVQ  V + F GK P+++</a:t>
            </a:r>
          </a:p>
          <a:p>
            <a:pPr>
              <a:spcBef>
                <a:spcPct val="0"/>
              </a:spcBef>
              <a:buFontTx/>
              <a:buNone/>
            </a:pPr>
            <a:r>
              <a:rPr lang="en-GB" altLang="x-none" sz="1200">
                <a:latin typeface="Courier" charset="0"/>
                <a:ea typeface="ＭＳ 明朝" charset="-128"/>
              </a:rPr>
              <a:t>Sbjct: 331 EQIVGDLIKRTIEPCRKALHDAEVKSSQIADVLLVGGMSRMPKVQATVQEIF-GKVPSKA 389</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Query: 360 INPDEAVAYGAAVQAAILTGDESSKTQDLLLLDVAPLSLGIETAGGVMTKLIPRNSTIPT 419</a:t>
            </a:r>
          </a:p>
          <a:p>
            <a:pPr>
              <a:spcBef>
                <a:spcPct val="0"/>
              </a:spcBef>
              <a:buFontTx/>
              <a:buNone/>
            </a:pPr>
            <a:r>
              <a:rPr lang="en-GB" altLang="x-none" sz="1200">
                <a:latin typeface="Courier" charset="0"/>
                <a:ea typeface="ＭＳ 明朝" charset="-128"/>
              </a:rPr>
              <a:t>           +NPDEAVA GAA+Q A+L GD      D+LLLDV PLSLGIET GG+MTKLI RN+TIPT</a:t>
            </a:r>
          </a:p>
          <a:p>
            <a:pPr>
              <a:spcBef>
                <a:spcPct val="0"/>
              </a:spcBef>
              <a:buFontTx/>
              <a:buNone/>
            </a:pPr>
            <a:r>
              <a:rPr lang="en-GB" altLang="x-none" sz="1200">
                <a:latin typeface="Courier" charset="0"/>
                <a:ea typeface="ＭＳ 明朝" charset="-128"/>
              </a:rPr>
              <a:t>Sbjct: 390 VNPDEAVAMGAAIQGAVLAGD----VTDVLLLDVTPLSLGIETLGGIMTKLITRNTTIPT 445</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Query: 420 KKSEIFSTYADNQPGVLIQVFEGERAKTKDNNLLGKFELSGIPPAPRGVPQIEVTFDVDS 479</a:t>
            </a:r>
          </a:p>
          <a:p>
            <a:pPr>
              <a:spcBef>
                <a:spcPct val="0"/>
              </a:spcBef>
              <a:buFontTx/>
              <a:buNone/>
            </a:pPr>
            <a:r>
              <a:rPr lang="en-GB" altLang="x-none" sz="1200">
                <a:latin typeface="Courier" charset="0"/>
                <a:ea typeface="ＭＳ 明朝" charset="-128"/>
              </a:rPr>
              <a:t>           KKS++FST AD Q  V I+VF+GER     N LLG+F L GIPPAPRGVPQ+EVTFD+D+</a:t>
            </a:r>
          </a:p>
          <a:p>
            <a:pPr>
              <a:spcBef>
                <a:spcPct val="0"/>
              </a:spcBef>
              <a:buFontTx/>
              <a:buNone/>
            </a:pPr>
            <a:r>
              <a:rPr lang="en-GB" altLang="x-none" sz="1200">
                <a:latin typeface="Courier" charset="0"/>
                <a:ea typeface="ＭＳ 明朝" charset="-128"/>
              </a:rPr>
              <a:t>Sbjct: 446 KKSQVFSTAADGQTQVQIKVFQGEREMATSNKLLGQFSLVGIPPAPRGVPQVEVTFDIDA 505</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Query: 480 NGILNVSAVEKGTGKSNKITITNDKGRLSKEDIEKMVAEAEKFKEEDEKESQRIASKNQL 539</a:t>
            </a:r>
          </a:p>
          <a:p>
            <a:pPr>
              <a:spcBef>
                <a:spcPct val="0"/>
              </a:spcBef>
              <a:buFontTx/>
              <a:buNone/>
            </a:pPr>
            <a:r>
              <a:rPr lang="en-GB" altLang="x-none" sz="1200">
                <a:latin typeface="Courier" charset="0"/>
                <a:ea typeface="ＭＳ 明朝" charset="-128"/>
              </a:rPr>
              <a:t>           NGI+NVSA ++GTGK  +I I +  G LSK+ IE M+ EAEK   ED K  + +   NQ </a:t>
            </a:r>
          </a:p>
          <a:p>
            <a:pPr>
              <a:spcBef>
                <a:spcPct val="0"/>
              </a:spcBef>
              <a:buFontTx/>
              <a:buNone/>
            </a:pPr>
            <a:r>
              <a:rPr lang="en-GB" altLang="x-none" sz="1200">
                <a:latin typeface="Courier" charset="0"/>
                <a:ea typeface="ＭＳ 明朝" charset="-128"/>
              </a:rPr>
              <a:t>Sbjct: 506 NGIVNVSARDRGTGKEQQIVIQSSGG-LSKDQIENMIKEAEKNAAEDAKRKELVEVINQA 564</a:t>
            </a:r>
          </a:p>
          <a:p>
            <a:pPr>
              <a:spcBef>
                <a:spcPct val="0"/>
              </a:spcBef>
              <a:buFontTx/>
              <a:buNone/>
            </a:pPr>
            <a:endParaRPr lang="en-GB" altLang="x-none" sz="1200">
              <a:latin typeface="Courier" charset="0"/>
              <a:ea typeface="ＭＳ 明朝" charset="-128"/>
            </a:endParaRPr>
          </a:p>
          <a:p>
            <a:pPr>
              <a:spcBef>
                <a:spcPct val="0"/>
              </a:spcBef>
              <a:buFontTx/>
              <a:buNone/>
            </a:pPr>
            <a:r>
              <a:rPr lang="en-GB" altLang="x-none" sz="1200">
                <a:latin typeface="Courier" charset="0"/>
                <a:ea typeface="ＭＳ 明朝" charset="-128"/>
              </a:rPr>
              <a:t>Query: 540 ESIAYSLKNTISEAGDKLEQADKDTVTKKAEETISWLDSNTTASKEEFDDKLKELQDIAN 599</a:t>
            </a:r>
          </a:p>
          <a:p>
            <a:pPr>
              <a:spcBef>
                <a:spcPct val="0"/>
              </a:spcBef>
              <a:buFontTx/>
              <a:buNone/>
            </a:pPr>
            <a:r>
              <a:rPr lang="en-GB" altLang="x-none" sz="1200">
                <a:latin typeface="Courier" charset="0"/>
                <a:ea typeface="ＭＳ 明朝" charset="-128"/>
              </a:rPr>
              <a:t>           E I +  +  ++E  D+L + + + +  K  +T   LD+    + E   +    LQ  + </a:t>
            </a:r>
          </a:p>
          <a:p>
            <a:pPr>
              <a:spcBef>
                <a:spcPct val="0"/>
              </a:spcBef>
              <a:buFontTx/>
              <a:buNone/>
            </a:pPr>
            <a:r>
              <a:rPr lang="en-GB" altLang="x-none" sz="1200">
                <a:latin typeface="Courier" charset="0"/>
                <a:ea typeface="ＭＳ 明朝" charset="-128"/>
              </a:rPr>
              <a:t>Sbjct: 565 EGIIHDTEAKMTEFADQLPKDECEALRTKIADTKKILDNKDNETPEAIKEACNTLQQQSL 624</a:t>
            </a:r>
          </a:p>
          <a:p>
            <a:pPr>
              <a:spcBef>
                <a:spcPct val="0"/>
              </a:spcBef>
              <a:buFontTx/>
              <a:buNone/>
            </a:pPr>
            <a:endParaRPr lang="en-GB" altLang="x-none" sz="1200">
              <a:latin typeface="Times New Roman" charset="0"/>
              <a:ea typeface="ＭＳ 明朝" charset="-128"/>
            </a:endParaRPr>
          </a:p>
          <a:p>
            <a:pPr>
              <a:spcBef>
                <a:spcPct val="0"/>
              </a:spcBef>
              <a:buFontTx/>
              <a:buNone/>
            </a:pPr>
            <a:r>
              <a:rPr lang="en-GB" altLang="x-none" sz="1200">
                <a:latin typeface="Courier" charset="0"/>
                <a:ea typeface="ＭＳ 明朝" charset="-128"/>
              </a:rPr>
              <a:t>Query: 600 PIMSKLYQAGGAPGGAAGGAPGGFPGGAPPAPEAEGPTVEE 640</a:t>
            </a:r>
          </a:p>
          <a:p>
            <a:pPr>
              <a:spcBef>
                <a:spcPct val="0"/>
              </a:spcBef>
              <a:buFontTx/>
              <a:buNone/>
            </a:pPr>
            <a:r>
              <a:rPr lang="en-GB" altLang="x-none" sz="1200">
                <a:latin typeface="Courier" charset="0"/>
                <a:ea typeface="ＭＳ 明朝" charset="-128"/>
              </a:rPr>
              <a:t>            +    Y+   A             G A  A  AE P  E+</a:t>
            </a:r>
          </a:p>
          <a:p>
            <a:pPr>
              <a:spcBef>
                <a:spcPct val="0"/>
              </a:spcBef>
              <a:buFontTx/>
              <a:buNone/>
            </a:pPr>
            <a:r>
              <a:rPr lang="en-GB" altLang="x-none" sz="1200">
                <a:latin typeface="Courier" charset="0"/>
                <a:ea typeface="ＭＳ 明朝" charset="-128"/>
              </a:rPr>
              <a:t>Sbjct: 625 KLFEAAYKNMAAKNSG---------GDAQEAKTAEEPKKEQ 656</a:t>
            </a:r>
          </a:p>
          <a:p>
            <a:pPr>
              <a:spcBef>
                <a:spcPct val="50000"/>
              </a:spcBef>
              <a:buFontTx/>
              <a:buNone/>
            </a:pPr>
            <a:endParaRPr lang="en-GB" altLang="x-none" sz="800" b="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 Box 4"/>
          <p:cNvSpPr txBox="1">
            <a:spLocks noChangeArrowheads="1"/>
          </p:cNvSpPr>
          <p:nvPr/>
        </p:nvSpPr>
        <p:spPr bwMode="auto">
          <a:xfrm>
            <a:off x="0" y="-27384"/>
            <a:ext cx="9144000" cy="641350"/>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FF0000"/>
                </a:solidFill>
              </a:rPr>
              <a:t>e-value </a:t>
            </a:r>
            <a:r>
              <a:rPr lang="en-GB" altLang="x-none" sz="3600">
                <a:solidFill>
                  <a:srgbClr val="021EFD"/>
                </a:solidFill>
              </a:rPr>
              <a:t>limit for statistical significance?</a:t>
            </a:r>
            <a:endParaRPr lang="en-GB" altLang="x-none" sz="3600" b="0"/>
          </a:p>
        </p:txBody>
      </p:sp>
      <p:sp>
        <p:nvSpPr>
          <p:cNvPr id="91138" name="Text Box 5"/>
          <p:cNvSpPr txBox="1">
            <a:spLocks noChangeArrowheads="1"/>
          </p:cNvSpPr>
          <p:nvPr/>
        </p:nvSpPr>
        <p:spPr bwMode="auto">
          <a:xfrm>
            <a:off x="76200" y="1187450"/>
            <a:ext cx="90678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dirty="0"/>
              <a:t>Can be determined by simulation considering:</a:t>
            </a:r>
          </a:p>
          <a:p>
            <a:pPr>
              <a:spcBef>
                <a:spcPct val="0"/>
              </a:spcBef>
              <a:buFontTx/>
              <a:buNone/>
            </a:pPr>
            <a:endParaRPr lang="en-GB" altLang="x-none" sz="2800" dirty="0"/>
          </a:p>
          <a:p>
            <a:pPr>
              <a:spcBef>
                <a:spcPct val="0"/>
              </a:spcBef>
              <a:buFontTx/>
              <a:buNone/>
            </a:pPr>
            <a:r>
              <a:rPr lang="en-GB" altLang="x-none" sz="2800" dirty="0">
                <a:solidFill>
                  <a:srgbClr val="FF0000"/>
                </a:solidFill>
              </a:rPr>
              <a:t>•</a:t>
            </a:r>
            <a:r>
              <a:rPr lang="en-GB" altLang="x-none" sz="2800" dirty="0"/>
              <a:t> Sets of random sequences generated for example with sizes and compositions equal to the average size and amino acid composition of the proteome of a given species. </a:t>
            </a:r>
          </a:p>
          <a:p>
            <a:pPr>
              <a:spcBef>
                <a:spcPct val="0"/>
              </a:spcBef>
              <a:buFontTx/>
              <a:buNone/>
            </a:pPr>
            <a:endParaRPr lang="en-GB" altLang="x-none" sz="2800" dirty="0"/>
          </a:p>
          <a:p>
            <a:pPr>
              <a:spcBef>
                <a:spcPct val="0"/>
              </a:spcBef>
              <a:buFontTx/>
              <a:buNone/>
            </a:pPr>
            <a:r>
              <a:rPr lang="en-GB" altLang="x-none" sz="2800" dirty="0">
                <a:solidFill>
                  <a:srgbClr val="FF0000"/>
                </a:solidFill>
              </a:rPr>
              <a:t>•</a:t>
            </a:r>
            <a:r>
              <a:rPr lang="en-GB" altLang="x-none" sz="2800" dirty="0"/>
              <a:t> Each random sequence is compared to the cognate species proteome, and the best probability scores are recorded.</a:t>
            </a:r>
          </a:p>
        </p:txBody>
      </p:sp>
      <p:sp>
        <p:nvSpPr>
          <p:cNvPr id="91139" name="Text Box 7"/>
          <p:cNvSpPr txBox="1">
            <a:spLocks noChangeArrowheads="1"/>
          </p:cNvSpPr>
          <p:nvPr/>
        </p:nvSpPr>
        <p:spPr bwMode="auto">
          <a:xfrm>
            <a:off x="0" y="6264275"/>
            <a:ext cx="9144000" cy="51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033CC"/>
                </a:solidFill>
                <a:latin typeface="Helvetica" charset="0"/>
              </a:rPr>
              <a:t>Tekaia F, Dujon B. Pervasiveness of gene conservation and persistence of duplicates in cellular genomes. </a:t>
            </a:r>
            <a:r>
              <a:rPr lang="en-GB" altLang="x-none" sz="1400" i="1">
                <a:solidFill>
                  <a:srgbClr val="0033CC"/>
                </a:solidFill>
                <a:latin typeface="Helvetica" charset="0"/>
              </a:rPr>
              <a:t>J Mol Evol</a:t>
            </a:r>
            <a:r>
              <a:rPr lang="en-GB" altLang="x-none" sz="1400">
                <a:solidFill>
                  <a:srgbClr val="0033CC"/>
                </a:solidFill>
                <a:latin typeface="Helvetica" charset="0"/>
              </a:rPr>
              <a:t>.; 1999; 49(5):591-600.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ChangeArrowheads="1"/>
          </p:cNvSpPr>
          <p:nvPr/>
        </p:nvSpPr>
        <p:spPr bwMode="auto">
          <a:xfrm>
            <a:off x="323850" y="1555750"/>
            <a:ext cx="3240088" cy="4176713"/>
          </a:xfrm>
          <a:prstGeom prst="rect">
            <a:avLst/>
          </a:prstGeom>
          <a:solidFill>
            <a:srgbClr val="FFFFFF"/>
          </a:solidFill>
          <a:ln w="57150">
            <a:solidFill>
              <a:srgbClr val="FF0000"/>
            </a:solidFill>
            <a:round/>
            <a:headEnd/>
            <a:tailEnd/>
          </a:ln>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solidFill>
                <a:srgbClr val="000000"/>
              </a:solidFill>
            </a:endParaRPr>
          </a:p>
        </p:txBody>
      </p:sp>
      <p:sp>
        <p:nvSpPr>
          <p:cNvPr id="93186" name="Rectangle 4"/>
          <p:cNvSpPr>
            <a:spLocks noChangeArrowheads="1"/>
          </p:cNvSpPr>
          <p:nvPr/>
        </p:nvSpPr>
        <p:spPr bwMode="auto">
          <a:xfrm>
            <a:off x="5435600" y="1555750"/>
            <a:ext cx="3384550" cy="4176713"/>
          </a:xfrm>
          <a:prstGeom prst="rect">
            <a:avLst/>
          </a:prstGeom>
          <a:solidFill>
            <a:srgbClr val="FFFFFF"/>
          </a:solidFill>
          <a:ln w="57150">
            <a:solidFill>
              <a:srgbClr val="021EFD"/>
            </a:solidFill>
            <a:round/>
            <a:headEnd/>
            <a:tailEnd/>
          </a:ln>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solidFill>
                <a:srgbClr val="000000"/>
              </a:solidFill>
            </a:endParaRPr>
          </a:p>
        </p:txBody>
      </p:sp>
      <p:sp>
        <p:nvSpPr>
          <p:cNvPr id="93187" name="ZoneTexte 5"/>
          <p:cNvSpPr txBox="1">
            <a:spLocks noChangeArrowheads="1"/>
          </p:cNvSpPr>
          <p:nvPr/>
        </p:nvSpPr>
        <p:spPr bwMode="auto">
          <a:xfrm>
            <a:off x="684213" y="3070225"/>
            <a:ext cx="24479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FF0000"/>
                </a:solidFill>
              </a:rPr>
              <a:t>n random sequences</a:t>
            </a:r>
            <a:endParaRPr lang="en-GB" altLang="x-none"/>
          </a:p>
        </p:txBody>
      </p:sp>
      <p:sp>
        <p:nvSpPr>
          <p:cNvPr id="93188" name="ZoneTexte 6"/>
          <p:cNvSpPr txBox="1">
            <a:spLocks noChangeArrowheads="1"/>
          </p:cNvSpPr>
          <p:nvPr/>
        </p:nvSpPr>
        <p:spPr bwMode="auto">
          <a:xfrm>
            <a:off x="5651500" y="3211513"/>
            <a:ext cx="29527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21EFD"/>
                </a:solidFill>
              </a:rPr>
              <a:t>n original sequences</a:t>
            </a:r>
            <a:endParaRPr lang="en-GB" altLang="x-none"/>
          </a:p>
        </p:txBody>
      </p:sp>
      <p:sp>
        <p:nvSpPr>
          <p:cNvPr id="93189" name="Flèche vers la droite 9"/>
          <p:cNvSpPr>
            <a:spLocks noChangeArrowheads="1"/>
          </p:cNvSpPr>
          <p:nvPr/>
        </p:nvSpPr>
        <p:spPr bwMode="auto">
          <a:xfrm>
            <a:off x="3851275" y="3498850"/>
            <a:ext cx="1368425" cy="433388"/>
          </a:xfrm>
          <a:prstGeom prst="rightArrow">
            <a:avLst>
              <a:gd name="adj1" fmla="val 50000"/>
              <a:gd name="adj2" fmla="val 49862"/>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solidFill>
                <a:srgbClr val="000000"/>
              </a:solidFill>
            </a:endParaRPr>
          </a:p>
        </p:txBody>
      </p:sp>
      <p:sp>
        <p:nvSpPr>
          <p:cNvPr id="93190" name="ZoneTexte 1"/>
          <p:cNvSpPr txBox="1">
            <a:spLocks noChangeArrowheads="1"/>
          </p:cNvSpPr>
          <p:nvPr/>
        </p:nvSpPr>
        <p:spPr bwMode="auto">
          <a:xfrm>
            <a:off x="0" y="519113"/>
            <a:ext cx="4114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FF0000"/>
                </a:solidFill>
              </a:rPr>
              <a:t>Random proteome</a:t>
            </a:r>
            <a:endParaRPr lang="en-GB" altLang="x-none" sz="2400"/>
          </a:p>
        </p:txBody>
      </p:sp>
      <p:sp>
        <p:nvSpPr>
          <p:cNvPr id="93191" name="ZoneTexte 2"/>
          <p:cNvSpPr txBox="1">
            <a:spLocks noChangeArrowheads="1"/>
          </p:cNvSpPr>
          <p:nvPr/>
        </p:nvSpPr>
        <p:spPr bwMode="auto">
          <a:xfrm>
            <a:off x="4800600" y="549275"/>
            <a:ext cx="411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21EFD"/>
                </a:solidFill>
              </a:rPr>
              <a:t>Original proteome</a:t>
            </a:r>
            <a:endParaRPr lang="en-GB" altLang="x-none" sz="2400"/>
          </a:p>
        </p:txBody>
      </p:sp>
      <p:sp>
        <p:nvSpPr>
          <p:cNvPr id="93192" name="Text Box 9"/>
          <p:cNvSpPr txBox="1">
            <a:spLocks noChangeArrowheads="1"/>
          </p:cNvSpPr>
          <p:nvPr/>
        </p:nvSpPr>
        <p:spPr bwMode="auto">
          <a:xfrm>
            <a:off x="3810000" y="2971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t>blastp</a:t>
            </a:r>
            <a:endParaRPr lang="en-GB" altLang="x-none" sz="2400" b="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3" name="Object 2"/>
          <p:cNvGraphicFramePr>
            <a:graphicFrameLocks noChangeAspect="1"/>
          </p:cNvGraphicFramePr>
          <p:nvPr/>
        </p:nvGraphicFramePr>
        <p:xfrm>
          <a:off x="107950" y="476250"/>
          <a:ext cx="9036050" cy="2419350"/>
        </p:xfrm>
        <a:graphic>
          <a:graphicData uri="http://schemas.openxmlformats.org/presentationml/2006/ole">
            <mc:AlternateContent xmlns:mc="http://schemas.openxmlformats.org/markup-compatibility/2006">
              <mc:Choice xmlns:v="urn:schemas-microsoft-com:vml" Requires="v">
                <p:oleObj spid="_x0000_s95386" name="Document" r:id="rId4" imgW="9042400" imgH="1968500" progId="Word.Document.8">
                  <p:embed/>
                </p:oleObj>
              </mc:Choice>
              <mc:Fallback>
                <p:oleObj name="Document" r:id="rId4" imgW="9042400" imgH="196850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476250"/>
                        <a:ext cx="9036050" cy="2419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0" name="Object 3"/>
          <p:cNvGraphicFramePr>
            <a:graphicFrameLocks noChangeAspect="1"/>
          </p:cNvGraphicFramePr>
          <p:nvPr>
            <p:extLst>
              <p:ext uri="{D42A27DB-BD31-4B8C-83A1-F6EECF244321}">
                <p14:modId xmlns:p14="http://schemas.microsoft.com/office/powerpoint/2010/main" val="253279215"/>
              </p:ext>
            </p:extLst>
          </p:nvPr>
        </p:nvGraphicFramePr>
        <p:xfrm>
          <a:off x="107950" y="4509120"/>
          <a:ext cx="8856538" cy="1750393"/>
        </p:xfrm>
        <a:graphic>
          <a:graphicData uri="http://schemas.openxmlformats.org/presentationml/2006/ole">
            <mc:AlternateContent xmlns:mc="http://schemas.openxmlformats.org/markup-compatibility/2006">
              <mc:Choice xmlns:v="urn:schemas-microsoft-com:vml" Requires="v">
                <p:oleObj spid="_x0000_s95387" name="Document" r:id="rId6" imgW="9258300" imgH="1651000" progId="Word.Document.8">
                  <p:embed/>
                </p:oleObj>
              </mc:Choice>
              <mc:Fallback>
                <p:oleObj name="Document" r:id="rId6" imgW="9258300" imgH="1651000" progId="Word.Document.8">
                  <p:embed/>
                  <p:pic>
                    <p:nvPicPr>
                      <p:cNvPr id="0" name="Object 3"/>
                      <p:cNvPicPr>
                        <a:picLocks noChangeAspect="1" noChangeArrowheads="1"/>
                      </p:cNvPicPr>
                      <p:nvPr/>
                    </p:nvPicPr>
                    <p:blipFill>
                      <a:blip r:embed="rId7"/>
                      <a:srcRect/>
                      <a:stretch>
                        <a:fillRect/>
                      </a:stretch>
                    </p:blipFill>
                    <p:spPr bwMode="auto">
                      <a:xfrm>
                        <a:off x="107950" y="4509120"/>
                        <a:ext cx="8856538" cy="1750393"/>
                      </a:xfrm>
                      <a:prstGeom prst="rect">
                        <a:avLst/>
                      </a:prstGeom>
                      <a:noFill/>
                      <a:ln>
                        <a:noFill/>
                      </a:ln>
                      <a:effectLst/>
                      <a:extLst/>
                    </p:spPr>
                  </p:pic>
                </p:oleObj>
              </mc:Fallback>
            </mc:AlternateContent>
          </a:graphicData>
        </a:graphic>
      </p:graphicFrame>
      <p:sp>
        <p:nvSpPr>
          <p:cNvPr id="95235" name="Text Box 4"/>
          <p:cNvSpPr txBox="1">
            <a:spLocks noChangeArrowheads="1"/>
          </p:cNvSpPr>
          <p:nvPr/>
        </p:nvSpPr>
        <p:spPr bwMode="auto">
          <a:xfrm>
            <a:off x="0" y="2895600"/>
            <a:ext cx="9144000" cy="94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b="0">
                <a:solidFill>
                  <a:srgbClr val="FF3333"/>
                </a:solidFill>
              </a:rPr>
              <a:t>•</a:t>
            </a:r>
            <a:r>
              <a:rPr lang="en-GB" altLang="x-none" sz="2400" b="0"/>
              <a:t> </a:t>
            </a:r>
            <a:r>
              <a:rPr lang="en-GB" altLang="x-none" sz="2400">
                <a:solidFill>
                  <a:srgbClr val="021EFD"/>
                </a:solidFill>
              </a:rPr>
              <a:t>Random seq with size and amino-acids composition equal to the average seq size and proteome aa composition.</a:t>
            </a:r>
            <a:endParaRPr lang="en-GB" altLang="x-none" sz="2400" b="0"/>
          </a:p>
        </p:txBody>
      </p:sp>
      <p:sp>
        <p:nvSpPr>
          <p:cNvPr id="63492" name="Text Box 5"/>
          <p:cNvSpPr txBox="1">
            <a:spLocks noChangeArrowheads="1"/>
          </p:cNvSpPr>
          <p:nvPr/>
        </p:nvSpPr>
        <p:spPr bwMode="auto">
          <a:xfrm>
            <a:off x="0" y="38100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b="0">
                <a:solidFill>
                  <a:srgbClr val="FF3333"/>
                </a:solidFill>
              </a:rPr>
              <a:t>•</a:t>
            </a:r>
            <a:r>
              <a:rPr lang="en-GB" altLang="x-none" sz="2400" b="0"/>
              <a:t> </a:t>
            </a:r>
            <a:r>
              <a:rPr lang="en-GB" altLang="x-none" sz="2400"/>
              <a:t>Comparison of random sequences vs cognate proteome</a:t>
            </a:r>
            <a:endParaRPr lang="en-GB" altLang="x-none" sz="2400" b="0"/>
          </a:p>
        </p:txBody>
      </p:sp>
      <p:sp>
        <p:nvSpPr>
          <p:cNvPr id="63493" name="Text Box 5"/>
          <p:cNvSpPr txBox="1">
            <a:spLocks noChangeArrowheads="1"/>
          </p:cNvSpPr>
          <p:nvPr/>
        </p:nvSpPr>
        <p:spPr bwMode="auto">
          <a:xfrm>
            <a:off x="0" y="64008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F3333"/>
                </a:solidFill>
              </a:rPr>
              <a:t>-&gt;Limit of significance: first significant change between adjacent e-values</a:t>
            </a:r>
            <a:endParaRPr lang="en-GB" altLang="x-none"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3492"/>
                                        </p:tgtEl>
                                        <p:attrNameLst>
                                          <p:attrName>style.visibility</p:attrName>
                                        </p:attrNameLst>
                                      </p:cBhvr>
                                      <p:to>
                                        <p:strVal val="visible"/>
                                      </p:to>
                                    </p:set>
                                    <p:animEffect transition="in" filter="fade">
                                      <p:cBhvr>
                                        <p:cTn id="7" dur="1000"/>
                                        <p:tgtEl>
                                          <p:spTgt spid="63492"/>
                                        </p:tgtEl>
                                      </p:cBhvr>
                                    </p:animEffect>
                                    <p:anim calcmode="lin" valueType="num">
                                      <p:cBhvr>
                                        <p:cTn id="8" dur="1000" fill="hold"/>
                                        <p:tgtEl>
                                          <p:spTgt spid="63492"/>
                                        </p:tgtEl>
                                        <p:attrNameLst>
                                          <p:attrName>ppt_x</p:attrName>
                                        </p:attrNameLst>
                                      </p:cBhvr>
                                      <p:tavLst>
                                        <p:tav tm="0">
                                          <p:val>
                                            <p:strVal val="#ppt_x"/>
                                          </p:val>
                                        </p:tav>
                                        <p:tav tm="100000">
                                          <p:val>
                                            <p:strVal val="#ppt_x"/>
                                          </p:val>
                                        </p:tav>
                                      </p:tavLst>
                                    </p:anim>
                                    <p:anim calcmode="lin" valueType="num">
                                      <p:cBhvr>
                                        <p:cTn id="9" dur="900" decel="100000" fill="hold"/>
                                        <p:tgtEl>
                                          <p:spTgt spid="634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3492"/>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37" presetClass="entr" presetSubtype="0" fill="hold" nodeType="afterEffect">
                                  <p:stCondLst>
                                    <p:cond delay="0"/>
                                  </p:stCondLst>
                                  <p:childTnLst>
                                    <p:set>
                                      <p:cBhvr>
                                        <p:cTn id="13" dur="1" fill="hold">
                                          <p:stCondLst>
                                            <p:cond delay="0"/>
                                          </p:stCondLst>
                                        </p:cTn>
                                        <p:tgtEl>
                                          <p:spTgt spid="63490"/>
                                        </p:tgtEl>
                                        <p:attrNameLst>
                                          <p:attrName>style.visibility</p:attrName>
                                        </p:attrNameLst>
                                      </p:cBhvr>
                                      <p:to>
                                        <p:strVal val="visible"/>
                                      </p:to>
                                    </p:set>
                                    <p:animEffect transition="in" filter="fade">
                                      <p:cBhvr>
                                        <p:cTn id="14" dur="1000"/>
                                        <p:tgtEl>
                                          <p:spTgt spid="63490"/>
                                        </p:tgtEl>
                                      </p:cBhvr>
                                    </p:animEffect>
                                    <p:anim calcmode="lin" valueType="num">
                                      <p:cBhvr>
                                        <p:cTn id="15" dur="1000" fill="hold"/>
                                        <p:tgtEl>
                                          <p:spTgt spid="63490"/>
                                        </p:tgtEl>
                                        <p:attrNameLst>
                                          <p:attrName>ppt_x</p:attrName>
                                        </p:attrNameLst>
                                      </p:cBhvr>
                                      <p:tavLst>
                                        <p:tav tm="0">
                                          <p:val>
                                            <p:strVal val="#ppt_x"/>
                                          </p:val>
                                        </p:tav>
                                        <p:tav tm="100000">
                                          <p:val>
                                            <p:strVal val="#ppt_x"/>
                                          </p:val>
                                        </p:tav>
                                      </p:tavLst>
                                    </p:anim>
                                    <p:anim calcmode="lin" valueType="num">
                                      <p:cBhvr>
                                        <p:cTn id="16" dur="900" decel="100000" fill="hold"/>
                                        <p:tgtEl>
                                          <p:spTgt spid="63490"/>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3490"/>
                                        </p:tgtEl>
                                        <p:attrNameLst>
                                          <p:attrName>ppt_y</p:attrName>
                                        </p:attrNameLst>
                                      </p:cBhvr>
                                      <p:tavLst>
                                        <p:tav tm="0">
                                          <p:val>
                                            <p:strVal val="#ppt_y-.03"/>
                                          </p:val>
                                        </p:tav>
                                        <p:tav tm="100000">
                                          <p:val>
                                            <p:strVal val="#ppt_y"/>
                                          </p:val>
                                        </p:tav>
                                      </p:tavLst>
                                    </p:anim>
                                  </p:childTnLst>
                                </p:cTn>
                              </p:par>
                            </p:childTnLst>
                          </p:cTn>
                        </p:par>
                        <p:par>
                          <p:cTn id="18" fill="hold" nodeType="afterGroup">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63493"/>
                                        </p:tgtEl>
                                        <p:attrNameLst>
                                          <p:attrName>style.visibility</p:attrName>
                                        </p:attrNameLst>
                                      </p:cBhvr>
                                      <p:to>
                                        <p:strVal val="visible"/>
                                      </p:to>
                                    </p:set>
                                    <p:animEffect transition="in" filter="fade">
                                      <p:cBhvr>
                                        <p:cTn id="21" dur="1000"/>
                                        <p:tgtEl>
                                          <p:spTgt spid="63493"/>
                                        </p:tgtEl>
                                      </p:cBhvr>
                                    </p:animEffect>
                                    <p:anim calcmode="lin" valueType="num">
                                      <p:cBhvr>
                                        <p:cTn id="22" dur="1000" fill="hold"/>
                                        <p:tgtEl>
                                          <p:spTgt spid="63493"/>
                                        </p:tgtEl>
                                        <p:attrNameLst>
                                          <p:attrName>ppt_x</p:attrName>
                                        </p:attrNameLst>
                                      </p:cBhvr>
                                      <p:tavLst>
                                        <p:tav tm="0">
                                          <p:val>
                                            <p:strVal val="#ppt_x"/>
                                          </p:val>
                                        </p:tav>
                                        <p:tav tm="100000">
                                          <p:val>
                                            <p:strVal val="#ppt_x"/>
                                          </p:val>
                                        </p:tav>
                                      </p:tavLst>
                                    </p:anim>
                                    <p:anim calcmode="lin" valueType="num">
                                      <p:cBhvr>
                                        <p:cTn id="23" dur="900" decel="100000" fill="hold"/>
                                        <p:tgtEl>
                                          <p:spTgt spid="6349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6349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P spid="6349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9050" y="117475"/>
            <a:ext cx="1063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fr-FR"/>
          </a:p>
        </p:txBody>
      </p:sp>
      <p:pic>
        <p:nvPicPr>
          <p:cNvPr id="97282" name="Imag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1187450" y="933450"/>
            <a:ext cx="2286000" cy="695325"/>
            <a:chOff x="816" y="522"/>
            <a:chExt cx="1440" cy="438"/>
          </a:xfrm>
        </p:grpSpPr>
        <p:sp>
          <p:nvSpPr>
            <p:cNvPr id="97287" name="Line 11"/>
            <p:cNvSpPr>
              <a:spLocks noChangeShapeType="1"/>
            </p:cNvSpPr>
            <p:nvPr/>
          </p:nvSpPr>
          <p:spPr bwMode="auto">
            <a:xfrm flipH="1">
              <a:off x="816" y="816"/>
              <a:ext cx="480" cy="144"/>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97288" name="Text Box 12"/>
            <p:cNvSpPr txBox="1">
              <a:spLocks noChangeArrowheads="1"/>
            </p:cNvSpPr>
            <p:nvPr/>
          </p:nvSpPr>
          <p:spPr bwMode="auto">
            <a:xfrm>
              <a:off x="864" y="522"/>
              <a:ext cx="1392" cy="294"/>
            </a:xfrm>
            <a:prstGeom prst="rect">
              <a:avLst/>
            </a:prstGeom>
            <a:solidFill>
              <a:schemeClr val="bg1"/>
            </a:solidFill>
            <a:ln w="9525">
              <a:solidFill>
                <a:schemeClr val="folHlink"/>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chemeClr val="folHlink"/>
                  </a:solidFill>
                </a:rPr>
                <a:t>conservation</a:t>
              </a:r>
              <a:endParaRPr lang="fr-FR" altLang="x-none" sz="2400" b="0">
                <a:solidFill>
                  <a:schemeClr val="folHlink"/>
                </a:solidFill>
              </a:endParaRPr>
            </a:p>
          </p:txBody>
        </p:sp>
      </p:grpSp>
      <p:grpSp>
        <p:nvGrpSpPr>
          <p:cNvPr id="10" name="Group 7"/>
          <p:cNvGrpSpPr>
            <a:grpSpLocks/>
          </p:cNvGrpSpPr>
          <p:nvPr/>
        </p:nvGrpSpPr>
        <p:grpSpPr bwMode="auto">
          <a:xfrm>
            <a:off x="4375150" y="1230313"/>
            <a:ext cx="3581400" cy="1838325"/>
            <a:chOff x="3360" y="234"/>
            <a:chExt cx="2256" cy="1158"/>
          </a:xfrm>
        </p:grpSpPr>
        <p:sp>
          <p:nvSpPr>
            <p:cNvPr id="97285" name="Line 8"/>
            <p:cNvSpPr>
              <a:spLocks noChangeShapeType="1"/>
            </p:cNvSpPr>
            <p:nvPr/>
          </p:nvSpPr>
          <p:spPr bwMode="auto">
            <a:xfrm flipH="1">
              <a:off x="3360" y="528"/>
              <a:ext cx="1584" cy="864"/>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97286" name="Text Box 9"/>
            <p:cNvSpPr txBox="1">
              <a:spLocks noChangeArrowheads="1"/>
            </p:cNvSpPr>
            <p:nvPr/>
          </p:nvSpPr>
          <p:spPr bwMode="auto">
            <a:xfrm>
              <a:off x="4416" y="234"/>
              <a:ext cx="1200" cy="294"/>
            </a:xfrm>
            <a:prstGeom prst="rect">
              <a:avLst/>
            </a:prstGeom>
            <a:solidFill>
              <a:schemeClr val="bg1"/>
            </a:solidFill>
            <a:ln w="9525">
              <a:solidFill>
                <a:schemeClr val="hlink"/>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chemeClr val="hlink"/>
                  </a:solidFill>
                </a:rPr>
                <a:t>duplication</a:t>
              </a:r>
              <a:endParaRPr lang="fr-FR" altLang="x-none" sz="2400" b="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305" name="Object 2"/>
          <p:cNvGraphicFramePr>
            <a:graphicFrameLocks noChangeAspect="1"/>
          </p:cNvGraphicFramePr>
          <p:nvPr/>
        </p:nvGraphicFramePr>
        <p:xfrm>
          <a:off x="0" y="304800"/>
          <a:ext cx="9144000" cy="6553200"/>
        </p:xfrm>
        <a:graphic>
          <a:graphicData uri="http://schemas.openxmlformats.org/presentationml/2006/ole">
            <mc:AlternateContent xmlns:mc="http://schemas.openxmlformats.org/markup-compatibility/2006">
              <mc:Choice xmlns:v="urn:schemas-microsoft-com:vml" Requires="v">
                <p:oleObj spid="_x0000_s98394" name="Document" r:id="rId4" imgW="40190476" imgH="12901587" progId="Word.Document.8">
                  <p:embed/>
                </p:oleObj>
              </mc:Choice>
              <mc:Fallback>
                <p:oleObj name="Document" r:id="rId4" imgW="40190476" imgH="12901587"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4800"/>
                        <a:ext cx="9144000" cy="655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8306" name="Text Box 3"/>
          <p:cNvSpPr txBox="1">
            <a:spLocks noChangeArrowheads="1"/>
          </p:cNvSpPr>
          <p:nvPr/>
        </p:nvSpPr>
        <p:spPr bwMode="auto">
          <a:xfrm>
            <a:off x="2514600" y="0"/>
            <a:ext cx="4114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21EFD"/>
                </a:solidFill>
              </a:rPr>
              <a:t>43 Yeast &amp; Fungi species</a:t>
            </a:r>
            <a:endParaRPr lang="en-GB" altLang="x-none" sz="2400" b="0"/>
          </a:p>
        </p:txBody>
      </p:sp>
      <p:grpSp>
        <p:nvGrpSpPr>
          <p:cNvPr id="483332" name="Group 4"/>
          <p:cNvGrpSpPr>
            <a:grpSpLocks/>
          </p:cNvGrpSpPr>
          <p:nvPr/>
        </p:nvGrpSpPr>
        <p:grpSpPr bwMode="auto">
          <a:xfrm>
            <a:off x="5867400" y="533400"/>
            <a:ext cx="1295400" cy="4754563"/>
            <a:chOff x="3888" y="336"/>
            <a:chExt cx="672" cy="3047"/>
          </a:xfrm>
        </p:grpSpPr>
        <p:sp>
          <p:nvSpPr>
            <p:cNvPr id="98311" name="Text Box 5"/>
            <p:cNvSpPr txBox="1">
              <a:spLocks noChangeArrowheads="1"/>
            </p:cNvSpPr>
            <p:nvPr/>
          </p:nvSpPr>
          <p:spPr bwMode="auto">
            <a:xfrm>
              <a:off x="3888" y="3072"/>
              <a:ext cx="672" cy="311"/>
            </a:xfrm>
            <a:prstGeom prst="rect">
              <a:avLst/>
            </a:prstGeom>
            <a:noFill/>
            <a:ln w="28575">
              <a:solidFill>
                <a:srgbClr val="0033CC"/>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00"/>
                  </a:solidFill>
                </a:rPr>
                <a:t>19.9%</a:t>
              </a:r>
              <a:endParaRPr lang="en-GB" altLang="x-none" sz="2400" b="0"/>
            </a:p>
          </p:txBody>
        </p:sp>
        <p:sp>
          <p:nvSpPr>
            <p:cNvPr id="98312" name="Line 6"/>
            <p:cNvSpPr>
              <a:spLocks noChangeShapeType="1"/>
            </p:cNvSpPr>
            <p:nvPr/>
          </p:nvSpPr>
          <p:spPr bwMode="auto">
            <a:xfrm>
              <a:off x="4176" y="336"/>
              <a:ext cx="0" cy="2784"/>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83335" name="Group 7"/>
          <p:cNvGrpSpPr>
            <a:grpSpLocks/>
          </p:cNvGrpSpPr>
          <p:nvPr/>
        </p:nvGrpSpPr>
        <p:grpSpPr bwMode="auto">
          <a:xfrm>
            <a:off x="3810000" y="609600"/>
            <a:ext cx="1143000" cy="3048000"/>
            <a:chOff x="2448" y="336"/>
            <a:chExt cx="672" cy="1999"/>
          </a:xfrm>
        </p:grpSpPr>
        <p:sp>
          <p:nvSpPr>
            <p:cNvPr id="98309" name="Text Box 8"/>
            <p:cNvSpPr txBox="1">
              <a:spLocks noChangeArrowheads="1"/>
            </p:cNvSpPr>
            <p:nvPr/>
          </p:nvSpPr>
          <p:spPr bwMode="auto">
            <a:xfrm>
              <a:off x="2448" y="2016"/>
              <a:ext cx="672" cy="319"/>
            </a:xfrm>
            <a:prstGeom prst="rect">
              <a:avLst/>
            </a:prstGeom>
            <a:noFill/>
            <a:ln w="28575">
              <a:solidFill>
                <a:srgbClr val="0033CC"/>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00"/>
                  </a:solidFill>
                </a:rPr>
                <a:t>98.3%</a:t>
              </a:r>
              <a:endParaRPr lang="en-GB" altLang="x-none" sz="2400" b="0"/>
            </a:p>
          </p:txBody>
        </p:sp>
        <p:sp>
          <p:nvSpPr>
            <p:cNvPr id="98310" name="Line 9"/>
            <p:cNvSpPr>
              <a:spLocks noChangeShapeType="1"/>
            </p:cNvSpPr>
            <p:nvPr/>
          </p:nvSpPr>
          <p:spPr bwMode="auto">
            <a:xfrm>
              <a:off x="2688" y="336"/>
              <a:ext cx="0" cy="1728"/>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483332"/>
                                        </p:tgtEl>
                                        <p:attrNameLst>
                                          <p:attrName>style.visibility</p:attrName>
                                        </p:attrNameLst>
                                      </p:cBhvr>
                                      <p:to>
                                        <p:strVal val="visible"/>
                                      </p:to>
                                    </p:set>
                                    <p:animEffect transition="in" filter="fade">
                                      <p:cBhvr>
                                        <p:cTn id="7" dur="1000"/>
                                        <p:tgtEl>
                                          <p:spTgt spid="483332"/>
                                        </p:tgtEl>
                                      </p:cBhvr>
                                    </p:animEffect>
                                    <p:anim calcmode="lin" valueType="num">
                                      <p:cBhvr>
                                        <p:cTn id="8" dur="1000" fill="hold"/>
                                        <p:tgtEl>
                                          <p:spTgt spid="483332"/>
                                        </p:tgtEl>
                                        <p:attrNameLst>
                                          <p:attrName>ppt_x</p:attrName>
                                        </p:attrNameLst>
                                      </p:cBhvr>
                                      <p:tavLst>
                                        <p:tav tm="0">
                                          <p:val>
                                            <p:strVal val="#ppt_x"/>
                                          </p:val>
                                        </p:tav>
                                        <p:tav tm="100000">
                                          <p:val>
                                            <p:strVal val="#ppt_x"/>
                                          </p:val>
                                        </p:tav>
                                      </p:tavLst>
                                    </p:anim>
                                    <p:anim calcmode="lin" valueType="num">
                                      <p:cBhvr>
                                        <p:cTn id="9" dur="1000" fill="hold"/>
                                        <p:tgtEl>
                                          <p:spTgt spid="48333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483335"/>
                                        </p:tgtEl>
                                        <p:attrNameLst>
                                          <p:attrName>style.visibility</p:attrName>
                                        </p:attrNameLst>
                                      </p:cBhvr>
                                      <p:to>
                                        <p:strVal val="visible"/>
                                      </p:to>
                                    </p:set>
                                    <p:animEffect transition="in" filter="fade">
                                      <p:cBhvr>
                                        <p:cTn id="13" dur="1000"/>
                                        <p:tgtEl>
                                          <p:spTgt spid="483335"/>
                                        </p:tgtEl>
                                      </p:cBhvr>
                                    </p:animEffect>
                                    <p:anim calcmode="lin" valueType="num">
                                      <p:cBhvr>
                                        <p:cTn id="14" dur="1000" fill="hold"/>
                                        <p:tgtEl>
                                          <p:spTgt spid="483335"/>
                                        </p:tgtEl>
                                        <p:attrNameLst>
                                          <p:attrName>ppt_x</p:attrName>
                                        </p:attrNameLst>
                                      </p:cBhvr>
                                      <p:tavLst>
                                        <p:tav tm="0">
                                          <p:val>
                                            <p:strVal val="#ppt_x"/>
                                          </p:val>
                                        </p:tav>
                                        <p:tav tm="100000">
                                          <p:val>
                                            <p:strVal val="#ppt_x"/>
                                          </p:val>
                                        </p:tav>
                                      </p:tavLst>
                                    </p:anim>
                                    <p:anim calcmode="lin" valueType="num">
                                      <p:cBhvr>
                                        <p:cTn id="15" dur="1000" fill="hold"/>
                                        <p:tgtEl>
                                          <p:spTgt spid="4833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3"/>
          <p:cNvSpPr txBox="1">
            <a:spLocks noChangeArrowheads="1"/>
          </p:cNvSpPr>
          <p:nvPr/>
        </p:nvSpPr>
        <p:spPr bwMode="auto">
          <a:xfrm>
            <a:off x="0" y="-27384"/>
            <a:ext cx="9144000" cy="519113"/>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dirty="0">
                <a:solidFill>
                  <a:srgbClr val="070AF2"/>
                </a:solidFill>
              </a:rPr>
              <a:t>Rate of Duplication in 97 yeast and fungi species</a:t>
            </a:r>
            <a:endParaRPr lang="en-GB" altLang="x-none" sz="2800" b="0" dirty="0">
              <a:solidFill>
                <a:srgbClr val="070AF2"/>
              </a:solidFill>
            </a:endParaRPr>
          </a:p>
        </p:txBody>
      </p:sp>
      <p:graphicFrame>
        <p:nvGraphicFramePr>
          <p:cNvPr id="100354" name="Object 5"/>
          <p:cNvGraphicFramePr>
            <a:graphicFrameLocks noChangeAspect="1"/>
          </p:cNvGraphicFramePr>
          <p:nvPr/>
        </p:nvGraphicFramePr>
        <p:xfrm>
          <a:off x="0" y="685800"/>
          <a:ext cx="9144000" cy="6172200"/>
        </p:xfrm>
        <a:graphic>
          <a:graphicData uri="http://schemas.openxmlformats.org/presentationml/2006/ole">
            <mc:AlternateContent xmlns:mc="http://schemas.openxmlformats.org/markup-compatibility/2006">
              <mc:Choice xmlns:v="urn:schemas-microsoft-com:vml" Requires="v">
                <p:oleObj spid="_x0000_s100505" name="Feuille de calcul" r:id="rId4" imgW="18615873" imgH="11428571" progId="Excel.Sheet.8">
                  <p:embed/>
                </p:oleObj>
              </mc:Choice>
              <mc:Fallback>
                <p:oleObj name="Feuille de calcul" r:id="rId4" imgW="18615873" imgH="11428571" progId="Excel.Shee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5800"/>
                        <a:ext cx="9144000" cy="617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0355" name="Object 6"/>
          <p:cNvGraphicFramePr>
            <a:graphicFrameLocks noChangeAspect="1"/>
          </p:cNvGraphicFramePr>
          <p:nvPr/>
        </p:nvGraphicFramePr>
        <p:xfrm>
          <a:off x="684213" y="1052513"/>
          <a:ext cx="6624637" cy="1655762"/>
        </p:xfrm>
        <a:graphic>
          <a:graphicData uri="http://schemas.openxmlformats.org/presentationml/2006/ole">
            <mc:AlternateContent xmlns:mc="http://schemas.openxmlformats.org/markup-compatibility/2006">
              <mc:Choice xmlns:v="urn:schemas-microsoft-com:vml" Requires="v">
                <p:oleObj spid="_x0000_s100506" name="Document" r:id="rId6" imgW="7454900" imgH="1676400" progId="Word.Document.8">
                  <p:embed/>
                </p:oleObj>
              </mc:Choice>
              <mc:Fallback>
                <p:oleObj name="Document" r:id="rId6" imgW="7454900" imgH="1676400" progId="Word.Document.8">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1052513"/>
                        <a:ext cx="6624637"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7143" name="Text Box 7"/>
          <p:cNvSpPr txBox="1">
            <a:spLocks noChangeArrowheads="1"/>
          </p:cNvSpPr>
          <p:nvPr/>
        </p:nvSpPr>
        <p:spPr bwMode="auto">
          <a:xfrm>
            <a:off x="4800600" y="2330450"/>
            <a:ext cx="2971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3333"/>
                </a:solidFill>
              </a:rPr>
              <a:t>Orfan genes</a:t>
            </a:r>
            <a:endParaRPr lang="en-GB" altLang="x-none"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7143"/>
                                        </p:tgtEl>
                                        <p:attrNameLst>
                                          <p:attrName>style.visibility</p:attrName>
                                        </p:attrNameLst>
                                      </p:cBhvr>
                                      <p:to>
                                        <p:strVal val="visible"/>
                                      </p:to>
                                    </p:set>
                                    <p:anim calcmode="lin" valueType="num">
                                      <p:cBhvr>
                                        <p:cTn id="7" dur="500" fill="hold"/>
                                        <p:tgtEl>
                                          <p:spTgt spid="347143"/>
                                        </p:tgtEl>
                                        <p:attrNameLst>
                                          <p:attrName>ppt_w</p:attrName>
                                        </p:attrNameLst>
                                      </p:cBhvr>
                                      <p:tavLst>
                                        <p:tav tm="0">
                                          <p:val>
                                            <p:fltVal val="0"/>
                                          </p:val>
                                        </p:tav>
                                        <p:tav tm="100000">
                                          <p:val>
                                            <p:strVal val="#ppt_w"/>
                                          </p:val>
                                        </p:tav>
                                      </p:tavLst>
                                    </p:anim>
                                    <p:anim calcmode="lin" valueType="num">
                                      <p:cBhvr>
                                        <p:cTn id="8" dur="500" fill="hold"/>
                                        <p:tgtEl>
                                          <p:spTgt spid="347143"/>
                                        </p:tgtEl>
                                        <p:attrNameLst>
                                          <p:attrName>ppt_h</p:attrName>
                                        </p:attrNameLst>
                                      </p:cBhvr>
                                      <p:tavLst>
                                        <p:tav tm="0">
                                          <p:val>
                                            <p:fltVal val="0"/>
                                          </p:val>
                                        </p:tav>
                                        <p:tav tm="100000">
                                          <p:val>
                                            <p:strVal val="#ppt_h"/>
                                          </p:val>
                                        </p:tav>
                                      </p:tavLst>
                                    </p:anim>
                                    <p:anim calcmode="lin" valueType="num">
                                      <p:cBhvr>
                                        <p:cTn id="9" dur="500" fill="hold"/>
                                        <p:tgtEl>
                                          <p:spTgt spid="347143"/>
                                        </p:tgtEl>
                                        <p:attrNameLst>
                                          <p:attrName>style.rotation</p:attrName>
                                        </p:attrNameLst>
                                      </p:cBhvr>
                                      <p:tavLst>
                                        <p:tav tm="0">
                                          <p:val>
                                            <p:fltVal val="360"/>
                                          </p:val>
                                        </p:tav>
                                        <p:tav tm="100000">
                                          <p:val>
                                            <p:fltVal val="0"/>
                                          </p:val>
                                        </p:tav>
                                      </p:tavLst>
                                    </p:anim>
                                    <p:animEffect transition="in" filter="fade">
                                      <p:cBhvr>
                                        <p:cTn id="10"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ext Box 2"/>
          <p:cNvSpPr txBox="1">
            <a:spLocks noChangeArrowheads="1"/>
          </p:cNvSpPr>
          <p:nvPr/>
        </p:nvSpPr>
        <p:spPr bwMode="auto">
          <a:xfrm>
            <a:off x="0" y="-27384"/>
            <a:ext cx="9144000" cy="519113"/>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dirty="0">
                <a:solidFill>
                  <a:srgbClr val="070AF2"/>
                </a:solidFill>
              </a:rPr>
              <a:t>Rate of Conservation in 97 yeast and fungi species</a:t>
            </a:r>
            <a:endParaRPr lang="en-GB" altLang="x-none" sz="2800" b="0" dirty="0">
              <a:solidFill>
                <a:srgbClr val="070AF2"/>
              </a:solidFill>
            </a:endParaRPr>
          </a:p>
        </p:txBody>
      </p:sp>
      <p:graphicFrame>
        <p:nvGraphicFramePr>
          <p:cNvPr id="102402" name="Object 4"/>
          <p:cNvGraphicFramePr>
            <a:graphicFrameLocks noChangeAspect="1"/>
          </p:cNvGraphicFramePr>
          <p:nvPr/>
        </p:nvGraphicFramePr>
        <p:xfrm>
          <a:off x="0" y="381000"/>
          <a:ext cx="9144000" cy="6477000"/>
        </p:xfrm>
        <a:graphic>
          <a:graphicData uri="http://schemas.openxmlformats.org/presentationml/2006/ole">
            <mc:AlternateContent xmlns:mc="http://schemas.openxmlformats.org/markup-compatibility/2006">
              <mc:Choice xmlns:v="urn:schemas-microsoft-com:vml" Requires="v">
                <p:oleObj spid="_x0000_s102552" name="Feuille de calcul" r:id="rId4" imgW="18615873" imgH="11428571" progId="Excel.Sheet.8">
                  <p:embed/>
                </p:oleObj>
              </mc:Choice>
              <mc:Fallback>
                <p:oleObj name="Feuille de calcul" r:id="rId4" imgW="18615873" imgH="11428571" progId="Excel.Shee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1000"/>
                        <a:ext cx="9144000" cy="647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2403" name="Object 5"/>
          <p:cNvGraphicFramePr>
            <a:graphicFrameLocks noChangeAspect="1"/>
          </p:cNvGraphicFramePr>
          <p:nvPr/>
        </p:nvGraphicFramePr>
        <p:xfrm>
          <a:off x="323850" y="765175"/>
          <a:ext cx="5976938" cy="1727200"/>
        </p:xfrm>
        <a:graphic>
          <a:graphicData uri="http://schemas.openxmlformats.org/presentationml/2006/ole">
            <mc:AlternateContent xmlns:mc="http://schemas.openxmlformats.org/markup-compatibility/2006">
              <mc:Choice xmlns:v="urn:schemas-microsoft-com:vml" Requires="v">
                <p:oleObj spid="_x0000_s102553" name="Document" r:id="rId6" imgW="7454900" imgH="1676400" progId="Word.Document.8">
                  <p:embed/>
                </p:oleObj>
              </mc:Choice>
              <mc:Fallback>
                <p:oleObj name="Document" r:id="rId6" imgW="7454900" imgH="1676400" progId="Word.Document.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765175"/>
                        <a:ext cx="597693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ChangeArrowheads="1"/>
          </p:cNvSpPr>
          <p:nvPr/>
        </p:nvSpPr>
        <p:spPr bwMode="auto">
          <a:xfrm>
            <a:off x="76200" y="635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1600" dirty="0">
                <a:solidFill>
                  <a:srgbClr val="CCCCCC"/>
                </a:solidFill>
                <a:latin typeface="Courier" charset="0"/>
              </a:rPr>
              <a:t>TATTTGATTTTTTGCTTAATTTTTATGTAATTACTTCCCCACAATTTTTGCCCACATATTGTGGATAAAT</a:t>
            </a:r>
          </a:p>
          <a:p>
            <a:pPr algn="ctr">
              <a:spcBef>
                <a:spcPct val="0"/>
              </a:spcBef>
              <a:buFontTx/>
              <a:buNone/>
            </a:pPr>
            <a:r>
              <a:rPr lang="en-GB" altLang="x-none" sz="1600" dirty="0">
                <a:solidFill>
                  <a:srgbClr val="CCCCCC"/>
                </a:solidFill>
                <a:latin typeface="Courier" charset="0"/>
              </a:rPr>
              <a:t>ACCTTTAATCTAGAAATTACAATGAATGTTGTTGAAGAAGCACTTGGTGCTGTATTAAAAACTAAGAAGA</a:t>
            </a:r>
          </a:p>
          <a:p>
            <a:pPr algn="ctr">
              <a:spcBef>
                <a:spcPct val="0"/>
              </a:spcBef>
              <a:buFontTx/>
              <a:buNone/>
            </a:pPr>
            <a:r>
              <a:rPr lang="en-GB" altLang="x-none" sz="1600" dirty="0">
                <a:solidFill>
                  <a:srgbClr val="CCCCCC"/>
                </a:solidFill>
                <a:latin typeface="Courier" charset="0"/>
              </a:rPr>
              <a:t>TTTCCACATTTTATTCACAATGTTGATAAGTTGTGTAAGTCGACTTGTTGGCTTTATAAAGCAAATGACA</a:t>
            </a:r>
          </a:p>
          <a:p>
            <a:pPr algn="ctr">
              <a:spcBef>
                <a:spcPct val="0"/>
              </a:spcBef>
              <a:buFontTx/>
              <a:buNone/>
            </a:pPr>
            <a:r>
              <a:rPr lang="en-GB" altLang="x-none" sz="1600" dirty="0">
                <a:solidFill>
                  <a:srgbClr val="CCCCCC"/>
                </a:solidFill>
                <a:latin typeface="Courier" charset="0"/>
              </a:rPr>
              <a:t>CACTGAAAGTTATCCACAAACAAATTTTTCAAAAGTGTTTAAATCAAAAAGTTATCCACAAATAATGTGG</a:t>
            </a:r>
          </a:p>
          <a:p>
            <a:pPr algn="ctr">
              <a:spcBef>
                <a:spcPct val="0"/>
              </a:spcBef>
              <a:buFontTx/>
              <a:buNone/>
            </a:pPr>
            <a:r>
              <a:rPr lang="en-GB" altLang="x-none" sz="1600" dirty="0">
                <a:solidFill>
                  <a:srgbClr val="CCCCCC"/>
                </a:solidFill>
                <a:latin typeface="Courier" charset="0"/>
              </a:rPr>
              <a:t>AAAACTTTTTAATAAATTTGTCGTTTCTTATGCTATCATAGTTTTACATAAATTATTAACTACTATAGGG</a:t>
            </a:r>
          </a:p>
          <a:p>
            <a:pPr algn="ctr">
              <a:spcBef>
                <a:spcPct val="0"/>
              </a:spcBef>
              <a:buFontTx/>
              <a:buNone/>
            </a:pPr>
            <a:r>
              <a:rPr lang="en-GB" altLang="x-none" sz="1600" dirty="0">
                <a:solidFill>
                  <a:srgbClr val="CCCCCC"/>
                </a:solidFill>
                <a:latin typeface="Courier" charset="0"/>
              </a:rPr>
              <a:t>AGGCAGTCATGAGTCCAAACAGCACATTATGGCAGACAATATTACAGGATTTAGAAAAACTATACAACGA</a:t>
            </a:r>
          </a:p>
          <a:p>
            <a:pPr algn="ctr">
              <a:spcBef>
                <a:spcPct val="0"/>
              </a:spcBef>
              <a:buFontTx/>
              <a:buNone/>
            </a:pPr>
            <a:r>
              <a:rPr lang="en-GB" altLang="x-none" sz="1600" dirty="0">
                <a:solidFill>
                  <a:srgbClr val="CCCCCC"/>
                </a:solidFill>
                <a:latin typeface="Courier" charset="0"/>
              </a:rPr>
              <a:t>GGAGACTTACAACGAGCTATTTCTACCAGTGACTTCTACTTTTAAAGATCAAAACGGATTACTTACAATG</a:t>
            </a:r>
          </a:p>
          <a:p>
            <a:pPr algn="ctr">
              <a:spcBef>
                <a:spcPct val="0"/>
              </a:spcBef>
              <a:buFontTx/>
              <a:buNone/>
            </a:pPr>
            <a:r>
              <a:rPr lang="en-GB" altLang="x-none" sz="1600" dirty="0">
                <a:solidFill>
                  <a:srgbClr val="CCCCCC"/>
                </a:solidFill>
                <a:latin typeface="Courier" charset="0"/>
              </a:rPr>
              <a:t>GTTGTAGCTAATGAGTTCTTAAAGAATCGTATCAATAAACTATACATTGCAAAAATTAACGAACTTGCTA</a:t>
            </a:r>
          </a:p>
          <a:p>
            <a:pPr algn="ctr">
              <a:spcBef>
                <a:spcPct val="0"/>
              </a:spcBef>
              <a:buFontTx/>
              <a:buNone/>
            </a:pPr>
            <a:r>
              <a:rPr lang="en-GB" altLang="x-none" sz="1600" dirty="0">
                <a:solidFill>
                  <a:srgbClr val="CCCCCC"/>
                </a:solidFill>
                <a:latin typeface="Courier" charset="0"/>
              </a:rPr>
              <a:t>CAAAATATTCAAGTACTCCAGTTAGATTGAAATTCGTATCACAAGAAGAAGTTATTGAAGAACCAGTAGC</a:t>
            </a:r>
          </a:p>
          <a:p>
            <a:pPr algn="ctr">
              <a:spcBef>
                <a:spcPct val="0"/>
              </a:spcBef>
              <a:buFontTx/>
              <a:buNone/>
            </a:pPr>
            <a:r>
              <a:rPr lang="en-GB" altLang="x-none" sz="1600" dirty="0">
                <a:solidFill>
                  <a:srgbClr val="CCCCCC"/>
                </a:solidFill>
                <a:latin typeface="Courier" charset="0"/>
              </a:rPr>
              <a:t>TGATCGTAAATTAACCATTGATTATCGTCAAGGGAACTTAAACTCTACCTATACCTTTGACTCTTTTGTT</a:t>
            </a:r>
          </a:p>
          <a:p>
            <a:pPr algn="ctr">
              <a:spcBef>
                <a:spcPct val="0"/>
              </a:spcBef>
              <a:buFontTx/>
              <a:buNone/>
            </a:pPr>
            <a:r>
              <a:rPr lang="en-GB" altLang="x-none" sz="1600" dirty="0">
                <a:solidFill>
                  <a:srgbClr val="CCCCCC"/>
                </a:solidFill>
                <a:latin typeface="Courier" charset="0"/>
              </a:rPr>
              <a:t>GTTGGAAAATCTAACATGTTTGCTTTTCGTATGGCGATGAAGGTTGCTGATCAACCTGGAGCAGTAGCAA</a:t>
            </a:r>
          </a:p>
          <a:p>
            <a:pPr algn="ctr">
              <a:spcBef>
                <a:spcPct val="0"/>
              </a:spcBef>
              <a:buFontTx/>
              <a:buNone/>
            </a:pPr>
            <a:r>
              <a:rPr lang="en-GB" altLang="x-none" sz="1600" dirty="0">
                <a:solidFill>
                  <a:srgbClr val="CCCCCC"/>
                </a:solidFill>
                <a:latin typeface="Courier" charset="0"/>
              </a:rPr>
              <a:t>ACCCTTTCTACATATTTGGTGATGTAGGTTTAGGTAAAACCCATCTTATGCAAGCAATAGGTAACTATAT</a:t>
            </a:r>
          </a:p>
          <a:p>
            <a:pPr algn="ctr">
              <a:spcBef>
                <a:spcPct val="0"/>
              </a:spcBef>
              <a:buFontTx/>
              <a:buNone/>
            </a:pPr>
            <a:r>
              <a:rPr lang="en-GB" altLang="x-none" sz="1600" dirty="0">
                <a:solidFill>
                  <a:srgbClr val="CCCCCC"/>
                </a:solidFill>
                <a:latin typeface="Courier" charset="0"/>
              </a:rPr>
              <a:t>ATTAGATAATGATGTCGAAAAACGTATCTTATATGTTAAAGCTGATAACTTTATTGAAGACTTTGTATCT</a:t>
            </a:r>
          </a:p>
          <a:p>
            <a:pPr algn="ctr">
              <a:spcBef>
                <a:spcPct val="0"/>
              </a:spcBef>
              <a:buFontTx/>
              <a:buNone/>
            </a:pPr>
            <a:r>
              <a:rPr lang="en-GB" altLang="x-none" sz="1600" dirty="0">
                <a:solidFill>
                  <a:srgbClr val="CCCCCC"/>
                </a:solidFill>
                <a:latin typeface="Courier" charset="0"/>
              </a:rPr>
              <a:t>TTATTATCAAGAAACAAAAATAAGACTGAAGAATTCAATGCTAAATATAAAGATATTGACGTTATATTAG</a:t>
            </a:r>
          </a:p>
          <a:p>
            <a:pPr algn="ctr">
              <a:spcBef>
                <a:spcPct val="0"/>
              </a:spcBef>
              <a:buFontTx/>
              <a:buNone/>
            </a:pPr>
            <a:r>
              <a:rPr lang="en-GB" altLang="x-none" sz="1600" dirty="0">
                <a:solidFill>
                  <a:srgbClr val="CCCCCC"/>
                </a:solidFill>
                <a:latin typeface="Courier" charset="0"/>
              </a:rPr>
              <a:t>TAGACGACATCCAAATTATGGCAAATGCTAGTAAAACTCAAATGGAATTCTTTAAGCTCTTTGACTACCT</a:t>
            </a:r>
          </a:p>
          <a:p>
            <a:pPr algn="ctr">
              <a:spcBef>
                <a:spcPct val="0"/>
              </a:spcBef>
              <a:buFontTx/>
              <a:buNone/>
            </a:pPr>
            <a:r>
              <a:rPr lang="en-GB" altLang="x-none" sz="1600" dirty="0">
                <a:solidFill>
                  <a:srgbClr val="CCCCCC"/>
                </a:solidFill>
                <a:latin typeface="Courier" charset="0"/>
              </a:rPr>
              <a:t>ATATTTAAATAATAAACAAATCGTTATAACATCTGATAAACCAGCTTCACAATTAACAAATATCATGCCA</a:t>
            </a:r>
          </a:p>
          <a:p>
            <a:pPr algn="ctr">
              <a:spcBef>
                <a:spcPct val="0"/>
              </a:spcBef>
              <a:buFontTx/>
              <a:buNone/>
            </a:pPr>
            <a:r>
              <a:rPr lang="en-GB" altLang="x-none" sz="1600" dirty="0">
                <a:solidFill>
                  <a:srgbClr val="CCCCCC"/>
                </a:solidFill>
                <a:latin typeface="Courier" charset="0"/>
              </a:rPr>
              <a:t>CGTTTAACGACACGTTTTGAAGCTGGTCTCTCTGTAGACATACAAATACCTGAATTAGAACATAGAATAA</a:t>
            </a:r>
          </a:p>
          <a:p>
            <a:pPr algn="ctr">
              <a:spcBef>
                <a:spcPct val="0"/>
              </a:spcBef>
              <a:buFontTx/>
              <a:buNone/>
            </a:pPr>
            <a:r>
              <a:rPr lang="en-GB" altLang="x-none" sz="1600" dirty="0">
                <a:solidFill>
                  <a:srgbClr val="CCCCCC"/>
                </a:solidFill>
                <a:latin typeface="Courier" charset="0"/>
              </a:rPr>
              <a:t>GTATTTTAAAGAGAAAAACAGCTACATTAGATGCCAACTTAGAGGTAAGTGAGGATATTTTAACCTTTAT</a:t>
            </a:r>
          </a:p>
          <a:p>
            <a:pPr algn="ctr">
              <a:spcBef>
                <a:spcPct val="0"/>
              </a:spcBef>
              <a:buFontTx/>
              <a:buNone/>
            </a:pPr>
            <a:r>
              <a:rPr lang="en-GB" altLang="x-none" sz="1600" dirty="0">
                <a:solidFill>
                  <a:srgbClr val="CCCCCC"/>
                </a:solidFill>
                <a:latin typeface="Courier" charset="0"/>
              </a:rPr>
              <a:t>AGCATCTCAATTTGCAGCAAACATTAGAGAAATGGAAGGTGCACTCATTCGTTTAATTAGTTATGCACAG</a:t>
            </a:r>
          </a:p>
          <a:p>
            <a:pPr algn="ctr">
              <a:spcBef>
                <a:spcPct val="0"/>
              </a:spcBef>
              <a:buFontTx/>
              <a:buNone/>
            </a:pPr>
            <a:r>
              <a:rPr lang="en-GB" altLang="x-none" sz="1600" dirty="0">
                <a:solidFill>
                  <a:srgbClr val="CCCCCC"/>
                </a:solidFill>
                <a:latin typeface="Courier" charset="0"/>
              </a:rPr>
              <a:t>ACCTTTAATCTAGAAATTACAATGAATGTTGTTGAAGAAGCACTTGGTGCTGTATTAAAAACTAAGAAGA</a:t>
            </a:r>
          </a:p>
          <a:p>
            <a:pPr algn="ctr">
              <a:spcBef>
                <a:spcPct val="0"/>
              </a:spcBef>
              <a:buFontTx/>
              <a:buNone/>
            </a:pPr>
            <a:r>
              <a:rPr lang="en-GB" altLang="x-none" sz="1600" dirty="0">
                <a:solidFill>
                  <a:srgbClr val="CCCCCC"/>
                </a:solidFill>
                <a:latin typeface="Courier" charset="0"/>
              </a:rPr>
              <a:t>AAACAAATGATTTAAACGAAAATAACTACGATAAGATCCAAAGTATTGTAGCAGATTACTTCCAAGTTTC</a:t>
            </a:r>
          </a:p>
          <a:p>
            <a:pPr algn="ctr">
              <a:spcBef>
                <a:spcPct val="0"/>
              </a:spcBef>
              <a:buFontTx/>
              <a:buNone/>
            </a:pPr>
            <a:r>
              <a:rPr lang="en-GB" altLang="x-none" sz="1600" dirty="0">
                <a:solidFill>
                  <a:srgbClr val="CCCCCC"/>
                </a:solidFill>
                <a:latin typeface="Courier" charset="0"/>
              </a:rPr>
              <a:t>ATTACCAGACTTAATTGGTAAGAAAAGACATGCTAAATTCACATTACCTAGACATATAGCGATGTATCTT</a:t>
            </a:r>
          </a:p>
          <a:p>
            <a:pPr algn="ctr">
              <a:spcBef>
                <a:spcPct val="0"/>
              </a:spcBef>
              <a:buFontTx/>
              <a:buNone/>
            </a:pPr>
            <a:r>
              <a:rPr lang="en-GB" altLang="x-none" sz="1600" dirty="0">
                <a:solidFill>
                  <a:srgbClr val="CCCCCC"/>
                </a:solidFill>
                <a:latin typeface="Courier" charset="0"/>
              </a:rPr>
              <a:t>ATTAAACTTAAATACAATATTCCTTATAAAACAATTGGATCTTTATTTAATGATAGAGACCACTCCACAG</a:t>
            </a:r>
          </a:p>
          <a:p>
            <a:pPr algn="ctr">
              <a:spcBef>
                <a:spcPct val="0"/>
              </a:spcBef>
              <a:buFontTx/>
              <a:buNone/>
            </a:pPr>
            <a:r>
              <a:rPr lang="en-GB" altLang="x-none" sz="1600" dirty="0">
                <a:solidFill>
                  <a:srgbClr val="CCCCCC"/>
                </a:solidFill>
                <a:latin typeface="Courier" charset="0"/>
              </a:rPr>
              <a:t>TATTATCTGCTTGTGAAAAAGTAGAACGCGATATGAGGATGGATTCGAACTTAAAGTTTGCTGTTGACTC</a:t>
            </a:r>
          </a:p>
          <a:p>
            <a:pPr algn="ctr">
              <a:spcBef>
                <a:spcPct val="0"/>
              </a:spcBef>
              <a:buFontTx/>
              <a:buNone/>
            </a:pPr>
            <a:r>
              <a:rPr lang="en-GB" altLang="x-none" sz="1600" dirty="0">
                <a:solidFill>
                  <a:srgbClr val="CCCCCC"/>
                </a:solidFill>
                <a:latin typeface="Courier" charset="0"/>
              </a:rPr>
              <a:t>GATTGTCAAAAAAATAGATTCACCATTATTAAAGTGATAAATGTTTATAAAAATGATTAAATGTGGTAAA</a:t>
            </a:r>
          </a:p>
          <a:p>
            <a:pPr algn="ctr">
              <a:spcBef>
                <a:spcPct val="0"/>
              </a:spcBef>
              <a:buFontTx/>
              <a:buNone/>
            </a:pPr>
            <a:r>
              <a:rPr lang="en-GB" altLang="x-none" sz="1600" dirty="0">
                <a:solidFill>
                  <a:srgbClr val="CCCCCC"/>
                </a:solidFill>
                <a:latin typeface="Courier" charset="0"/>
              </a:rPr>
              <a:t>ATAAATGGTAGATGAAGCGATTATTGCTAGTTTCCCACTTTCCCACAGACACTAACAATAACAAAGAAGA</a:t>
            </a:r>
          </a:p>
          <a:p>
            <a:pPr algn="ctr">
              <a:spcBef>
                <a:spcPct val="0"/>
              </a:spcBef>
              <a:buFontTx/>
              <a:buNone/>
            </a:pPr>
            <a:r>
              <a:rPr lang="en-GB" altLang="x-none" sz="1600" dirty="0">
                <a:solidFill>
                  <a:srgbClr val="CCCCCC"/>
                </a:solidFill>
                <a:latin typeface="Courier" charset="0"/>
              </a:rPr>
              <a:t>AATAATAATTAATAAAAGGGGTAAAATATGAATTTTACAATTGAAAGAGATATACGTTCAGTTAACCGGA</a:t>
            </a:r>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34975"/>
            <a:ext cx="5638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4"/>
          <p:cNvSpPr txBox="1">
            <a:spLocks noChangeArrowheads="1"/>
          </p:cNvSpPr>
          <p:nvPr/>
        </p:nvSpPr>
        <p:spPr bwMode="auto">
          <a:xfrm>
            <a:off x="381000" y="601663"/>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800" b="1" dirty="0">
                <a:solidFill>
                  <a:srgbClr val="FF0000"/>
                </a:solidFill>
                <a:latin typeface="Times" charset="0"/>
              </a:rPr>
              <a:t>7656</a:t>
            </a:r>
            <a:endParaRPr lang="en-GB" altLang="x-none" sz="2400" dirty="0">
              <a:latin typeface="Times" charset="0"/>
            </a:endParaRPr>
          </a:p>
        </p:txBody>
      </p:sp>
      <p:sp>
        <p:nvSpPr>
          <p:cNvPr id="20" name="Text Box 5"/>
          <p:cNvSpPr txBox="1">
            <a:spLocks noChangeArrowheads="1"/>
          </p:cNvSpPr>
          <p:nvPr/>
        </p:nvSpPr>
        <p:spPr bwMode="auto">
          <a:xfrm>
            <a:off x="4648200" y="754063"/>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800" b="1" dirty="0">
                <a:solidFill>
                  <a:srgbClr val="FF0000"/>
                </a:solidFill>
                <a:latin typeface="Times" charset="0"/>
              </a:rPr>
              <a:t>258</a:t>
            </a:r>
            <a:endParaRPr lang="en-GB" altLang="x-none" sz="2400" dirty="0">
              <a:latin typeface="Times" charset="0"/>
            </a:endParaRPr>
          </a:p>
        </p:txBody>
      </p:sp>
      <p:sp>
        <p:nvSpPr>
          <p:cNvPr id="21" name="Text Box 6"/>
          <p:cNvSpPr txBox="1">
            <a:spLocks noChangeArrowheads="1"/>
          </p:cNvSpPr>
          <p:nvPr/>
        </p:nvSpPr>
        <p:spPr bwMode="auto">
          <a:xfrm>
            <a:off x="381000" y="5402263"/>
            <a:ext cx="914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800">
                <a:solidFill>
                  <a:srgbClr val="FF0000"/>
                </a:solidFill>
                <a:latin typeface="Times" charset="0"/>
              </a:rPr>
              <a:t>405</a:t>
            </a:r>
            <a:endParaRPr lang="en-GB" altLang="x-none" sz="2400" dirty="0">
              <a:latin typeface="Times" charset="0"/>
            </a:endParaRPr>
          </a:p>
        </p:txBody>
      </p:sp>
      <p:sp>
        <p:nvSpPr>
          <p:cNvPr id="22" name="Rectangle 7"/>
          <p:cNvSpPr>
            <a:spLocks noChangeArrowheads="1"/>
          </p:cNvSpPr>
          <p:nvPr/>
        </p:nvSpPr>
        <p:spPr bwMode="auto">
          <a:xfrm>
            <a:off x="0" y="5918200"/>
            <a:ext cx="312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400" u="sng" dirty="0">
                <a:solidFill>
                  <a:srgbClr val="009999"/>
                </a:solidFill>
                <a:latin typeface="Times" charset="0"/>
                <a:hlinkClick r:id="rId4"/>
              </a:rPr>
              <a:t>https://gold.jgi.doe.gov</a:t>
            </a:r>
            <a:endParaRPr lang="en-GB" altLang="x-none" sz="2400" dirty="0">
              <a:latin typeface="Times" charset="0"/>
            </a:endParaRPr>
          </a:p>
        </p:txBody>
      </p:sp>
      <p:sp>
        <p:nvSpPr>
          <p:cNvPr id="23" name="Text Box 8"/>
          <p:cNvSpPr txBox="1">
            <a:spLocks noChangeArrowheads="1"/>
          </p:cNvSpPr>
          <p:nvPr/>
        </p:nvSpPr>
        <p:spPr bwMode="auto">
          <a:xfrm>
            <a:off x="2127250" y="3248025"/>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b="1">
                <a:latin typeface="Times" charset="0"/>
              </a:rPr>
              <a:t>Tree of life</a:t>
            </a:r>
            <a:endParaRPr lang="en-GB" altLang="x-none" sz="2400">
              <a:latin typeface="Times" charset="0"/>
            </a:endParaRPr>
          </a:p>
        </p:txBody>
      </p:sp>
      <p:sp>
        <p:nvSpPr>
          <p:cNvPr id="24" name="Text Box 9"/>
          <p:cNvSpPr txBox="1">
            <a:spLocks noChangeArrowheads="1"/>
          </p:cNvSpPr>
          <p:nvPr/>
        </p:nvSpPr>
        <p:spPr bwMode="auto">
          <a:xfrm>
            <a:off x="5908675" y="404813"/>
            <a:ext cx="3200400" cy="1927225"/>
          </a:xfrm>
          <a:prstGeom prst="rect">
            <a:avLst/>
          </a:prstGeom>
          <a:solidFill>
            <a:srgbClr val="FFFF00"/>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2400" b="1" dirty="0">
                <a:solidFill>
                  <a:srgbClr val="0000FF"/>
                </a:solidFill>
                <a:latin typeface="Calibri" charset="0"/>
              </a:rPr>
              <a:t>Complete sequenced genomes: 8319</a:t>
            </a:r>
            <a:r>
              <a:rPr lang="en-GB" altLang="x-none" sz="2400" b="1" dirty="0">
                <a:solidFill>
                  <a:srgbClr val="FF0000"/>
                </a:solidFill>
                <a:latin typeface="Calibri" charset="0"/>
              </a:rPr>
              <a:t>     </a:t>
            </a:r>
            <a:endParaRPr lang="en-GB" altLang="x-none" sz="2400" dirty="0">
              <a:latin typeface="Calibri" charset="0"/>
            </a:endParaRPr>
          </a:p>
          <a:p>
            <a:pPr>
              <a:spcBef>
                <a:spcPct val="0"/>
              </a:spcBef>
              <a:buFontTx/>
              <a:buNone/>
            </a:pPr>
            <a:r>
              <a:rPr lang="en-GB" altLang="x-none" sz="2400" b="1" dirty="0">
                <a:latin typeface="Calibri" charset="0"/>
              </a:rPr>
              <a:t>  </a:t>
            </a:r>
            <a:r>
              <a:rPr lang="en-GB" altLang="x-none" sz="2400" b="1" dirty="0">
                <a:solidFill>
                  <a:srgbClr val="021EFD"/>
                </a:solidFill>
                <a:latin typeface="Calibri" charset="0"/>
              </a:rPr>
              <a:t>•</a:t>
            </a:r>
            <a:r>
              <a:rPr lang="en-GB" altLang="x-none" sz="2400" b="1" dirty="0">
                <a:latin typeface="Calibri" charset="0"/>
              </a:rPr>
              <a:t> 7656 Bacteria</a:t>
            </a:r>
          </a:p>
          <a:p>
            <a:pPr>
              <a:spcBef>
                <a:spcPct val="0"/>
              </a:spcBef>
              <a:buFontTx/>
              <a:buNone/>
            </a:pPr>
            <a:r>
              <a:rPr lang="en-GB" altLang="x-none" sz="2400" b="1" dirty="0">
                <a:latin typeface="Calibri" charset="0"/>
              </a:rPr>
              <a:t>  </a:t>
            </a:r>
            <a:r>
              <a:rPr lang="en-GB" altLang="x-none" sz="2400" b="1" dirty="0">
                <a:solidFill>
                  <a:srgbClr val="021EFD"/>
                </a:solidFill>
                <a:latin typeface="Calibri" charset="0"/>
              </a:rPr>
              <a:t>•</a:t>
            </a:r>
            <a:r>
              <a:rPr lang="en-GB" altLang="x-none" sz="2400" b="1" dirty="0">
                <a:latin typeface="Calibri" charset="0"/>
              </a:rPr>
              <a:t>   258 Archaea</a:t>
            </a:r>
          </a:p>
          <a:p>
            <a:pPr>
              <a:spcBef>
                <a:spcPct val="0"/>
              </a:spcBef>
              <a:buFontTx/>
              <a:buNone/>
            </a:pPr>
            <a:r>
              <a:rPr lang="en-GB" altLang="x-none" sz="2400" b="1" dirty="0">
                <a:latin typeface="Calibri" charset="0"/>
              </a:rPr>
              <a:t>  </a:t>
            </a:r>
            <a:r>
              <a:rPr lang="en-GB" altLang="x-none" sz="2400" b="1" dirty="0">
                <a:solidFill>
                  <a:srgbClr val="021EFD"/>
                </a:solidFill>
                <a:latin typeface="Calibri" charset="0"/>
              </a:rPr>
              <a:t>•</a:t>
            </a:r>
            <a:r>
              <a:rPr lang="en-GB" altLang="x-none" sz="2400" b="1" dirty="0">
                <a:latin typeface="Calibri" charset="0"/>
              </a:rPr>
              <a:t>   405 Eukaryotes</a:t>
            </a:r>
          </a:p>
        </p:txBody>
      </p:sp>
      <p:sp>
        <p:nvSpPr>
          <p:cNvPr id="25" name="Text Box 11"/>
          <p:cNvSpPr txBox="1">
            <a:spLocks noChangeArrowheads="1"/>
          </p:cNvSpPr>
          <p:nvPr/>
        </p:nvSpPr>
        <p:spPr bwMode="auto">
          <a:xfrm>
            <a:off x="5915025" y="2306638"/>
            <a:ext cx="3194050" cy="1320800"/>
          </a:xfrm>
          <a:prstGeom prst="rect">
            <a:avLst/>
          </a:prstGeom>
          <a:solidFill>
            <a:srgbClr val="66FFFF"/>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fr-FR" altLang="x-none" sz="2000" b="1" dirty="0" err="1">
                <a:solidFill>
                  <a:srgbClr val="FF0000"/>
                </a:solidFill>
                <a:latin typeface="Calibri" charset="0"/>
              </a:rPr>
              <a:t>Incomplete</a:t>
            </a:r>
            <a:r>
              <a:rPr lang="fr-FR" altLang="x-none" sz="2000" b="1" dirty="0">
                <a:solidFill>
                  <a:srgbClr val="FF0000"/>
                </a:solidFill>
                <a:latin typeface="Calibri" charset="0"/>
              </a:rPr>
              <a:t> </a:t>
            </a:r>
            <a:r>
              <a:rPr lang="fr-FR" altLang="x-none" sz="2000" b="1" dirty="0" err="1">
                <a:solidFill>
                  <a:srgbClr val="FF0000"/>
                </a:solidFill>
                <a:latin typeface="Calibri" charset="0"/>
              </a:rPr>
              <a:t>genomes</a:t>
            </a:r>
            <a:r>
              <a:rPr lang="fr-FR" altLang="x-none" sz="2000" b="1" dirty="0">
                <a:solidFill>
                  <a:srgbClr val="FF0000"/>
                </a:solidFill>
                <a:latin typeface="Calibri" charset="0"/>
              </a:rPr>
              <a:t>:</a:t>
            </a:r>
            <a:r>
              <a:rPr lang="fr-FR" altLang="x-none" sz="2000" b="1" dirty="0">
                <a:latin typeface="Calibri" charset="0"/>
              </a:rPr>
              <a:t> </a:t>
            </a:r>
            <a:r>
              <a:rPr lang="fr-FR" altLang="x-none" sz="2000" b="1" dirty="0">
                <a:solidFill>
                  <a:srgbClr val="0000FF"/>
                </a:solidFill>
                <a:latin typeface="Calibri" charset="0"/>
              </a:rPr>
              <a:t>15462</a:t>
            </a:r>
            <a:endParaRPr lang="fr-FR" altLang="x-none" sz="2000" b="1" dirty="0">
              <a:latin typeface="Calibri" charset="0"/>
            </a:endParaRPr>
          </a:p>
          <a:p>
            <a:pPr>
              <a:spcBef>
                <a:spcPct val="0"/>
              </a:spcBef>
              <a:buFontTx/>
              <a:buNone/>
            </a:pPr>
            <a:r>
              <a:rPr lang="fr-FR" altLang="x-none" sz="2000" b="1" dirty="0">
                <a:solidFill>
                  <a:srgbClr val="FF0000"/>
                </a:solidFill>
                <a:latin typeface="Calibri" charset="0"/>
              </a:rPr>
              <a:t>•</a:t>
            </a:r>
            <a:r>
              <a:rPr lang="fr-FR" altLang="x-none" sz="2000" b="1" dirty="0">
                <a:latin typeface="Calibri" charset="0"/>
              </a:rPr>
              <a:t> 10682  </a:t>
            </a:r>
            <a:r>
              <a:rPr lang="fr-FR" altLang="x-none" sz="2000" b="1" dirty="0" err="1">
                <a:latin typeface="Calibri" charset="0"/>
              </a:rPr>
              <a:t>Bacteria</a:t>
            </a:r>
            <a:endParaRPr lang="fr-FR" altLang="x-none" sz="2000" b="1" dirty="0">
              <a:latin typeface="Calibri" charset="0"/>
            </a:endParaRPr>
          </a:p>
          <a:p>
            <a:pPr>
              <a:spcBef>
                <a:spcPct val="0"/>
              </a:spcBef>
              <a:buFontTx/>
              <a:buNone/>
            </a:pPr>
            <a:r>
              <a:rPr lang="fr-FR" altLang="x-none" sz="2000" b="1" dirty="0">
                <a:solidFill>
                  <a:srgbClr val="FF0000"/>
                </a:solidFill>
                <a:latin typeface="Calibri" charset="0"/>
              </a:rPr>
              <a:t>•</a:t>
            </a:r>
            <a:r>
              <a:rPr lang="fr-FR" altLang="x-none" sz="2000" b="1" dirty="0">
                <a:latin typeface="Calibri" charset="0"/>
              </a:rPr>
              <a:t>      294  </a:t>
            </a:r>
            <a:r>
              <a:rPr lang="fr-FR" altLang="x-none" sz="2000" b="1" dirty="0" err="1">
                <a:latin typeface="Calibri" charset="0"/>
              </a:rPr>
              <a:t>Archaea</a:t>
            </a:r>
            <a:endParaRPr lang="fr-FR" altLang="x-none" sz="2000" b="1" dirty="0">
              <a:latin typeface="Calibri" charset="0"/>
            </a:endParaRPr>
          </a:p>
          <a:p>
            <a:pPr>
              <a:spcBef>
                <a:spcPct val="0"/>
              </a:spcBef>
              <a:buFontTx/>
              <a:buNone/>
            </a:pPr>
            <a:r>
              <a:rPr lang="fr-FR" altLang="x-none" sz="2000" b="1" dirty="0">
                <a:solidFill>
                  <a:srgbClr val="FF0000"/>
                </a:solidFill>
                <a:latin typeface="Calibri" charset="0"/>
              </a:rPr>
              <a:t>•</a:t>
            </a:r>
            <a:r>
              <a:rPr lang="fr-FR" altLang="x-none" sz="2000" b="1" dirty="0">
                <a:latin typeface="Calibri" charset="0"/>
              </a:rPr>
              <a:t>    4886  </a:t>
            </a:r>
            <a:r>
              <a:rPr lang="fr-FR" altLang="x-none" sz="2000" b="1" dirty="0" err="1">
                <a:latin typeface="Calibri" charset="0"/>
              </a:rPr>
              <a:t>Eukaryotes</a:t>
            </a:r>
            <a:endParaRPr lang="fr-FR" altLang="x-none" sz="2000" dirty="0">
              <a:latin typeface="Calibri" charset="0"/>
            </a:endParaRPr>
          </a:p>
        </p:txBody>
      </p:sp>
      <p:sp>
        <p:nvSpPr>
          <p:cNvPr id="26" name="Text Box 12"/>
          <p:cNvSpPr txBox="1">
            <a:spLocks noChangeArrowheads="1"/>
          </p:cNvSpPr>
          <p:nvPr/>
        </p:nvSpPr>
        <p:spPr bwMode="auto">
          <a:xfrm>
            <a:off x="5908675" y="5507038"/>
            <a:ext cx="3200400" cy="1320800"/>
          </a:xfrm>
          <a:prstGeom prst="rect">
            <a:avLst/>
          </a:prstGeom>
          <a:solidFill>
            <a:schemeClr val="bg1"/>
          </a:solidFill>
          <a:ln w="9525">
            <a:solidFill>
              <a:srgbClr val="0000FF"/>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fr-FR" altLang="x-none" sz="2000" b="1" dirty="0" err="1">
                <a:solidFill>
                  <a:srgbClr val="0000FF"/>
                </a:solidFill>
                <a:latin typeface="Calibri" charset="0"/>
              </a:rPr>
              <a:t>Transciptomes</a:t>
            </a:r>
            <a:r>
              <a:rPr lang="fr-FR" altLang="x-none" sz="2000" b="1" dirty="0">
                <a:solidFill>
                  <a:srgbClr val="0000FF"/>
                </a:solidFill>
                <a:latin typeface="Calibri" charset="0"/>
              </a:rPr>
              <a:t>: 73/9302</a:t>
            </a:r>
          </a:p>
          <a:p>
            <a:pPr>
              <a:spcBef>
                <a:spcPct val="0"/>
              </a:spcBef>
              <a:buFontTx/>
              <a:buNone/>
            </a:pPr>
            <a:r>
              <a:rPr lang="fr-FR" altLang="x-none" sz="2000" b="1" dirty="0">
                <a:solidFill>
                  <a:srgbClr val="FF0000"/>
                </a:solidFill>
                <a:latin typeface="Calibri" charset="0"/>
              </a:rPr>
              <a:t>•</a:t>
            </a:r>
            <a:r>
              <a:rPr lang="fr-FR" altLang="x-none" sz="2000" b="1" dirty="0">
                <a:solidFill>
                  <a:srgbClr val="0717FF"/>
                </a:solidFill>
                <a:latin typeface="Calibri" charset="0"/>
              </a:rPr>
              <a:t>    51/1017 </a:t>
            </a:r>
            <a:r>
              <a:rPr lang="fr-FR" altLang="x-none" sz="2000" b="1" dirty="0" err="1">
                <a:solidFill>
                  <a:srgbClr val="0717FF"/>
                </a:solidFill>
                <a:latin typeface="Calibri" charset="0"/>
              </a:rPr>
              <a:t>Bacteria</a:t>
            </a:r>
            <a:endParaRPr lang="fr-FR" altLang="x-none" sz="2000" b="1" dirty="0">
              <a:solidFill>
                <a:srgbClr val="0717FF"/>
              </a:solidFill>
              <a:latin typeface="Calibri" charset="0"/>
            </a:endParaRPr>
          </a:p>
          <a:p>
            <a:pPr>
              <a:spcBef>
                <a:spcPct val="0"/>
              </a:spcBef>
              <a:buFontTx/>
              <a:buNone/>
            </a:pPr>
            <a:r>
              <a:rPr lang="fr-FR" altLang="x-none" sz="2000" b="1" dirty="0">
                <a:solidFill>
                  <a:srgbClr val="FF0000"/>
                </a:solidFill>
                <a:latin typeface="Calibri" charset="0"/>
              </a:rPr>
              <a:t>•</a:t>
            </a:r>
            <a:r>
              <a:rPr lang="fr-FR" altLang="x-none" sz="2000" b="1" dirty="0">
                <a:solidFill>
                  <a:srgbClr val="0717FF"/>
                </a:solidFill>
                <a:latin typeface="Calibri" charset="0"/>
              </a:rPr>
              <a:t>      0/160   </a:t>
            </a:r>
            <a:r>
              <a:rPr lang="fr-FR" altLang="x-none" sz="2000" b="1" dirty="0" err="1">
                <a:solidFill>
                  <a:srgbClr val="0717FF"/>
                </a:solidFill>
                <a:latin typeface="Calibri" charset="0"/>
              </a:rPr>
              <a:t>Archaea</a:t>
            </a:r>
            <a:endParaRPr lang="fr-FR" altLang="x-none" sz="2000" b="1" dirty="0">
              <a:solidFill>
                <a:srgbClr val="0717FF"/>
              </a:solidFill>
              <a:latin typeface="Calibri" charset="0"/>
            </a:endParaRPr>
          </a:p>
          <a:p>
            <a:pPr>
              <a:spcBef>
                <a:spcPct val="0"/>
              </a:spcBef>
              <a:buFontTx/>
              <a:buNone/>
            </a:pPr>
            <a:r>
              <a:rPr lang="fr-FR" altLang="x-none" sz="2000" b="1" dirty="0">
                <a:solidFill>
                  <a:srgbClr val="FF0000"/>
                </a:solidFill>
                <a:latin typeface="Calibri" charset="0"/>
              </a:rPr>
              <a:t>•</a:t>
            </a:r>
            <a:r>
              <a:rPr lang="fr-FR" altLang="x-none" sz="2000" b="1" dirty="0">
                <a:solidFill>
                  <a:srgbClr val="0717FF"/>
                </a:solidFill>
                <a:latin typeface="Calibri" charset="0"/>
              </a:rPr>
              <a:t> 24/13220  </a:t>
            </a:r>
            <a:r>
              <a:rPr lang="fr-FR" altLang="x-none" sz="2000" b="1" dirty="0" err="1">
                <a:solidFill>
                  <a:srgbClr val="0717FF"/>
                </a:solidFill>
                <a:latin typeface="Calibri" charset="0"/>
              </a:rPr>
              <a:t>Eukaryota</a:t>
            </a:r>
            <a:endParaRPr lang="fr-FR" altLang="x-none" sz="2400" b="1" dirty="0">
              <a:solidFill>
                <a:srgbClr val="0717FF"/>
              </a:solidFill>
              <a:latin typeface="Helvetica" charset="0"/>
            </a:endParaRPr>
          </a:p>
        </p:txBody>
      </p:sp>
      <p:sp>
        <p:nvSpPr>
          <p:cNvPr id="27" name="Text Box 16"/>
          <p:cNvSpPr txBox="1">
            <a:spLocks noChangeArrowheads="1"/>
          </p:cNvSpPr>
          <p:nvPr/>
        </p:nvSpPr>
        <p:spPr bwMode="auto">
          <a:xfrm>
            <a:off x="-36513" y="6375400"/>
            <a:ext cx="5935663" cy="461963"/>
          </a:xfrm>
          <a:prstGeom prst="rect">
            <a:avLst/>
          </a:prstGeom>
          <a:solidFill>
            <a:schemeClr val="bg1"/>
          </a:solidFill>
          <a:ln w="9525">
            <a:solidFill>
              <a:srgbClr val="0000FF"/>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50000"/>
              </a:spcBef>
              <a:buFontTx/>
              <a:buNone/>
            </a:pPr>
            <a:r>
              <a:rPr lang="en-GB" altLang="x-none" sz="2000" b="1">
                <a:solidFill>
                  <a:srgbClr val="070AF2"/>
                </a:solidFill>
                <a:latin typeface="Calibri" charset="0"/>
              </a:rPr>
              <a:t>Viruses:  </a:t>
            </a:r>
            <a:r>
              <a:rPr lang="en-GB" altLang="x-none" sz="2000" b="1">
                <a:solidFill>
                  <a:srgbClr val="FF0000"/>
                </a:solidFill>
                <a:latin typeface="Calibri" charset="0"/>
              </a:rPr>
              <a:t>•</a:t>
            </a:r>
            <a:r>
              <a:rPr lang="en-GB" altLang="x-none" sz="2000" b="1">
                <a:solidFill>
                  <a:srgbClr val="070AF2"/>
                </a:solidFill>
                <a:latin typeface="Calibri" charset="0"/>
              </a:rPr>
              <a:t> Completed: </a:t>
            </a:r>
            <a:r>
              <a:rPr lang="en-GB" altLang="x-none" sz="2000" b="1">
                <a:solidFill>
                  <a:srgbClr val="FB0817"/>
                </a:solidFill>
                <a:latin typeface="Calibri" charset="0"/>
              </a:rPr>
              <a:t>3504</a:t>
            </a:r>
            <a:r>
              <a:rPr lang="en-GB" altLang="x-none" sz="2000" b="1">
                <a:solidFill>
                  <a:srgbClr val="070AF2"/>
                </a:solidFill>
                <a:latin typeface="Calibri" charset="0"/>
              </a:rPr>
              <a:t>  </a:t>
            </a:r>
            <a:r>
              <a:rPr lang="en-GB" altLang="x-none" sz="2000" b="1">
                <a:solidFill>
                  <a:srgbClr val="FF0000"/>
                </a:solidFill>
                <a:latin typeface="Calibri" charset="0"/>
              </a:rPr>
              <a:t>•</a:t>
            </a:r>
            <a:r>
              <a:rPr lang="en-GB" altLang="x-none" sz="2000" b="1">
                <a:solidFill>
                  <a:srgbClr val="070AF2"/>
                </a:solidFill>
                <a:latin typeface="Calibri" charset="0"/>
              </a:rPr>
              <a:t> Permanent draft: 4450</a:t>
            </a:r>
            <a:r>
              <a:rPr lang="en-GB" altLang="x-none" sz="2400" b="1">
                <a:solidFill>
                  <a:srgbClr val="070AF2"/>
                </a:solidFill>
              </a:rPr>
              <a:t> </a:t>
            </a:r>
            <a:endParaRPr lang="en-GB" altLang="x-none" sz="2400">
              <a:solidFill>
                <a:srgbClr val="070AF2"/>
              </a:solidFill>
            </a:endParaRPr>
          </a:p>
        </p:txBody>
      </p:sp>
      <p:sp>
        <p:nvSpPr>
          <p:cNvPr id="28" name="Text Box 26"/>
          <p:cNvSpPr txBox="1">
            <a:spLocks noChangeArrowheads="1"/>
          </p:cNvSpPr>
          <p:nvPr/>
        </p:nvSpPr>
        <p:spPr bwMode="auto">
          <a:xfrm>
            <a:off x="5899150" y="-47625"/>
            <a:ext cx="3209925" cy="523875"/>
          </a:xfrm>
          <a:prstGeom prst="rect">
            <a:avLst/>
          </a:prstGeom>
          <a:solidFill>
            <a:srgbClr val="0717FF"/>
          </a:solidFill>
          <a:ln w="9525">
            <a:solidFill>
              <a:srgbClr val="FB0817"/>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50000"/>
              </a:spcBef>
              <a:buFontTx/>
              <a:buNone/>
            </a:pPr>
            <a:r>
              <a:rPr lang="en-GB" altLang="x-none" sz="2800" dirty="0">
                <a:solidFill>
                  <a:schemeClr val="bg1"/>
                </a:solidFill>
                <a:latin typeface="Times" charset="0"/>
              </a:rPr>
              <a:t>11</a:t>
            </a:r>
            <a:r>
              <a:rPr lang="en-GB" altLang="x-none" sz="2800" b="1" dirty="0">
                <a:solidFill>
                  <a:schemeClr val="bg1"/>
                </a:solidFill>
                <a:latin typeface="Times" charset="0"/>
              </a:rPr>
              <a:t>/10/2017</a:t>
            </a:r>
            <a:endParaRPr lang="en-GB" altLang="x-none" sz="2800" b="1" dirty="0">
              <a:solidFill>
                <a:srgbClr val="FF0000"/>
              </a:solidFill>
              <a:latin typeface="Times" charset="0"/>
            </a:endParaRPr>
          </a:p>
        </p:txBody>
      </p:sp>
      <p:sp>
        <p:nvSpPr>
          <p:cNvPr id="29" name="Text Box 9"/>
          <p:cNvSpPr txBox="1">
            <a:spLocks noChangeArrowheads="1"/>
          </p:cNvSpPr>
          <p:nvPr/>
        </p:nvSpPr>
        <p:spPr bwMode="auto">
          <a:xfrm>
            <a:off x="5908675" y="3605213"/>
            <a:ext cx="3200400" cy="1927225"/>
          </a:xfrm>
          <a:prstGeom prst="rect">
            <a:avLst/>
          </a:prstGeom>
          <a:solidFill>
            <a:srgbClr val="FFFFCC"/>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2400" b="1" dirty="0">
                <a:solidFill>
                  <a:srgbClr val="0000FF"/>
                </a:solidFill>
                <a:latin typeface="Calibri" charset="0"/>
              </a:rPr>
              <a:t>Permanent Draft genomes: 70185</a:t>
            </a:r>
            <a:r>
              <a:rPr lang="en-GB" altLang="x-none" sz="2400" b="1" dirty="0">
                <a:solidFill>
                  <a:srgbClr val="FF0000"/>
                </a:solidFill>
                <a:latin typeface="Calibri" charset="0"/>
              </a:rPr>
              <a:t>     </a:t>
            </a:r>
            <a:endParaRPr lang="en-GB" altLang="x-none" sz="2400" dirty="0">
              <a:latin typeface="Calibri" charset="0"/>
            </a:endParaRPr>
          </a:p>
          <a:p>
            <a:pPr>
              <a:spcBef>
                <a:spcPct val="0"/>
              </a:spcBef>
              <a:buFontTx/>
              <a:buNone/>
            </a:pPr>
            <a:r>
              <a:rPr lang="en-GB" altLang="x-none" sz="2400" b="1" dirty="0">
                <a:latin typeface="Calibri" charset="0"/>
              </a:rPr>
              <a:t>  </a:t>
            </a:r>
            <a:r>
              <a:rPr lang="en-GB" altLang="x-none" sz="2400" b="1" dirty="0">
                <a:solidFill>
                  <a:srgbClr val="021EFD"/>
                </a:solidFill>
                <a:latin typeface="Calibri" charset="0"/>
              </a:rPr>
              <a:t>•</a:t>
            </a:r>
            <a:r>
              <a:rPr lang="en-GB" altLang="x-none" sz="2400" b="1" dirty="0">
                <a:latin typeface="Calibri" charset="0"/>
              </a:rPr>
              <a:t> 65162 Bacteria</a:t>
            </a:r>
          </a:p>
          <a:p>
            <a:pPr>
              <a:spcBef>
                <a:spcPct val="0"/>
              </a:spcBef>
              <a:buFontTx/>
              <a:buNone/>
            </a:pPr>
            <a:r>
              <a:rPr lang="en-GB" altLang="x-none" sz="2400" b="1" dirty="0">
                <a:latin typeface="Calibri" charset="0"/>
              </a:rPr>
              <a:t>  </a:t>
            </a:r>
            <a:r>
              <a:rPr lang="en-GB" altLang="x-none" sz="2400" b="1" dirty="0">
                <a:solidFill>
                  <a:srgbClr val="021EFD"/>
                </a:solidFill>
                <a:latin typeface="Calibri" charset="0"/>
              </a:rPr>
              <a:t>•</a:t>
            </a:r>
            <a:r>
              <a:rPr lang="en-GB" altLang="x-none" sz="2400" b="1" dirty="0">
                <a:latin typeface="Calibri" charset="0"/>
              </a:rPr>
              <a:t>     779 Archaea</a:t>
            </a:r>
          </a:p>
          <a:p>
            <a:pPr>
              <a:spcBef>
                <a:spcPct val="0"/>
              </a:spcBef>
              <a:buFontTx/>
              <a:buNone/>
            </a:pPr>
            <a:r>
              <a:rPr lang="en-GB" altLang="x-none" sz="2400" b="1" dirty="0">
                <a:latin typeface="Calibri" charset="0"/>
              </a:rPr>
              <a:t>  </a:t>
            </a:r>
            <a:r>
              <a:rPr lang="en-GB" altLang="x-none" sz="2400" b="1" dirty="0">
                <a:solidFill>
                  <a:srgbClr val="021EFD"/>
                </a:solidFill>
                <a:latin typeface="Calibri" charset="0"/>
              </a:rPr>
              <a:t>•</a:t>
            </a:r>
            <a:r>
              <a:rPr lang="en-GB" altLang="x-none" sz="2400" b="1" dirty="0">
                <a:latin typeface="Calibri" charset="0"/>
              </a:rPr>
              <a:t>   4244 Eukaryotes</a:t>
            </a:r>
          </a:p>
        </p:txBody>
      </p:sp>
      <p:sp>
        <p:nvSpPr>
          <p:cNvPr id="31" name="Rectangle 1040"/>
          <p:cNvSpPr>
            <a:spLocks noChangeArrowheads="1"/>
          </p:cNvSpPr>
          <p:nvPr/>
        </p:nvSpPr>
        <p:spPr bwMode="auto">
          <a:xfrm>
            <a:off x="76200" y="1265238"/>
            <a:ext cx="5867400" cy="155416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dirty="0">
                <a:solidFill>
                  <a:srgbClr val="222222"/>
                </a:solidFill>
                <a:latin typeface="Helvetica" charset="0"/>
              </a:rPr>
              <a:t>Massive amounts of genome sequences available for analyses and studies</a:t>
            </a:r>
            <a:endParaRPr lang="en-GB" altLang="x-none" sz="3600" dirty="0">
              <a:solidFill>
                <a:srgbClr val="222222"/>
              </a:solidFill>
            </a:endParaRPr>
          </a:p>
        </p:txBody>
      </p:sp>
      <p:sp>
        <p:nvSpPr>
          <p:cNvPr id="32" name="Text Box 15"/>
          <p:cNvSpPr txBox="1">
            <a:spLocks noChangeArrowheads="1"/>
          </p:cNvSpPr>
          <p:nvPr/>
        </p:nvSpPr>
        <p:spPr bwMode="auto">
          <a:xfrm>
            <a:off x="76200" y="2819400"/>
            <a:ext cx="5867400" cy="2041525"/>
          </a:xfrm>
          <a:prstGeom prst="rect">
            <a:avLst/>
          </a:prstGeom>
          <a:solidFill>
            <a:srgbClr val="66FFFF"/>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FB0817"/>
                </a:solidFill>
                <a:latin typeface="Helvetica" charset="0"/>
              </a:rPr>
              <a:t>Opportunity for </a:t>
            </a:r>
            <a:r>
              <a:rPr lang="en-GB" altLang="x-none" i="1">
                <a:solidFill>
                  <a:srgbClr val="FB0817"/>
                </a:solidFill>
                <a:latin typeface="Helvetica" charset="0"/>
              </a:rPr>
              <a:t>in-silico</a:t>
            </a:r>
            <a:r>
              <a:rPr lang="en-GB" altLang="x-none">
                <a:solidFill>
                  <a:srgbClr val="FB0817"/>
                </a:solidFill>
                <a:latin typeface="Helvetica" charset="0"/>
              </a:rPr>
              <a:t> researchers to transform these raw data into scientific knowledge</a:t>
            </a:r>
            <a:endParaRPr lang="en-GB" altLang="x-none" sz="2400" b="0"/>
          </a:p>
        </p:txBody>
      </p:sp>
    </p:spTree>
    <p:extLst>
      <p:ext uri="{BB962C8B-B14F-4D97-AF65-F5344CB8AC3E}">
        <p14:creationId xmlns:p14="http://schemas.microsoft.com/office/powerpoint/2010/main" val="146491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decel="50000" fill="hold">
                                          <p:stCondLst>
                                            <p:cond delay="0"/>
                                          </p:stCondLst>
                                        </p:cTn>
                                        <p:tgtEl>
                                          <p:spTgt spid="2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4"/>
                                        </p:tgtEl>
                                        <p:attrNameLst>
                                          <p:attrName>ppt_w</p:attrName>
                                        </p:attrNameLst>
                                      </p:cBhvr>
                                      <p:tavLst>
                                        <p:tav tm="0">
                                          <p:val>
                                            <p:strVal val="#ppt_w*.05"/>
                                          </p:val>
                                        </p:tav>
                                        <p:tav tm="100000">
                                          <p:val>
                                            <p:strVal val="#ppt_w"/>
                                          </p:val>
                                        </p:tav>
                                      </p:tavLst>
                                    </p:anim>
                                    <p:anim calcmode="lin" valueType="num">
                                      <p:cBhvr>
                                        <p:cTn id="10" dur="1000" fill="hold"/>
                                        <p:tgtEl>
                                          <p:spTgt spid="2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4"/>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5"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7" dur="1000" fill="hold"/>
                                        <p:tgtEl>
                                          <p:spTgt spid="29"/>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29"/>
                                        </p:tgtEl>
                                      </p:cBhvr>
                                    </p:animEffect>
                                  </p:childTnLst>
                                </p:cTn>
                              </p:par>
                            </p:childTnLst>
                          </p:cTn>
                        </p:par>
                        <p:par>
                          <p:cTn id="32" fill="hold">
                            <p:stCondLst>
                              <p:cond delay="3000"/>
                            </p:stCondLst>
                            <p:childTnLst>
                              <p:par>
                                <p:cTn id="33" presetID="47"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7"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7" presetClass="entr" presetSubtype="0" fill="hold" grpId="0"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2000"/>
                                        <p:tgtEl>
                                          <p:spTgt spid="31"/>
                                        </p:tgtEl>
                                      </p:cBhvr>
                                    </p:animEffect>
                                    <p:anim calcmode="lin" valueType="num">
                                      <p:cBhvr>
                                        <p:cTn id="49" dur="2000" fill="hold"/>
                                        <p:tgtEl>
                                          <p:spTgt spid="31"/>
                                        </p:tgtEl>
                                        <p:attrNameLst>
                                          <p:attrName>ppt_x</p:attrName>
                                        </p:attrNameLst>
                                      </p:cBhvr>
                                      <p:tavLst>
                                        <p:tav tm="0">
                                          <p:val>
                                            <p:strVal val="#ppt_x"/>
                                          </p:val>
                                        </p:tav>
                                        <p:tav tm="100000">
                                          <p:val>
                                            <p:strVal val="#ppt_x"/>
                                          </p:val>
                                        </p:tav>
                                      </p:tavLst>
                                    </p:anim>
                                    <p:anim calcmode="lin" valueType="num">
                                      <p:cBhvr>
                                        <p:cTn id="50" dur="1800" decel="100000" fill="hold"/>
                                        <p:tgtEl>
                                          <p:spTgt spid="31"/>
                                        </p:tgtEl>
                                        <p:attrNameLst>
                                          <p:attrName>ppt_y</p:attrName>
                                        </p:attrNameLst>
                                      </p:cBhvr>
                                      <p:tavLst>
                                        <p:tav tm="0">
                                          <p:val>
                                            <p:strVal val="#ppt_y+1"/>
                                          </p:val>
                                        </p:tav>
                                        <p:tav tm="100000">
                                          <p:val>
                                            <p:strVal val="#ppt_y-.03"/>
                                          </p:val>
                                        </p:tav>
                                      </p:tavLst>
                                    </p:anim>
                                    <p:anim calcmode="lin" valueType="num">
                                      <p:cBhvr>
                                        <p:cTn id="51" dur="200" accel="100000" fill="hold">
                                          <p:stCondLst>
                                            <p:cond delay="1800"/>
                                          </p:stCondLst>
                                        </p:cTn>
                                        <p:tgtEl>
                                          <p:spTgt spid="31"/>
                                        </p:tgtEl>
                                        <p:attrNameLst>
                                          <p:attrName>ppt_y</p:attrName>
                                        </p:attrNameLst>
                                      </p:cBhvr>
                                      <p:tavLst>
                                        <p:tav tm="0">
                                          <p:val>
                                            <p:strVal val="#ppt_y-.03"/>
                                          </p:val>
                                        </p:tav>
                                        <p:tav tm="100000">
                                          <p:val>
                                            <p:strVal val="#ppt_y"/>
                                          </p:val>
                                        </p:tav>
                                      </p:tavLst>
                                    </p:anim>
                                  </p:childTnLst>
                                </p:cTn>
                              </p:par>
                            </p:childTnLst>
                          </p:cTn>
                        </p:par>
                        <p:par>
                          <p:cTn id="52" fill="hold">
                            <p:stCondLst>
                              <p:cond delay="2000"/>
                            </p:stCondLst>
                            <p:childTnLst>
                              <p:par>
                                <p:cTn id="53" presetID="37"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2000"/>
                                        <p:tgtEl>
                                          <p:spTgt spid="32"/>
                                        </p:tgtEl>
                                      </p:cBhvr>
                                    </p:animEffect>
                                    <p:anim calcmode="lin" valueType="num">
                                      <p:cBhvr>
                                        <p:cTn id="56" dur="2000" fill="hold"/>
                                        <p:tgtEl>
                                          <p:spTgt spid="32"/>
                                        </p:tgtEl>
                                        <p:attrNameLst>
                                          <p:attrName>ppt_x</p:attrName>
                                        </p:attrNameLst>
                                      </p:cBhvr>
                                      <p:tavLst>
                                        <p:tav tm="0">
                                          <p:val>
                                            <p:strVal val="#ppt_x"/>
                                          </p:val>
                                        </p:tav>
                                        <p:tav tm="100000">
                                          <p:val>
                                            <p:strVal val="#ppt_x"/>
                                          </p:val>
                                        </p:tav>
                                      </p:tavLst>
                                    </p:anim>
                                    <p:anim calcmode="lin" valueType="num">
                                      <p:cBhvr>
                                        <p:cTn id="57" dur="1800" decel="100000" fill="hold"/>
                                        <p:tgtEl>
                                          <p:spTgt spid="32"/>
                                        </p:tgtEl>
                                        <p:attrNameLst>
                                          <p:attrName>ppt_y</p:attrName>
                                        </p:attrNameLst>
                                      </p:cBhvr>
                                      <p:tavLst>
                                        <p:tav tm="0">
                                          <p:val>
                                            <p:strVal val="#ppt_y+1"/>
                                          </p:val>
                                        </p:tav>
                                        <p:tav tm="100000">
                                          <p:val>
                                            <p:strVal val="#ppt_y-.03"/>
                                          </p:val>
                                        </p:tav>
                                      </p:tavLst>
                                    </p:anim>
                                    <p:anim calcmode="lin" valueType="num">
                                      <p:cBhvr>
                                        <p:cTn id="58" dur="200" accel="100000" fill="hold">
                                          <p:stCondLst>
                                            <p:cond delay="18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P spid="31" grpId="0" animBg="1" autoUpdateAnimBg="0"/>
      <p:bldP spid="32"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4449" name="Object 2"/>
          <p:cNvGraphicFramePr>
            <a:graphicFrameLocks noChangeAspect="1"/>
          </p:cNvGraphicFramePr>
          <p:nvPr/>
        </p:nvGraphicFramePr>
        <p:xfrm>
          <a:off x="304800" y="457200"/>
          <a:ext cx="8610600" cy="5791200"/>
        </p:xfrm>
        <a:graphic>
          <a:graphicData uri="http://schemas.openxmlformats.org/presentationml/2006/ole">
            <mc:AlternateContent xmlns:mc="http://schemas.openxmlformats.org/markup-compatibility/2006">
              <mc:Choice xmlns:v="urn:schemas-microsoft-com:vml" Requires="v">
                <p:oleObj spid="_x0000_s104536" name="Feuille de calcul" r:id="rId4" imgW="9828571" imgH="6526984" progId="Excel.Sheet.8">
                  <p:embed/>
                </p:oleObj>
              </mc:Choice>
              <mc:Fallback>
                <p:oleObj name="Feuille de calcul" r:id="rId4" imgW="9828571" imgH="6526984"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57200"/>
                        <a:ext cx="8610600" cy="579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4450" name="Text Box 3"/>
          <p:cNvSpPr txBox="1">
            <a:spLocks noChangeArrowheads="1"/>
          </p:cNvSpPr>
          <p:nvPr/>
        </p:nvSpPr>
        <p:spPr bwMode="auto">
          <a:xfrm>
            <a:off x="1066800" y="2057400"/>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E</a:t>
            </a:r>
            <a:endParaRPr lang="en-GB" altLang="x-none" sz="2800">
              <a:latin typeface="Times" charset="0"/>
            </a:endParaRPr>
          </a:p>
        </p:txBody>
      </p:sp>
      <p:sp>
        <p:nvSpPr>
          <p:cNvPr id="104451" name="Text Box 4"/>
          <p:cNvSpPr txBox="1">
            <a:spLocks noChangeArrowheads="1"/>
          </p:cNvSpPr>
          <p:nvPr/>
        </p:nvSpPr>
        <p:spPr bwMode="auto">
          <a:xfrm>
            <a:off x="2971800" y="1995488"/>
            <a:ext cx="53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A</a:t>
            </a:r>
          </a:p>
        </p:txBody>
      </p:sp>
      <p:sp>
        <p:nvSpPr>
          <p:cNvPr id="104452" name="Text Box 5"/>
          <p:cNvSpPr txBox="1">
            <a:spLocks noChangeArrowheads="1"/>
          </p:cNvSpPr>
          <p:nvPr/>
        </p:nvSpPr>
        <p:spPr bwMode="auto">
          <a:xfrm>
            <a:off x="5486400" y="199548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FF00"/>
                </a:solidFill>
                <a:latin typeface="Times" charset="0"/>
              </a:rPr>
              <a:t>B</a:t>
            </a:r>
            <a:endParaRPr lang="en-GB" altLang="x-none" sz="2400" b="0">
              <a:latin typeface="Times" charset="0"/>
            </a:endParaRPr>
          </a:p>
        </p:txBody>
      </p:sp>
      <p:sp>
        <p:nvSpPr>
          <p:cNvPr id="104453" name="Text Box 6"/>
          <p:cNvSpPr txBox="1">
            <a:spLocks noChangeArrowheads="1"/>
          </p:cNvSpPr>
          <p:nvPr/>
        </p:nvSpPr>
        <p:spPr bwMode="auto">
          <a:xfrm>
            <a:off x="2590800" y="3048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Ancestral duplication</a:t>
            </a:r>
            <a:endParaRPr lang="en-GB" altLang="x-none" sz="2400" b="0">
              <a:latin typeface="Times" charset="0"/>
            </a:endParaRPr>
          </a:p>
        </p:txBody>
      </p:sp>
      <p:sp>
        <p:nvSpPr>
          <p:cNvPr id="104454" name="Text Box 7"/>
          <p:cNvSpPr txBox="1">
            <a:spLocks noChangeArrowheads="1"/>
          </p:cNvSpPr>
          <p:nvPr/>
        </p:nvSpPr>
        <p:spPr bwMode="auto">
          <a:xfrm>
            <a:off x="228600" y="5791200"/>
            <a:ext cx="76962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mean=     52.1                   30.                                   38.4</a:t>
            </a:r>
          </a:p>
          <a:p>
            <a:pPr>
              <a:spcBef>
                <a:spcPct val="50000"/>
              </a:spcBef>
              <a:buFontTx/>
              <a:buNone/>
            </a:pPr>
            <a:r>
              <a:rPr lang="en-GB" altLang="x-none" sz="2400">
                <a:solidFill>
                  <a:srgbClr val="0000FF"/>
                </a:solidFill>
                <a:latin typeface="Times" charset="0"/>
              </a:rPr>
              <a:t>std=         17.8                   11.7                                 11.2</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7" name="Object 2"/>
          <p:cNvGraphicFramePr>
            <a:graphicFrameLocks noChangeAspect="1"/>
          </p:cNvGraphicFramePr>
          <p:nvPr/>
        </p:nvGraphicFramePr>
        <p:xfrm>
          <a:off x="0" y="457200"/>
          <a:ext cx="9144000" cy="6400800"/>
        </p:xfrm>
        <a:graphic>
          <a:graphicData uri="http://schemas.openxmlformats.org/presentationml/2006/ole">
            <mc:AlternateContent xmlns:mc="http://schemas.openxmlformats.org/markup-compatibility/2006">
              <mc:Choice xmlns:v="urn:schemas-microsoft-com:vml" Requires="v">
                <p:oleObj spid="_x0000_s106648" name="Feuille de calcul" r:id="rId4" imgW="18615873" imgH="11428571" progId="Excel.Sheet.8">
                  <p:embed/>
                </p:oleObj>
              </mc:Choice>
              <mc:Fallback>
                <p:oleObj name="Feuille de calcul" r:id="rId4" imgW="18615873" imgH="11428571"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9144000" cy="640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6498" name="Text Box 4"/>
          <p:cNvSpPr txBox="1">
            <a:spLocks noChangeArrowheads="1"/>
          </p:cNvSpPr>
          <p:nvPr/>
        </p:nvSpPr>
        <p:spPr bwMode="auto">
          <a:xfrm>
            <a:off x="-36513" y="-26988"/>
            <a:ext cx="9324976" cy="519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Specific</a:t>
            </a:r>
            <a:r>
              <a:rPr lang="en-GB" altLang="x-none" sz="2800">
                <a:latin typeface="Times" charset="0"/>
              </a:rPr>
              <a:t> and </a:t>
            </a:r>
            <a:r>
              <a:rPr lang="en-GB" altLang="x-none" sz="2800">
                <a:solidFill>
                  <a:srgbClr val="FF0000"/>
                </a:solidFill>
                <a:latin typeface="Times" charset="0"/>
              </a:rPr>
              <a:t>Nonspecific</a:t>
            </a:r>
            <a:r>
              <a:rPr lang="en-GB" altLang="x-none" sz="2800">
                <a:latin typeface="Times" charset="0"/>
              </a:rPr>
              <a:t> genes in 97 yeast and fungi species</a:t>
            </a:r>
            <a:endParaRPr lang="en-GB" altLang="x-none" sz="2400" b="0">
              <a:latin typeface="Times" charset="0"/>
            </a:endParaRPr>
          </a:p>
        </p:txBody>
      </p:sp>
      <p:graphicFrame>
        <p:nvGraphicFramePr>
          <p:cNvPr id="364549" name="Object 5"/>
          <p:cNvGraphicFramePr>
            <a:graphicFrameLocks noChangeAspect="1"/>
          </p:cNvGraphicFramePr>
          <p:nvPr/>
        </p:nvGraphicFramePr>
        <p:xfrm>
          <a:off x="971550" y="1773238"/>
          <a:ext cx="4378325" cy="2016125"/>
        </p:xfrm>
        <a:graphic>
          <a:graphicData uri="http://schemas.openxmlformats.org/presentationml/2006/ole">
            <mc:AlternateContent xmlns:mc="http://schemas.openxmlformats.org/markup-compatibility/2006">
              <mc:Choice xmlns:v="urn:schemas-microsoft-com:vml" Requires="v">
                <p:oleObj spid="_x0000_s106649" name="Document" r:id="rId6" imgW="7454900" imgH="1968500" progId="Word.Document.8">
                  <p:embed/>
                </p:oleObj>
              </mc:Choice>
              <mc:Fallback>
                <p:oleObj name="Document" r:id="rId6" imgW="7454900" imgH="1968500" progId="Word.Document.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1773238"/>
                        <a:ext cx="4378325" cy="2016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364549"/>
                                        </p:tgtEl>
                                        <p:attrNameLst>
                                          <p:attrName>style.visibility</p:attrName>
                                        </p:attrNameLst>
                                      </p:cBhvr>
                                      <p:to>
                                        <p:strVal val="visible"/>
                                      </p:to>
                                    </p:set>
                                    <p:animEffect transition="in" filter="fade">
                                      <p:cBhvr>
                                        <p:cTn id="7" dur="1000"/>
                                        <p:tgtEl>
                                          <p:spTgt spid="364549"/>
                                        </p:tgtEl>
                                      </p:cBhvr>
                                    </p:animEffect>
                                    <p:anim calcmode="lin" valueType="num">
                                      <p:cBhvr>
                                        <p:cTn id="8" dur="1000" fill="hold"/>
                                        <p:tgtEl>
                                          <p:spTgt spid="364549"/>
                                        </p:tgtEl>
                                        <p:attrNameLst>
                                          <p:attrName>ppt_x</p:attrName>
                                        </p:attrNameLst>
                                      </p:cBhvr>
                                      <p:tavLst>
                                        <p:tav tm="0">
                                          <p:val>
                                            <p:strVal val="#ppt_x"/>
                                          </p:val>
                                        </p:tav>
                                        <p:tav tm="100000">
                                          <p:val>
                                            <p:strVal val="#ppt_x"/>
                                          </p:val>
                                        </p:tav>
                                      </p:tavLst>
                                    </p:anim>
                                    <p:anim calcmode="lin" valueType="num">
                                      <p:cBhvr>
                                        <p:cTn id="9" dur="1000" fill="hold"/>
                                        <p:tgtEl>
                                          <p:spTgt spid="364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5" name="Text Box 4"/>
          <p:cNvSpPr txBox="1">
            <a:spLocks noChangeArrowheads="1"/>
          </p:cNvSpPr>
          <p:nvPr/>
        </p:nvSpPr>
        <p:spPr bwMode="auto">
          <a:xfrm>
            <a:off x="1828800" y="3048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Specific</a:t>
            </a:r>
            <a:r>
              <a:rPr lang="en-GB" altLang="x-none" sz="2800">
                <a:latin typeface="Times" charset="0"/>
              </a:rPr>
              <a:t> and </a:t>
            </a:r>
            <a:r>
              <a:rPr lang="en-GB" altLang="x-none" sz="2800">
                <a:solidFill>
                  <a:srgbClr val="FF0000"/>
                </a:solidFill>
                <a:latin typeface="Times" charset="0"/>
              </a:rPr>
              <a:t>nonspecific</a:t>
            </a:r>
            <a:r>
              <a:rPr lang="en-GB" altLang="x-none" sz="2800">
                <a:latin typeface="Times" charset="0"/>
              </a:rPr>
              <a:t> proportions</a:t>
            </a:r>
            <a:endParaRPr lang="en-GB" altLang="x-none" sz="2400" b="0">
              <a:latin typeface="Times" charset="0"/>
            </a:endParaRPr>
          </a:p>
        </p:txBody>
      </p:sp>
      <p:grpSp>
        <p:nvGrpSpPr>
          <p:cNvPr id="108546" name="Group 5"/>
          <p:cNvGrpSpPr>
            <a:grpSpLocks/>
          </p:cNvGrpSpPr>
          <p:nvPr/>
        </p:nvGrpSpPr>
        <p:grpSpPr bwMode="auto">
          <a:xfrm>
            <a:off x="685800" y="685800"/>
            <a:ext cx="8153400" cy="4800600"/>
            <a:chOff x="432" y="432"/>
            <a:chExt cx="5136" cy="3024"/>
          </a:xfrm>
        </p:grpSpPr>
        <p:grpSp>
          <p:nvGrpSpPr>
            <p:cNvPr id="108548" name="Group 6"/>
            <p:cNvGrpSpPr>
              <a:grpSpLocks/>
            </p:cNvGrpSpPr>
            <p:nvPr/>
          </p:nvGrpSpPr>
          <p:grpSpPr bwMode="auto">
            <a:xfrm>
              <a:off x="432" y="432"/>
              <a:ext cx="5136" cy="2976"/>
              <a:chOff x="432" y="528"/>
              <a:chExt cx="5136" cy="2976"/>
            </a:xfrm>
          </p:grpSpPr>
          <p:graphicFrame>
            <p:nvGraphicFramePr>
              <p:cNvPr id="108553" name="Object 7"/>
              <p:cNvGraphicFramePr>
                <a:graphicFrameLocks noChangeAspect="1"/>
              </p:cNvGraphicFramePr>
              <p:nvPr/>
            </p:nvGraphicFramePr>
            <p:xfrm>
              <a:off x="432" y="528"/>
              <a:ext cx="5136" cy="2928"/>
            </p:xfrm>
            <a:graphic>
              <a:graphicData uri="http://schemas.openxmlformats.org/presentationml/2006/ole">
                <mc:AlternateContent xmlns:mc="http://schemas.openxmlformats.org/markup-compatibility/2006">
                  <mc:Choice xmlns:v="urn:schemas-microsoft-com:vml" Requires="v">
                    <p:oleObj spid="_x0000_s108637" name="Feuille de calcul" r:id="rId4" imgW="9828571" imgH="6526984" progId="Excel.Sheet.8">
                      <p:embed/>
                    </p:oleObj>
                  </mc:Choice>
                  <mc:Fallback>
                    <p:oleObj name="Feuille de calcul" r:id="rId4" imgW="9828571" imgH="6526984" progId="Excel.Sheet.8">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528"/>
                            <a:ext cx="5136" cy="2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8554" name="Line 8"/>
              <p:cNvSpPr>
                <a:spLocks noChangeShapeType="1"/>
              </p:cNvSpPr>
              <p:nvPr/>
            </p:nvSpPr>
            <p:spPr bwMode="auto">
              <a:xfrm>
                <a:off x="1728" y="3072"/>
                <a:ext cx="0" cy="43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08555" name="Line 9"/>
              <p:cNvSpPr>
                <a:spLocks noChangeShapeType="1"/>
              </p:cNvSpPr>
              <p:nvPr/>
            </p:nvSpPr>
            <p:spPr bwMode="auto">
              <a:xfrm>
                <a:off x="2736" y="3072"/>
                <a:ext cx="0" cy="43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08549" name="Group 10"/>
            <p:cNvGrpSpPr>
              <a:grpSpLocks/>
            </p:cNvGrpSpPr>
            <p:nvPr/>
          </p:nvGrpSpPr>
          <p:grpSpPr bwMode="auto">
            <a:xfrm>
              <a:off x="960" y="3120"/>
              <a:ext cx="3312" cy="336"/>
              <a:chOff x="960" y="3264"/>
              <a:chExt cx="3312" cy="336"/>
            </a:xfrm>
          </p:grpSpPr>
          <p:sp>
            <p:nvSpPr>
              <p:cNvPr id="108550" name="Text Box 11"/>
              <p:cNvSpPr txBox="1">
                <a:spLocks noChangeArrowheads="1"/>
              </p:cNvSpPr>
              <p:nvPr/>
            </p:nvSpPr>
            <p:spPr bwMode="auto">
              <a:xfrm>
                <a:off x="960" y="326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E</a:t>
                </a:r>
                <a:endParaRPr lang="en-GB" altLang="x-none" sz="2400" b="0">
                  <a:latin typeface="Times" charset="0"/>
                </a:endParaRPr>
              </a:p>
            </p:txBody>
          </p:sp>
          <p:sp>
            <p:nvSpPr>
              <p:cNvPr id="108551" name="Text Box 12"/>
              <p:cNvSpPr txBox="1">
                <a:spLocks noChangeArrowheads="1"/>
              </p:cNvSpPr>
              <p:nvPr/>
            </p:nvSpPr>
            <p:spPr bwMode="auto">
              <a:xfrm>
                <a:off x="2064" y="3273"/>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A</a:t>
                </a:r>
                <a:endParaRPr lang="en-GB" altLang="x-none" sz="2400" b="0">
                  <a:latin typeface="Times" charset="0"/>
                </a:endParaRPr>
              </a:p>
            </p:txBody>
          </p:sp>
          <p:sp>
            <p:nvSpPr>
              <p:cNvPr id="108552" name="Text Box 13"/>
              <p:cNvSpPr txBox="1">
                <a:spLocks noChangeArrowheads="1"/>
              </p:cNvSpPr>
              <p:nvPr/>
            </p:nvSpPr>
            <p:spPr bwMode="auto">
              <a:xfrm>
                <a:off x="4032" y="326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FF00"/>
                    </a:solidFill>
                    <a:latin typeface="Times" charset="0"/>
                  </a:rPr>
                  <a:t>B</a:t>
                </a:r>
                <a:endParaRPr lang="en-GB" altLang="x-none" sz="2400" b="0">
                  <a:latin typeface="Times" charset="0"/>
                </a:endParaRPr>
              </a:p>
            </p:txBody>
          </p:sp>
        </p:grpSp>
      </p:grpSp>
      <p:sp>
        <p:nvSpPr>
          <p:cNvPr id="108547" name="Text Box 14"/>
          <p:cNvSpPr txBox="1">
            <a:spLocks noChangeArrowheads="1"/>
          </p:cNvSpPr>
          <p:nvPr/>
        </p:nvSpPr>
        <p:spPr bwMode="auto">
          <a:xfrm>
            <a:off x="0" y="5715000"/>
            <a:ext cx="891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mean%     76.2	  84.3			     87.6</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3" name="Line 2"/>
          <p:cNvSpPr>
            <a:spLocks noChangeShapeType="1"/>
          </p:cNvSpPr>
          <p:nvPr/>
        </p:nvSpPr>
        <p:spPr bwMode="auto">
          <a:xfrm>
            <a:off x="1371600" y="5562600"/>
            <a:ext cx="6629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110594" name="Group 3"/>
          <p:cNvGrpSpPr>
            <a:grpSpLocks/>
          </p:cNvGrpSpPr>
          <p:nvPr/>
        </p:nvGrpSpPr>
        <p:grpSpPr bwMode="auto">
          <a:xfrm>
            <a:off x="457200" y="1219200"/>
            <a:ext cx="8305800" cy="4953000"/>
            <a:chOff x="288" y="432"/>
            <a:chExt cx="5232" cy="3120"/>
          </a:xfrm>
        </p:grpSpPr>
        <p:sp>
          <p:nvSpPr>
            <p:cNvPr id="110606" name="Line 4"/>
            <p:cNvSpPr>
              <a:spLocks noChangeShapeType="1"/>
            </p:cNvSpPr>
            <p:nvPr/>
          </p:nvSpPr>
          <p:spPr bwMode="auto">
            <a:xfrm flipV="1">
              <a:off x="864" y="528"/>
              <a:ext cx="0" cy="26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0607" name="Text Box 5"/>
            <p:cNvSpPr txBox="1">
              <a:spLocks noChangeArrowheads="1"/>
            </p:cNvSpPr>
            <p:nvPr/>
          </p:nvSpPr>
          <p:spPr bwMode="auto">
            <a:xfrm>
              <a:off x="4944" y="3216"/>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genes</a:t>
              </a:r>
              <a:endParaRPr lang="en-GB" altLang="x-none" sz="2400" b="0">
                <a:latin typeface="Times" charset="0"/>
              </a:endParaRPr>
            </a:p>
          </p:txBody>
        </p:sp>
        <p:sp>
          <p:nvSpPr>
            <p:cNvPr id="110608" name="Text Box 6"/>
            <p:cNvSpPr txBox="1">
              <a:spLocks noChangeArrowheads="1"/>
            </p:cNvSpPr>
            <p:nvPr/>
          </p:nvSpPr>
          <p:spPr bwMode="auto">
            <a:xfrm>
              <a:off x="3600" y="3264"/>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same phylum</a:t>
              </a:r>
              <a:endParaRPr lang="en-GB" altLang="x-none" sz="2400" b="0">
                <a:latin typeface="Times" charset="0"/>
              </a:endParaRPr>
            </a:p>
          </p:txBody>
        </p:sp>
        <p:sp>
          <p:nvSpPr>
            <p:cNvPr id="110609" name="Text Box 7"/>
            <p:cNvSpPr txBox="1">
              <a:spLocks noChangeArrowheads="1"/>
            </p:cNvSpPr>
            <p:nvPr/>
          </p:nvSpPr>
          <p:spPr bwMode="auto">
            <a:xfrm>
              <a:off x="1104" y="3264"/>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different phylum</a:t>
              </a:r>
              <a:endParaRPr lang="en-GB" altLang="x-none" sz="2400" b="0">
                <a:latin typeface="Times" charset="0"/>
              </a:endParaRPr>
            </a:p>
          </p:txBody>
        </p:sp>
        <p:sp>
          <p:nvSpPr>
            <p:cNvPr id="110610" name="Text Box 8"/>
            <p:cNvSpPr txBox="1">
              <a:spLocks noChangeArrowheads="1"/>
            </p:cNvSpPr>
            <p:nvPr/>
          </p:nvSpPr>
          <p:spPr bwMode="auto">
            <a:xfrm>
              <a:off x="624" y="302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0</a:t>
              </a:r>
              <a:endParaRPr lang="en-GB" altLang="x-none" sz="2400" b="0">
                <a:latin typeface="Times" charset="0"/>
              </a:endParaRPr>
            </a:p>
          </p:txBody>
        </p:sp>
        <p:sp>
          <p:nvSpPr>
            <p:cNvPr id="110611" name="Text Box 9"/>
            <p:cNvSpPr txBox="1">
              <a:spLocks noChangeArrowheads="1"/>
            </p:cNvSpPr>
            <p:nvPr/>
          </p:nvSpPr>
          <p:spPr bwMode="auto">
            <a:xfrm>
              <a:off x="288" y="432"/>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100%</a:t>
              </a:r>
              <a:endParaRPr lang="en-GB" altLang="x-none" sz="2400" b="0">
                <a:latin typeface="Times" charset="0"/>
              </a:endParaRPr>
            </a:p>
          </p:txBody>
        </p:sp>
        <p:sp>
          <p:nvSpPr>
            <p:cNvPr id="110612" name="Text Box 10"/>
            <p:cNvSpPr txBox="1">
              <a:spLocks noChangeArrowheads="1"/>
            </p:cNvSpPr>
            <p:nvPr/>
          </p:nvSpPr>
          <p:spPr bwMode="auto">
            <a:xfrm rot="-5491882">
              <a:off x="-73" y="1230"/>
              <a:ext cx="1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conservation</a:t>
              </a:r>
              <a:endParaRPr lang="en-GB" altLang="x-none" sz="2400" b="0">
                <a:latin typeface="Times" charset="0"/>
              </a:endParaRPr>
            </a:p>
          </p:txBody>
        </p:sp>
        <p:sp>
          <p:nvSpPr>
            <p:cNvPr id="110613" name="Line 11"/>
            <p:cNvSpPr>
              <a:spLocks noChangeShapeType="1"/>
            </p:cNvSpPr>
            <p:nvPr/>
          </p:nvSpPr>
          <p:spPr bwMode="auto">
            <a:xfrm flipV="1">
              <a:off x="3552" y="576"/>
              <a:ext cx="0" cy="25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110595" name="Line 12"/>
          <p:cNvSpPr>
            <a:spLocks noChangeShapeType="1"/>
          </p:cNvSpPr>
          <p:nvPr/>
        </p:nvSpPr>
        <p:spPr bwMode="auto">
          <a:xfrm>
            <a:off x="5638800" y="5562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486413" name="Group 13"/>
          <p:cNvGrpSpPr>
            <a:grpSpLocks/>
          </p:cNvGrpSpPr>
          <p:nvPr/>
        </p:nvGrpSpPr>
        <p:grpSpPr bwMode="auto">
          <a:xfrm>
            <a:off x="1371600" y="3352800"/>
            <a:ext cx="6705600" cy="2209800"/>
            <a:chOff x="864" y="1776"/>
            <a:chExt cx="4224" cy="1392"/>
          </a:xfrm>
        </p:grpSpPr>
        <p:sp>
          <p:nvSpPr>
            <p:cNvPr id="110604" name="Arc 14"/>
            <p:cNvSpPr>
              <a:spLocks/>
            </p:cNvSpPr>
            <p:nvPr/>
          </p:nvSpPr>
          <p:spPr bwMode="auto">
            <a:xfrm flipH="1">
              <a:off x="864" y="1776"/>
              <a:ext cx="2688" cy="1392"/>
            </a:xfrm>
            <a:custGeom>
              <a:avLst/>
              <a:gdLst>
                <a:gd name="T0" fmla="*/ 0 w 21600"/>
                <a:gd name="T1" fmla="*/ 0 h 21600"/>
                <a:gd name="T2" fmla="*/ 1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10605" name="Line 15"/>
            <p:cNvSpPr>
              <a:spLocks noChangeShapeType="1"/>
            </p:cNvSpPr>
            <p:nvPr/>
          </p:nvSpPr>
          <p:spPr bwMode="auto">
            <a:xfrm>
              <a:off x="864" y="1776"/>
              <a:ext cx="422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86416" name="Group 16"/>
          <p:cNvGrpSpPr>
            <a:grpSpLocks/>
          </p:cNvGrpSpPr>
          <p:nvPr/>
        </p:nvGrpSpPr>
        <p:grpSpPr bwMode="auto">
          <a:xfrm>
            <a:off x="1371600" y="1905000"/>
            <a:ext cx="6781800" cy="1447800"/>
            <a:chOff x="864" y="864"/>
            <a:chExt cx="4272" cy="912"/>
          </a:xfrm>
        </p:grpSpPr>
        <p:sp>
          <p:nvSpPr>
            <p:cNvPr id="110602" name="Line 17"/>
            <p:cNvSpPr>
              <a:spLocks noChangeShapeType="1"/>
            </p:cNvSpPr>
            <p:nvPr/>
          </p:nvSpPr>
          <p:spPr bwMode="auto">
            <a:xfrm>
              <a:off x="864" y="864"/>
              <a:ext cx="4272"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10603" name="Arc 18"/>
            <p:cNvSpPr>
              <a:spLocks/>
            </p:cNvSpPr>
            <p:nvPr/>
          </p:nvSpPr>
          <p:spPr bwMode="auto">
            <a:xfrm flipH="1">
              <a:off x="3552" y="864"/>
              <a:ext cx="1536" cy="9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sp>
        <p:nvSpPr>
          <p:cNvPr id="110598" name="Rectangle 19"/>
          <p:cNvSpPr>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FF0000"/>
                </a:solidFill>
                <a:latin typeface="Times" charset="0"/>
              </a:rPr>
              <a:t>Species specific/</a:t>
            </a:r>
            <a:r>
              <a:rPr lang="en-GB" altLang="x-none" sz="3600" dirty="0" err="1">
                <a:solidFill>
                  <a:srgbClr val="FF0000"/>
                </a:solidFill>
                <a:latin typeface="Times" charset="0"/>
              </a:rPr>
              <a:t>Orfan</a:t>
            </a:r>
            <a:r>
              <a:rPr lang="en-GB" altLang="x-none" sz="3600" dirty="0">
                <a:solidFill>
                  <a:srgbClr val="FF0000"/>
                </a:solidFill>
                <a:latin typeface="Times" charset="0"/>
              </a:rPr>
              <a:t> genes</a:t>
            </a:r>
            <a:endParaRPr lang="en-GB" altLang="x-none" sz="2800" dirty="0">
              <a:solidFill>
                <a:srgbClr val="FF0000"/>
              </a:solidFill>
              <a:latin typeface="Times" charset="0"/>
            </a:endParaRPr>
          </a:p>
        </p:txBody>
      </p:sp>
      <p:grpSp>
        <p:nvGrpSpPr>
          <p:cNvPr id="486420" name="Group 20"/>
          <p:cNvGrpSpPr>
            <a:grpSpLocks/>
          </p:cNvGrpSpPr>
          <p:nvPr/>
        </p:nvGrpSpPr>
        <p:grpSpPr bwMode="auto">
          <a:xfrm>
            <a:off x="1371600" y="1447800"/>
            <a:ext cx="6781800" cy="457200"/>
            <a:chOff x="864" y="912"/>
            <a:chExt cx="4272" cy="288"/>
          </a:xfrm>
        </p:grpSpPr>
        <p:sp>
          <p:nvSpPr>
            <p:cNvPr id="110600" name="Rectangle 21"/>
            <p:cNvSpPr>
              <a:spLocks noChangeArrowheads="1"/>
            </p:cNvSpPr>
            <p:nvPr/>
          </p:nvSpPr>
          <p:spPr bwMode="auto">
            <a:xfrm>
              <a:off x="864" y="912"/>
              <a:ext cx="4272" cy="288"/>
            </a:xfrm>
            <a:prstGeom prst="rect">
              <a:avLst/>
            </a:prstGeom>
            <a:solidFill>
              <a:srgbClr val="00FFFF"/>
            </a:solidFill>
            <a:ln w="9525">
              <a:solidFill>
                <a:srgbClr val="00FF00"/>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10601" name="Text Box 22"/>
            <p:cNvSpPr txBox="1">
              <a:spLocks noChangeArrowheads="1"/>
            </p:cNvSpPr>
            <p:nvPr/>
          </p:nvSpPr>
          <p:spPr bwMode="auto">
            <a:xfrm>
              <a:off x="2304" y="912"/>
              <a:ext cx="17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Specific members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486413"/>
                                        </p:tgtEl>
                                        <p:attrNameLst>
                                          <p:attrName>style.visibility</p:attrName>
                                        </p:attrNameLst>
                                      </p:cBhvr>
                                      <p:to>
                                        <p:strVal val="visible"/>
                                      </p:to>
                                    </p:set>
                                    <p:animEffect transition="in" filter="fade">
                                      <p:cBhvr>
                                        <p:cTn id="7" dur="1000"/>
                                        <p:tgtEl>
                                          <p:spTgt spid="486413"/>
                                        </p:tgtEl>
                                      </p:cBhvr>
                                    </p:animEffect>
                                    <p:anim calcmode="lin" valueType="num">
                                      <p:cBhvr>
                                        <p:cTn id="8" dur="1000" fill="hold"/>
                                        <p:tgtEl>
                                          <p:spTgt spid="486413"/>
                                        </p:tgtEl>
                                        <p:attrNameLst>
                                          <p:attrName>ppt_x</p:attrName>
                                        </p:attrNameLst>
                                      </p:cBhvr>
                                      <p:tavLst>
                                        <p:tav tm="0">
                                          <p:val>
                                            <p:strVal val="#ppt_x"/>
                                          </p:val>
                                        </p:tav>
                                        <p:tav tm="100000">
                                          <p:val>
                                            <p:strVal val="#ppt_x"/>
                                          </p:val>
                                        </p:tav>
                                      </p:tavLst>
                                    </p:anim>
                                    <p:anim calcmode="lin" valueType="num">
                                      <p:cBhvr>
                                        <p:cTn id="9" dur="1000" fill="hold"/>
                                        <p:tgtEl>
                                          <p:spTgt spid="48641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486416"/>
                                        </p:tgtEl>
                                        <p:attrNameLst>
                                          <p:attrName>style.visibility</p:attrName>
                                        </p:attrNameLst>
                                      </p:cBhvr>
                                      <p:to>
                                        <p:strVal val="visible"/>
                                      </p:to>
                                    </p:set>
                                    <p:animEffect transition="in" filter="fade">
                                      <p:cBhvr>
                                        <p:cTn id="13" dur="1000"/>
                                        <p:tgtEl>
                                          <p:spTgt spid="486416"/>
                                        </p:tgtEl>
                                      </p:cBhvr>
                                    </p:animEffect>
                                    <p:anim calcmode="lin" valueType="num">
                                      <p:cBhvr>
                                        <p:cTn id="14" dur="1000" fill="hold"/>
                                        <p:tgtEl>
                                          <p:spTgt spid="486416"/>
                                        </p:tgtEl>
                                        <p:attrNameLst>
                                          <p:attrName>ppt_x</p:attrName>
                                        </p:attrNameLst>
                                      </p:cBhvr>
                                      <p:tavLst>
                                        <p:tav tm="0">
                                          <p:val>
                                            <p:strVal val="#ppt_x"/>
                                          </p:val>
                                        </p:tav>
                                        <p:tav tm="100000">
                                          <p:val>
                                            <p:strVal val="#ppt_x"/>
                                          </p:val>
                                        </p:tav>
                                      </p:tavLst>
                                    </p:anim>
                                    <p:anim calcmode="lin" valueType="num">
                                      <p:cBhvr>
                                        <p:cTn id="15" dur="1000" fill="hold"/>
                                        <p:tgtEl>
                                          <p:spTgt spid="486416"/>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486420"/>
                                        </p:tgtEl>
                                        <p:attrNameLst>
                                          <p:attrName>style.visibility</p:attrName>
                                        </p:attrNameLst>
                                      </p:cBhvr>
                                      <p:to>
                                        <p:strVal val="visible"/>
                                      </p:to>
                                    </p:set>
                                    <p:animEffect transition="in" filter="fade">
                                      <p:cBhvr>
                                        <p:cTn id="19" dur="1000"/>
                                        <p:tgtEl>
                                          <p:spTgt spid="486420"/>
                                        </p:tgtEl>
                                      </p:cBhvr>
                                    </p:animEffect>
                                    <p:anim calcmode="lin" valueType="num">
                                      <p:cBhvr>
                                        <p:cTn id="20" dur="1000" fill="hold"/>
                                        <p:tgtEl>
                                          <p:spTgt spid="486420"/>
                                        </p:tgtEl>
                                        <p:attrNameLst>
                                          <p:attrName>ppt_x</p:attrName>
                                        </p:attrNameLst>
                                      </p:cBhvr>
                                      <p:tavLst>
                                        <p:tav tm="0">
                                          <p:val>
                                            <p:strVal val="#ppt_x"/>
                                          </p:val>
                                        </p:tav>
                                        <p:tav tm="100000">
                                          <p:val>
                                            <p:strVal val="#ppt_x"/>
                                          </p:val>
                                        </p:tav>
                                      </p:tavLst>
                                    </p:anim>
                                    <p:anim calcmode="lin" valueType="num">
                                      <p:cBhvr>
                                        <p:cTn id="21" dur="1000" fill="hold"/>
                                        <p:tgtEl>
                                          <p:spTgt spid="4864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76200" y="1196975"/>
            <a:ext cx="5875338"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0000"/>
                </a:solidFill>
              </a:rPr>
              <a:t>•</a:t>
            </a:r>
            <a:r>
              <a:rPr lang="en-GB" altLang="x-none" dirty="0">
                <a:solidFill>
                  <a:srgbClr val="2034FF"/>
                </a:solidFill>
              </a:rPr>
              <a:t> Pan-genome: </a:t>
            </a:r>
            <a:r>
              <a:rPr lang="en-GB" altLang="x-none" sz="2400" dirty="0"/>
              <a:t>The pan-genome is the </a:t>
            </a:r>
            <a:r>
              <a:rPr lang="en-GB" altLang="x-none" sz="2400" dirty="0">
                <a:solidFill>
                  <a:srgbClr val="FF0000"/>
                </a:solidFill>
              </a:rPr>
              <a:t>entire gene set of all strains of a species</a:t>
            </a:r>
            <a:r>
              <a:rPr lang="en-GB" altLang="x-none" sz="2400" dirty="0"/>
              <a:t>. It includes genes present in all strains (</a:t>
            </a:r>
            <a:r>
              <a:rPr lang="en-GB" altLang="x-none" sz="2400" dirty="0">
                <a:solidFill>
                  <a:srgbClr val="0000FF"/>
                </a:solidFill>
              </a:rPr>
              <a:t>core genome</a:t>
            </a:r>
            <a:r>
              <a:rPr lang="en-GB" altLang="x-none" sz="2400" dirty="0"/>
              <a:t>) and genes present only in some strains of a species (</a:t>
            </a:r>
            <a:r>
              <a:rPr lang="en-GB" altLang="x-none" sz="2400" dirty="0">
                <a:solidFill>
                  <a:srgbClr val="0000FF"/>
                </a:solidFill>
              </a:rPr>
              <a:t>dispensable genome</a:t>
            </a:r>
            <a:r>
              <a:rPr lang="en-GB" altLang="x-none" sz="2400" dirty="0"/>
              <a:t>).</a:t>
            </a:r>
          </a:p>
        </p:txBody>
      </p:sp>
      <p:sp>
        <p:nvSpPr>
          <p:cNvPr id="5" name="Text Box 4"/>
          <p:cNvSpPr txBox="1">
            <a:spLocks noChangeArrowheads="1"/>
          </p:cNvSpPr>
          <p:nvPr/>
        </p:nvSpPr>
        <p:spPr bwMode="auto">
          <a:xfrm>
            <a:off x="76200" y="3761745"/>
            <a:ext cx="9067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0000"/>
                </a:solidFill>
              </a:rPr>
              <a:t>•</a:t>
            </a:r>
            <a:r>
              <a:rPr lang="en-GB" altLang="x-none" dirty="0">
                <a:solidFill>
                  <a:srgbClr val="2034FF"/>
                </a:solidFill>
              </a:rPr>
              <a:t> Core-genome:</a:t>
            </a:r>
            <a:r>
              <a:rPr lang="en-GB" altLang="x-none" sz="2400" dirty="0"/>
              <a:t>                                                                The core genome is the set of genes present in all strains of a species.</a:t>
            </a:r>
          </a:p>
        </p:txBody>
      </p:sp>
      <p:sp>
        <p:nvSpPr>
          <p:cNvPr id="6" name="Text Box 5"/>
          <p:cNvSpPr txBox="1">
            <a:spLocks noChangeArrowheads="1"/>
          </p:cNvSpPr>
          <p:nvPr/>
        </p:nvSpPr>
        <p:spPr bwMode="auto">
          <a:xfrm>
            <a:off x="76200" y="5183188"/>
            <a:ext cx="8991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0000"/>
                </a:solidFill>
              </a:rPr>
              <a:t>•</a:t>
            </a:r>
            <a:r>
              <a:rPr lang="en-GB" altLang="x-none" dirty="0">
                <a:solidFill>
                  <a:srgbClr val="2034FF"/>
                </a:solidFill>
              </a:rPr>
              <a:t> Dispensable genome/</a:t>
            </a:r>
            <a:r>
              <a:rPr lang="en-GB" altLang="x-none" sz="2400" dirty="0">
                <a:solidFill>
                  <a:srgbClr val="2034FF"/>
                </a:solidFill>
              </a:rPr>
              <a:t>Accessory/variable/flexible</a:t>
            </a:r>
            <a:r>
              <a:rPr lang="en-GB" altLang="x-none" dirty="0">
                <a:solidFill>
                  <a:srgbClr val="2034FF"/>
                </a:solidFill>
              </a:rPr>
              <a:t>:</a:t>
            </a:r>
            <a:r>
              <a:rPr lang="en-GB" altLang="x-none" sz="2400" dirty="0"/>
              <a:t> The dispensable genome refers to the set of genes present in at least one strain but not in all of them.</a:t>
            </a:r>
          </a:p>
        </p:txBody>
      </p:sp>
      <p:sp>
        <p:nvSpPr>
          <p:cNvPr id="7" name="Text Box 6"/>
          <p:cNvSpPr txBox="1">
            <a:spLocks noChangeArrowheads="1"/>
          </p:cNvSpPr>
          <p:nvPr/>
        </p:nvSpPr>
        <p:spPr bwMode="auto">
          <a:xfrm>
            <a:off x="0" y="0"/>
            <a:ext cx="9144000" cy="1190625"/>
          </a:xfrm>
          <a:prstGeom prst="rect">
            <a:avLst/>
          </a:prstGeom>
          <a:solidFill>
            <a:srgbClr val="FFF05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2034FF"/>
                </a:solidFill>
              </a:rPr>
              <a:t>Pan-genome/Core-genome/Dispensable genome</a:t>
            </a:r>
            <a:endParaRPr lang="en-GB" altLang="x-none" sz="2400" dirty="0"/>
          </a:p>
        </p:txBody>
      </p:sp>
      <p:pic>
        <p:nvPicPr>
          <p:cNvPr id="8"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1538" y="1236663"/>
            <a:ext cx="3084512" cy="284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06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152400" y="457200"/>
          <a:ext cx="8991600" cy="6096000"/>
        </p:xfrm>
        <a:graphic>
          <a:graphicData uri="http://schemas.openxmlformats.org/presentationml/2006/ole">
            <mc:AlternateContent xmlns:mc="http://schemas.openxmlformats.org/markup-compatibility/2006">
              <mc:Choice xmlns:v="urn:schemas-microsoft-com:vml" Requires="v">
                <p:oleObj spid="_x0000_s323647" name="Document" r:id="rId3" imgW="9029700" imgH="6896100" progId="Word.Document.8">
                  <p:embed/>
                </p:oleObj>
              </mc:Choice>
              <mc:Fallback>
                <p:oleObj name="Document" r:id="rId3" imgW="9029700" imgH="68961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57200"/>
                        <a:ext cx="8991600" cy="609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 name="Text Box 3"/>
          <p:cNvSpPr txBox="1">
            <a:spLocks noChangeArrowheads="1"/>
          </p:cNvSpPr>
          <p:nvPr/>
        </p:nvSpPr>
        <p:spPr bwMode="auto">
          <a:xfrm>
            <a:off x="0" y="0"/>
            <a:ext cx="9144000" cy="457200"/>
          </a:xfrm>
          <a:prstGeom prst="rect">
            <a:avLst/>
          </a:prstGeom>
          <a:solidFill>
            <a:srgbClr val="FFF05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717FF"/>
                </a:solidFill>
                <a:latin typeface="Times New Roman" charset="0"/>
                <a:ea typeface="ＭＳ 明朝" charset="-128"/>
              </a:rPr>
              <a:t>Example: Ratio </a:t>
            </a:r>
            <a:r>
              <a:rPr lang="en-GB" altLang="x-none" sz="2400">
                <a:solidFill>
                  <a:srgbClr val="FF0000"/>
                </a:solidFill>
                <a:latin typeface="Times New Roman" charset="0"/>
                <a:ea typeface="ＭＳ 明朝" charset="-128"/>
              </a:rPr>
              <a:t>core/pangenome</a:t>
            </a:r>
            <a:r>
              <a:rPr lang="en-GB" altLang="x-none" sz="2400">
                <a:solidFill>
                  <a:srgbClr val="0717FF"/>
                </a:solidFill>
                <a:latin typeface="Times New Roman" charset="0"/>
                <a:ea typeface="ＭＳ 明朝" charset="-128"/>
              </a:rPr>
              <a:t> of several bacterial species</a:t>
            </a:r>
            <a:endParaRPr lang="en-GB" altLang="x-none" sz="2400" b="0">
              <a:latin typeface="Times New Roman" charset="0"/>
              <a:ea typeface="ＭＳ 明朝" charset="-128"/>
            </a:endParaRPr>
          </a:p>
        </p:txBody>
      </p:sp>
      <p:sp>
        <p:nvSpPr>
          <p:cNvPr id="4" name="Text Box 5"/>
          <p:cNvSpPr txBox="1">
            <a:spLocks noChangeArrowheads="1"/>
          </p:cNvSpPr>
          <p:nvPr/>
        </p:nvSpPr>
        <p:spPr bwMode="auto">
          <a:xfrm>
            <a:off x="0" y="6537325"/>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000">
                <a:solidFill>
                  <a:srgbClr val="0717FF"/>
                </a:solidFill>
              </a:rPr>
              <a:t>Rouli et al. (2015). The bacterial pangenome as a new tool for analysing pathogenic bacteri. New Microbes New Infect. 2015;7:72-85.</a:t>
            </a:r>
          </a:p>
        </p:txBody>
      </p:sp>
    </p:spTree>
    <p:extLst>
      <p:ext uri="{BB962C8B-B14F-4D97-AF65-F5344CB8AC3E}">
        <p14:creationId xmlns:p14="http://schemas.microsoft.com/office/powerpoint/2010/main" val="175199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2736" y="676756"/>
            <a:ext cx="9111263" cy="618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90000"/>
              </a:lnSpc>
              <a:spcBef>
                <a:spcPct val="50000"/>
              </a:spcBef>
              <a:buFontTx/>
              <a:buNone/>
            </a:pPr>
            <a:r>
              <a:rPr lang="en-GB" altLang="x-none" dirty="0">
                <a:solidFill>
                  <a:srgbClr val="FF0000"/>
                </a:solidFill>
              </a:rPr>
              <a:t>I-</a:t>
            </a:r>
            <a:r>
              <a:rPr lang="en-GB" altLang="x-none" dirty="0"/>
              <a:t> </a:t>
            </a:r>
            <a:r>
              <a:rPr lang="en-GB" altLang="x-none" dirty="0">
                <a:solidFill>
                  <a:schemeClr val="bg1">
                    <a:lumMod val="65000"/>
                  </a:schemeClr>
                </a:solidFill>
              </a:rPr>
              <a:t>Large-scale Genomes Analyses</a:t>
            </a:r>
          </a:p>
          <a:p>
            <a:pPr>
              <a:lnSpc>
                <a:spcPct val="50000"/>
              </a:lnSpc>
              <a:spcBef>
                <a:spcPct val="50000"/>
              </a:spcBef>
              <a:buFontTx/>
              <a:buNone/>
            </a:pPr>
            <a:r>
              <a:rPr lang="en-GB" altLang="x-none" dirty="0">
                <a:solidFill>
                  <a:schemeClr val="bg1">
                    <a:lumMod val="65000"/>
                  </a:schemeClr>
                </a:solidFill>
              </a:rPr>
              <a:t>   (knowledge so far acquired)</a:t>
            </a:r>
          </a:p>
          <a:p>
            <a:pPr>
              <a:lnSpc>
                <a:spcPct val="50000"/>
              </a:lnSpc>
              <a:spcBef>
                <a:spcPct val="50000"/>
              </a:spcBef>
              <a:buFontTx/>
              <a:buNone/>
            </a:pPr>
            <a:endParaRPr lang="en-GB" altLang="x-none" b="0" dirty="0"/>
          </a:p>
          <a:p>
            <a:pPr>
              <a:lnSpc>
                <a:spcPct val="50000"/>
              </a:lnSpc>
              <a:spcBef>
                <a:spcPct val="50000"/>
              </a:spcBef>
              <a:buFontTx/>
              <a:buNone/>
            </a:pPr>
            <a:r>
              <a:rPr lang="en-GB" altLang="x-none" dirty="0">
                <a:solidFill>
                  <a:srgbClr val="FF3333"/>
                </a:solidFill>
              </a:rPr>
              <a:t>II-</a:t>
            </a:r>
            <a:r>
              <a:rPr lang="en-GB" altLang="x-none" dirty="0"/>
              <a:t> Horizontal Gene Transfer</a:t>
            </a:r>
          </a:p>
          <a:p>
            <a:pPr>
              <a:lnSpc>
                <a:spcPct val="50000"/>
              </a:lnSpc>
              <a:spcBef>
                <a:spcPct val="50000"/>
              </a:spcBef>
              <a:buFontTx/>
              <a:buNone/>
            </a:pPr>
            <a:endParaRPr lang="en-GB" altLang="x-none" b="0" dirty="0"/>
          </a:p>
          <a:p>
            <a:pPr>
              <a:lnSpc>
                <a:spcPct val="80000"/>
              </a:lnSpc>
              <a:spcBef>
                <a:spcPct val="50000"/>
              </a:spcBef>
              <a:buFontTx/>
              <a:buNone/>
            </a:pPr>
            <a:r>
              <a:rPr lang="en-GB" altLang="x-none" dirty="0">
                <a:solidFill>
                  <a:srgbClr val="FF0000"/>
                </a:solidFill>
              </a:rPr>
              <a:t>III-</a:t>
            </a:r>
            <a:r>
              <a:rPr lang="en-GB" altLang="x-none" dirty="0">
                <a:solidFill>
                  <a:srgbClr val="000000"/>
                </a:solidFill>
              </a:rPr>
              <a:t> </a:t>
            </a:r>
            <a:r>
              <a:rPr lang="en-GB" altLang="x-none" dirty="0" err="1">
                <a:solidFill>
                  <a:schemeClr val="bg1">
                    <a:lumMod val="65000"/>
                  </a:schemeClr>
                </a:solidFill>
              </a:rPr>
              <a:t>Orthologs</a:t>
            </a:r>
            <a:r>
              <a:rPr lang="en-GB" altLang="x-none" dirty="0">
                <a:solidFill>
                  <a:schemeClr val="bg1">
                    <a:lumMod val="65000"/>
                  </a:schemeClr>
                </a:solidFill>
              </a:rPr>
              <a:t>, paralogs inference and clustering methods</a:t>
            </a:r>
          </a:p>
          <a:p>
            <a:pPr>
              <a:lnSpc>
                <a:spcPct val="80000"/>
              </a:lnSpc>
              <a:spcBef>
                <a:spcPct val="50000"/>
              </a:spcBef>
              <a:buFontTx/>
              <a:buNone/>
            </a:pPr>
            <a:r>
              <a:rPr lang="en-GB" altLang="x-none" dirty="0">
                <a:solidFill>
                  <a:schemeClr val="bg1">
                    <a:lumMod val="65000"/>
                  </a:schemeClr>
                </a:solidFill>
              </a:rPr>
              <a:t>    (context - difficulties – limitations)</a:t>
            </a:r>
          </a:p>
          <a:p>
            <a:pPr>
              <a:lnSpc>
                <a:spcPct val="50000"/>
              </a:lnSpc>
              <a:spcBef>
                <a:spcPct val="50000"/>
              </a:spcBef>
              <a:buFontTx/>
              <a:buNone/>
            </a:pPr>
            <a:endParaRPr lang="en-GB" altLang="x-none" dirty="0">
              <a:solidFill>
                <a:srgbClr val="000000"/>
              </a:solidFill>
            </a:endParaRPr>
          </a:p>
          <a:p>
            <a:pPr>
              <a:lnSpc>
                <a:spcPct val="50000"/>
              </a:lnSpc>
              <a:spcBef>
                <a:spcPct val="50000"/>
              </a:spcBef>
              <a:buFontTx/>
              <a:buNone/>
            </a:pPr>
            <a:r>
              <a:rPr lang="en-GB" altLang="x-none" dirty="0">
                <a:solidFill>
                  <a:srgbClr val="FF0000"/>
                </a:solidFill>
              </a:rPr>
              <a:t>IV-</a:t>
            </a:r>
            <a:r>
              <a:rPr lang="en-GB" altLang="x-none" dirty="0">
                <a:solidFill>
                  <a:srgbClr val="000000"/>
                </a:solidFill>
              </a:rPr>
              <a:t> </a:t>
            </a:r>
            <a:r>
              <a:rPr lang="en-GB" altLang="x-none" dirty="0" err="1">
                <a:solidFill>
                  <a:schemeClr val="bg1">
                    <a:lumMod val="65000"/>
                  </a:schemeClr>
                </a:solidFill>
              </a:rPr>
              <a:t>Phylogeneomics</a:t>
            </a:r>
            <a:r>
              <a:rPr lang="en-GB" altLang="x-none" dirty="0">
                <a:solidFill>
                  <a:schemeClr val="bg1">
                    <a:lumMod val="65000"/>
                  </a:schemeClr>
                </a:solidFill>
              </a:rPr>
              <a:t> …</a:t>
            </a:r>
            <a:endParaRPr lang="en-GB" altLang="x-none" sz="2400" b="0" dirty="0">
              <a:solidFill>
                <a:schemeClr val="bg1">
                  <a:lumMod val="65000"/>
                </a:schemeClr>
              </a:solidFill>
            </a:endParaRPr>
          </a:p>
          <a:p>
            <a:pPr>
              <a:lnSpc>
                <a:spcPct val="50000"/>
              </a:lnSpc>
              <a:spcBef>
                <a:spcPct val="50000"/>
              </a:spcBef>
              <a:buFontTx/>
              <a:buNone/>
            </a:pPr>
            <a:endParaRPr lang="en-GB" altLang="x-none" dirty="0"/>
          </a:p>
          <a:p>
            <a:pPr>
              <a:lnSpc>
                <a:spcPct val="50000"/>
              </a:lnSpc>
              <a:spcBef>
                <a:spcPct val="50000"/>
              </a:spcBef>
              <a:buFontTx/>
              <a:buNone/>
            </a:pPr>
            <a:r>
              <a:rPr lang="en-GB" altLang="x-none" dirty="0">
                <a:solidFill>
                  <a:srgbClr val="FF3333"/>
                </a:solidFill>
              </a:rPr>
              <a:t>V-</a:t>
            </a:r>
            <a:r>
              <a:rPr lang="en-GB" altLang="x-none" dirty="0"/>
              <a:t> </a:t>
            </a:r>
            <a:r>
              <a:rPr lang="en-GB" altLang="x-none" dirty="0">
                <a:solidFill>
                  <a:schemeClr val="bg1">
                    <a:lumMod val="65000"/>
                  </a:schemeClr>
                </a:solidFill>
              </a:rPr>
              <a:t>Genomic variation</a:t>
            </a:r>
            <a:endParaRPr lang="en-GB" altLang="x-none" sz="2400" dirty="0">
              <a:solidFill>
                <a:schemeClr val="bg1">
                  <a:lumMod val="65000"/>
                </a:schemeClr>
              </a:solidFill>
            </a:endParaRPr>
          </a:p>
        </p:txBody>
      </p:sp>
      <p:sp>
        <p:nvSpPr>
          <p:cNvPr id="5" name="ZoneTexte 4"/>
          <p:cNvSpPr txBox="1"/>
          <p:nvPr/>
        </p:nvSpPr>
        <p:spPr>
          <a:xfrm>
            <a:off x="0" y="0"/>
            <a:ext cx="9144000" cy="584775"/>
          </a:xfrm>
          <a:prstGeom prst="rect">
            <a:avLst/>
          </a:prstGeom>
          <a:solidFill>
            <a:srgbClr val="FFFF00"/>
          </a:solidFill>
        </p:spPr>
        <p:txBody>
          <a:bodyPr wrap="square" rtlCol="0">
            <a:spAutoFit/>
          </a:bodyPr>
          <a:lstStyle/>
          <a:p>
            <a:pPr algn="ctr"/>
            <a:r>
              <a:rPr lang="en-GB" sz="3200" dirty="0">
                <a:solidFill>
                  <a:srgbClr val="070AF2"/>
                </a:solidFill>
              </a:rPr>
              <a:t>Plan</a:t>
            </a:r>
          </a:p>
        </p:txBody>
      </p:sp>
    </p:spTree>
    <p:extLst>
      <p:ext uri="{BB962C8B-B14F-4D97-AF65-F5344CB8AC3E}">
        <p14:creationId xmlns:p14="http://schemas.microsoft.com/office/powerpoint/2010/main" val="741230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0717FF"/>
                </a:solidFill>
                <a:latin typeface="Helvetica" charset="0"/>
              </a:rPr>
              <a:t>Horizontal Gene Transfer (HGT)</a:t>
            </a:r>
            <a:endParaRPr lang="en-GB" altLang="x-none" sz="3600">
              <a:solidFill>
                <a:srgbClr val="FB0817"/>
              </a:solidFill>
              <a:latin typeface="Helvetica" charset="0"/>
            </a:endParaRPr>
          </a:p>
        </p:txBody>
      </p:sp>
      <p:pic>
        <p:nvPicPr>
          <p:cNvPr id="4" name="Picture 5" descr="7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62000"/>
            <a:ext cx="6934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p:cNvSpPr txBox="1">
            <a:spLocks noChangeArrowheads="1"/>
          </p:cNvSpPr>
          <p:nvPr/>
        </p:nvSpPr>
        <p:spPr bwMode="auto">
          <a:xfrm>
            <a:off x="0" y="606425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Not all our genes are from our ancestors - some are “foreign”</a:t>
            </a:r>
            <a:endParaRPr lang="en-GB" altLang="x-none" sz="2400"/>
          </a:p>
        </p:txBody>
      </p:sp>
      <p:sp>
        <p:nvSpPr>
          <p:cNvPr id="6" name="Text Box 7"/>
          <p:cNvSpPr txBox="1">
            <a:spLocks noChangeArrowheads="1"/>
          </p:cNvSpPr>
          <p:nvPr/>
        </p:nvSpPr>
        <p:spPr bwMode="auto">
          <a:xfrm>
            <a:off x="152400" y="6445250"/>
            <a:ext cx="571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21EFD"/>
                </a:solidFill>
              </a:rPr>
              <a:t>http://www.medicalnewstoday.com/articles/290835.php</a:t>
            </a:r>
            <a:endParaRPr lang="en-GB" altLang="x-none" sz="2400">
              <a:solidFill>
                <a:srgbClr val="021EF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76200" y="692696"/>
            <a:ext cx="90678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0000"/>
                </a:solidFill>
              </a:rPr>
              <a:t>•</a:t>
            </a:r>
            <a:r>
              <a:rPr lang="en-GB" altLang="x-none" dirty="0">
                <a:solidFill>
                  <a:srgbClr val="333333"/>
                </a:solidFill>
              </a:rPr>
              <a:t> A fundamental concept in biology is that heritable material, DNA, is passed from parent to offspring, a process called </a:t>
            </a:r>
            <a:r>
              <a:rPr lang="en-GB" altLang="x-none" dirty="0">
                <a:solidFill>
                  <a:srgbClr val="FF0000"/>
                </a:solidFill>
              </a:rPr>
              <a:t>vertical gene transfer</a:t>
            </a:r>
            <a:r>
              <a:rPr lang="en-GB" altLang="x-none" dirty="0">
                <a:solidFill>
                  <a:srgbClr val="333333"/>
                </a:solidFill>
              </a:rPr>
              <a:t>.</a:t>
            </a:r>
            <a:r>
              <a:rPr lang="en-GB" altLang="x-none" sz="2800" dirty="0">
                <a:solidFill>
                  <a:srgbClr val="333333"/>
                </a:solidFill>
              </a:rPr>
              <a:t> </a:t>
            </a:r>
          </a:p>
        </p:txBody>
      </p:sp>
      <p:sp>
        <p:nvSpPr>
          <p:cNvPr id="3" name="Text Box 1027"/>
          <p:cNvSpPr txBox="1">
            <a:spLocks noChangeArrowheads="1"/>
          </p:cNvSpPr>
          <p:nvPr/>
        </p:nvSpPr>
        <p:spPr bwMode="auto">
          <a:xfrm>
            <a:off x="0" y="2780928"/>
            <a:ext cx="9144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0000"/>
                </a:solidFill>
              </a:rPr>
              <a:t>•</a:t>
            </a:r>
            <a:r>
              <a:rPr lang="en-GB" altLang="x-none" dirty="0">
                <a:solidFill>
                  <a:srgbClr val="021EFD"/>
                </a:solidFill>
              </a:rPr>
              <a:t> An alternative mechanism of gene acquisition is through </a:t>
            </a:r>
            <a:r>
              <a:rPr lang="en-GB" altLang="x-none" dirty="0">
                <a:solidFill>
                  <a:srgbClr val="FF3333"/>
                </a:solidFill>
              </a:rPr>
              <a:t>horizontal gene transfer</a:t>
            </a:r>
            <a:r>
              <a:rPr lang="en-GB" altLang="x-none" dirty="0">
                <a:solidFill>
                  <a:srgbClr val="021EFD"/>
                </a:solidFill>
              </a:rPr>
              <a:t> (</a:t>
            </a:r>
            <a:r>
              <a:rPr lang="en-GB" altLang="x-none" dirty="0">
                <a:solidFill>
                  <a:srgbClr val="FF3333"/>
                </a:solidFill>
              </a:rPr>
              <a:t>HGT</a:t>
            </a:r>
            <a:r>
              <a:rPr lang="en-GB" altLang="x-none" dirty="0">
                <a:solidFill>
                  <a:srgbClr val="021EFD"/>
                </a:solidFill>
              </a:rPr>
              <a:t>), involving movement of genetic material between different species.</a:t>
            </a:r>
            <a:endParaRPr lang="en-GB" altLang="x-none" sz="2400" b="0" dirty="0">
              <a:solidFill>
                <a:srgbClr val="021EFD"/>
              </a:solidFill>
            </a:endParaRPr>
          </a:p>
        </p:txBody>
      </p:sp>
      <p:sp>
        <p:nvSpPr>
          <p:cNvPr id="4" name="Rectangle 1028"/>
          <p:cNvSpPr>
            <a:spLocks noChangeArrowheads="1"/>
          </p:cNvSpPr>
          <p:nvPr/>
        </p:nvSpPr>
        <p:spPr bwMode="auto">
          <a:xfrm>
            <a:off x="0" y="-27384"/>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717FF"/>
                </a:solidFill>
                <a:latin typeface="Helvetica" charset="0"/>
              </a:rPr>
              <a:t>Horizontal Gene Transfer</a:t>
            </a:r>
            <a:endParaRPr lang="fr-FR" altLang="x-none" sz="3600" dirty="0">
              <a:solidFill>
                <a:srgbClr val="0717FF"/>
              </a:solidFill>
              <a:latin typeface="Helvetica" charset="0"/>
            </a:endParaRPr>
          </a:p>
        </p:txBody>
      </p:sp>
      <p:grpSp>
        <p:nvGrpSpPr>
          <p:cNvPr id="8" name="Grouper 7"/>
          <p:cNvGrpSpPr/>
          <p:nvPr/>
        </p:nvGrpSpPr>
        <p:grpSpPr>
          <a:xfrm>
            <a:off x="76200" y="4869160"/>
            <a:ext cx="9067800" cy="1259326"/>
            <a:chOff x="76200" y="4869160"/>
            <a:chExt cx="9067800" cy="1259326"/>
          </a:xfrm>
        </p:grpSpPr>
        <p:sp>
          <p:nvSpPr>
            <p:cNvPr id="5" name="AutoShape 6"/>
            <p:cNvSpPr>
              <a:spLocks noChangeArrowheads="1"/>
            </p:cNvSpPr>
            <p:nvPr/>
          </p:nvSpPr>
          <p:spPr bwMode="auto">
            <a:xfrm>
              <a:off x="76200" y="5127704"/>
              <a:ext cx="1066800" cy="405689"/>
            </a:xfrm>
            <a:prstGeom prst="rightArrow">
              <a:avLst>
                <a:gd name="adj1" fmla="val 50000"/>
                <a:gd name="adj2" fmla="val 87500"/>
              </a:avLst>
            </a:prstGeom>
            <a:solidFill>
              <a:srgbClr val="FF3333"/>
            </a:solidFill>
            <a:ln w="9525">
              <a:solidFill>
                <a:srgbClr val="FF3333"/>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GB" altLang="x-none" sz="2400" b="0">
                <a:solidFill>
                  <a:srgbClr val="FF3333"/>
                </a:solidFill>
              </a:endParaRPr>
            </a:p>
          </p:txBody>
        </p:sp>
        <p:sp>
          <p:nvSpPr>
            <p:cNvPr id="6" name="Text Box 7"/>
            <p:cNvSpPr txBox="1">
              <a:spLocks noChangeArrowheads="1"/>
            </p:cNvSpPr>
            <p:nvPr/>
          </p:nvSpPr>
          <p:spPr bwMode="auto">
            <a:xfrm>
              <a:off x="1295400" y="4869160"/>
              <a:ext cx="7848600" cy="12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dirty="0"/>
                <a:t>Leading to different evolutionary histories of genes in species involved in HGT.</a:t>
              </a:r>
            </a:p>
          </p:txBody>
        </p:sp>
      </p:grpSp>
      <p:sp>
        <p:nvSpPr>
          <p:cNvPr id="7" name="Rectangle 6"/>
          <p:cNvSpPr/>
          <p:nvPr/>
        </p:nvSpPr>
        <p:spPr>
          <a:xfrm>
            <a:off x="0" y="5805264"/>
            <a:ext cx="9144000" cy="1077218"/>
          </a:xfrm>
          <a:prstGeom prst="rect">
            <a:avLst/>
          </a:prstGeom>
        </p:spPr>
        <p:txBody>
          <a:bodyPr wrap="square">
            <a:spAutoFit/>
          </a:bodyPr>
          <a:lstStyle/>
          <a:p>
            <a:pPr>
              <a:spcBef>
                <a:spcPct val="50000"/>
              </a:spcBef>
              <a:buFontTx/>
              <a:buNone/>
            </a:pPr>
            <a:r>
              <a:rPr lang="en-GB" altLang="x-none" sz="3200" dirty="0">
                <a:solidFill>
                  <a:srgbClr val="FF0000"/>
                </a:solidFill>
              </a:rPr>
              <a:t>•</a:t>
            </a:r>
            <a:r>
              <a:rPr lang="en-GB" altLang="x-none" sz="3200" dirty="0">
                <a:solidFill>
                  <a:srgbClr val="070AF2"/>
                </a:solidFill>
              </a:rPr>
              <a:t> HGT has emerged as a major evolutionary process that has shaped genomes.</a:t>
            </a:r>
            <a:endParaRPr lang="en-GB" altLang="x-none" sz="3200" b="0" dirty="0">
              <a:solidFill>
                <a:srgbClr val="070AF2"/>
              </a:solidFill>
            </a:endParaRPr>
          </a:p>
        </p:txBody>
      </p:sp>
    </p:spTree>
    <p:extLst>
      <p:ext uri="{BB962C8B-B14F-4D97-AF65-F5344CB8AC3E}">
        <p14:creationId xmlns:p14="http://schemas.microsoft.com/office/powerpoint/2010/main" val="89508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Picture 2" descr="HGT_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6038" y="474663"/>
            <a:ext cx="3840162" cy="59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ext Box 3"/>
          <p:cNvSpPr txBox="1">
            <a:spLocks noChangeArrowheads="1"/>
          </p:cNvSpPr>
          <p:nvPr/>
        </p:nvSpPr>
        <p:spPr bwMode="auto">
          <a:xfrm>
            <a:off x="152400" y="6400800"/>
            <a:ext cx="88392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100">
                <a:solidFill>
                  <a:srgbClr val="021EFD"/>
                </a:solidFill>
                <a:ea typeface="DejaVu Sans" charset="0"/>
                <a:cs typeface="DejaVu Sans" charset="0"/>
              </a:rPr>
              <a:t>Fitzpatrick.DA.  FEMS Microbiology Letters</a:t>
            </a:r>
            <a:r>
              <a:rPr lang="en-GB" altLang="x-none" sz="1100" b="0">
                <a:solidFill>
                  <a:srgbClr val="021EFD"/>
                </a:solidFill>
                <a:ea typeface="DejaVu Sans" charset="0"/>
                <a:cs typeface="DejaVu Sans" charset="0"/>
              </a:rPr>
              <a:t> </a:t>
            </a:r>
            <a:r>
              <a:rPr lang="en-GB" altLang="x-none" sz="1100" b="0">
                <a:solidFill>
                  <a:srgbClr val="021EFD"/>
                </a:solidFill>
                <a:ea typeface="DejaVu Sans" charset="0"/>
                <a:cs typeface="DejaVu Sans" charset="0"/>
                <a:hlinkClick r:id="rId4"/>
              </a:rPr>
              <a:t>Volume 329, Issue 1, </a:t>
            </a:r>
            <a:r>
              <a:rPr lang="en-GB" altLang="x-none" sz="1100" b="0">
                <a:solidFill>
                  <a:srgbClr val="021EFD"/>
                </a:solidFill>
                <a:ea typeface="DejaVu Sans" charset="0"/>
                <a:cs typeface="DejaVu Sans" charset="0"/>
              </a:rPr>
              <a:t>pages 1-8, 15 DEC 2011 DOI: 10.1111/j.1574-6968.2011.02465.x</a:t>
            </a:r>
            <a:br>
              <a:rPr lang="en-GB" altLang="x-none" sz="1100" b="0">
                <a:solidFill>
                  <a:srgbClr val="021EFD"/>
                </a:solidFill>
                <a:ea typeface="DejaVu Sans" charset="0"/>
                <a:cs typeface="DejaVu Sans" charset="0"/>
              </a:rPr>
            </a:br>
            <a:r>
              <a:rPr lang="en-GB" altLang="x-none" sz="1100" b="0">
                <a:solidFill>
                  <a:srgbClr val="021EFD"/>
                </a:solidFill>
                <a:ea typeface="DejaVu Sans" charset="0"/>
                <a:cs typeface="DejaVu Sans" charset="0"/>
                <a:hlinkClick r:id="rId5"/>
              </a:rPr>
              <a:t>http://onlinelibrary.wiley.com/doi/10.1111/j.1574-6968.2011.02465.x/full#fml2465-fig-0001</a:t>
            </a:r>
            <a:endParaRPr lang="en-GB" altLang="x-none" sz="1100" b="0">
              <a:solidFill>
                <a:srgbClr val="021EFD"/>
              </a:solidFill>
              <a:ea typeface="DejaVu Sans" charset="0"/>
              <a:cs typeface="DejaVu Sans" charset="0"/>
            </a:endParaRPr>
          </a:p>
        </p:txBody>
      </p:sp>
      <p:sp>
        <p:nvSpPr>
          <p:cNvPr id="118787" name="Text Box 4"/>
          <p:cNvSpPr txBox="1">
            <a:spLocks noChangeArrowheads="1"/>
          </p:cNvSpPr>
          <p:nvPr/>
        </p:nvSpPr>
        <p:spPr bwMode="auto">
          <a:xfrm>
            <a:off x="0" y="8382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i="1">
                <a:solidFill>
                  <a:srgbClr val="021EFD"/>
                </a:solidFill>
              </a:rPr>
              <a:t>In silico</a:t>
            </a:r>
            <a:r>
              <a:rPr lang="en-GB" altLang="x-none" sz="2400">
                <a:solidFill>
                  <a:srgbClr val="021EFD"/>
                </a:solidFill>
              </a:rPr>
              <a:t> detection of HGT</a:t>
            </a:r>
            <a:endParaRPr lang="en-GB" altLang="x-none" sz="2400"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77" name="Group 5"/>
          <p:cNvGrpSpPr>
            <a:grpSpLocks/>
          </p:cNvGrpSpPr>
          <p:nvPr/>
        </p:nvGrpSpPr>
        <p:grpSpPr bwMode="auto">
          <a:xfrm>
            <a:off x="762000" y="452438"/>
            <a:ext cx="4111625" cy="2443162"/>
            <a:chOff x="432" y="189"/>
            <a:chExt cx="2590" cy="1539"/>
          </a:xfrm>
        </p:grpSpPr>
        <p:sp>
          <p:nvSpPr>
            <p:cNvPr id="21524" name="Oval 6"/>
            <p:cNvSpPr>
              <a:spLocks noChangeArrowheads="1"/>
            </p:cNvSpPr>
            <p:nvPr/>
          </p:nvSpPr>
          <p:spPr bwMode="auto">
            <a:xfrm>
              <a:off x="432" y="189"/>
              <a:ext cx="2590" cy="1539"/>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1525" name="Text Box 7"/>
            <p:cNvSpPr txBox="1">
              <a:spLocks noChangeArrowheads="1"/>
            </p:cNvSpPr>
            <p:nvPr/>
          </p:nvSpPr>
          <p:spPr bwMode="auto">
            <a:xfrm>
              <a:off x="624" y="669"/>
              <a:ext cx="19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latin typeface="Times" charset="0"/>
                </a:rPr>
                <a:t>Mathematics</a:t>
              </a:r>
              <a:endParaRPr lang="en-GB" altLang="x-none" sz="2400" b="0">
                <a:latin typeface="Times" charset="0"/>
              </a:endParaRPr>
            </a:p>
          </p:txBody>
        </p:sp>
      </p:grpSp>
      <p:grpSp>
        <p:nvGrpSpPr>
          <p:cNvPr id="147480" name="Group 8"/>
          <p:cNvGrpSpPr>
            <a:grpSpLocks/>
          </p:cNvGrpSpPr>
          <p:nvPr/>
        </p:nvGrpSpPr>
        <p:grpSpPr bwMode="auto">
          <a:xfrm>
            <a:off x="5178425" y="76200"/>
            <a:ext cx="3889375" cy="3505200"/>
            <a:chOff x="3214" y="-48"/>
            <a:chExt cx="2450" cy="2208"/>
          </a:xfrm>
        </p:grpSpPr>
        <p:sp>
          <p:nvSpPr>
            <p:cNvPr id="21522" name="Oval 9"/>
            <p:cNvSpPr>
              <a:spLocks noChangeArrowheads="1"/>
            </p:cNvSpPr>
            <p:nvPr/>
          </p:nvSpPr>
          <p:spPr bwMode="auto">
            <a:xfrm>
              <a:off x="3214" y="-48"/>
              <a:ext cx="2450" cy="2208"/>
            </a:xfrm>
            <a:prstGeom prst="ellipse">
              <a:avLst/>
            </a:prstGeom>
            <a:solidFill>
              <a:srgbClr val="FF00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1523" name="Text Box 10"/>
            <p:cNvSpPr txBox="1">
              <a:spLocks noChangeArrowheads="1"/>
            </p:cNvSpPr>
            <p:nvPr/>
          </p:nvSpPr>
          <p:spPr bwMode="auto">
            <a:xfrm>
              <a:off x="3454" y="669"/>
              <a:ext cx="19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latin typeface="Times" charset="0"/>
                </a:rPr>
                <a:t>Statistics</a:t>
              </a:r>
            </a:p>
          </p:txBody>
        </p:sp>
      </p:grpSp>
      <p:grpSp>
        <p:nvGrpSpPr>
          <p:cNvPr id="147483" name="Group 11"/>
          <p:cNvGrpSpPr>
            <a:grpSpLocks/>
          </p:cNvGrpSpPr>
          <p:nvPr/>
        </p:nvGrpSpPr>
        <p:grpSpPr bwMode="auto">
          <a:xfrm>
            <a:off x="-76200" y="2667000"/>
            <a:ext cx="4194175" cy="2976563"/>
            <a:chOff x="-96" y="1584"/>
            <a:chExt cx="2642" cy="1875"/>
          </a:xfrm>
        </p:grpSpPr>
        <p:sp>
          <p:nvSpPr>
            <p:cNvPr id="21520" name="Oval 12"/>
            <p:cNvSpPr>
              <a:spLocks noChangeArrowheads="1"/>
            </p:cNvSpPr>
            <p:nvPr/>
          </p:nvSpPr>
          <p:spPr bwMode="auto">
            <a:xfrm>
              <a:off x="0" y="1584"/>
              <a:ext cx="2546" cy="1875"/>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1521" name="Text Box 13"/>
            <p:cNvSpPr txBox="1">
              <a:spLocks noChangeArrowheads="1"/>
            </p:cNvSpPr>
            <p:nvPr/>
          </p:nvSpPr>
          <p:spPr bwMode="auto">
            <a:xfrm>
              <a:off x="-96" y="2160"/>
              <a:ext cx="235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latin typeface="Times" charset="0"/>
                </a:rPr>
                <a:t>Nucleotide &amp; protein sequences and related information</a:t>
              </a:r>
              <a:endParaRPr lang="en-GB" altLang="x-none" sz="2400" b="0">
                <a:latin typeface="Times" charset="0"/>
              </a:endParaRPr>
            </a:p>
          </p:txBody>
        </p:sp>
      </p:grpSp>
      <p:grpSp>
        <p:nvGrpSpPr>
          <p:cNvPr id="147486" name="Group 14"/>
          <p:cNvGrpSpPr>
            <a:grpSpLocks/>
          </p:cNvGrpSpPr>
          <p:nvPr/>
        </p:nvGrpSpPr>
        <p:grpSpPr bwMode="auto">
          <a:xfrm>
            <a:off x="4953000" y="3429000"/>
            <a:ext cx="4114800" cy="3124200"/>
            <a:chOff x="3072" y="2064"/>
            <a:chExt cx="2592" cy="1968"/>
          </a:xfrm>
        </p:grpSpPr>
        <p:sp>
          <p:nvSpPr>
            <p:cNvPr id="21518" name="Oval 15"/>
            <p:cNvSpPr>
              <a:spLocks noChangeArrowheads="1"/>
            </p:cNvSpPr>
            <p:nvPr/>
          </p:nvSpPr>
          <p:spPr bwMode="auto">
            <a:xfrm>
              <a:off x="3072" y="2064"/>
              <a:ext cx="2592" cy="1968"/>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1519" name="Text Box 16"/>
            <p:cNvSpPr txBox="1">
              <a:spLocks noChangeArrowheads="1"/>
            </p:cNvSpPr>
            <p:nvPr/>
          </p:nvSpPr>
          <p:spPr bwMode="auto">
            <a:xfrm>
              <a:off x="3646" y="3165"/>
              <a:ext cx="182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latin typeface="Times" charset="0"/>
                </a:rPr>
                <a:t>Computer Science</a:t>
              </a:r>
              <a:endParaRPr lang="en-GB" altLang="x-none" sz="2400" b="0">
                <a:latin typeface="Times" charset="0"/>
              </a:endParaRPr>
            </a:p>
          </p:txBody>
        </p:sp>
      </p:grpSp>
      <p:grpSp>
        <p:nvGrpSpPr>
          <p:cNvPr id="147489" name="Group 17"/>
          <p:cNvGrpSpPr>
            <a:grpSpLocks/>
          </p:cNvGrpSpPr>
          <p:nvPr/>
        </p:nvGrpSpPr>
        <p:grpSpPr bwMode="auto">
          <a:xfrm>
            <a:off x="2667000" y="4191000"/>
            <a:ext cx="3276600" cy="2590800"/>
            <a:chOff x="1728" y="2592"/>
            <a:chExt cx="2064" cy="1632"/>
          </a:xfrm>
        </p:grpSpPr>
        <p:sp>
          <p:nvSpPr>
            <p:cNvPr id="21516" name="Oval 18"/>
            <p:cNvSpPr>
              <a:spLocks noChangeArrowheads="1"/>
            </p:cNvSpPr>
            <p:nvPr/>
          </p:nvSpPr>
          <p:spPr bwMode="auto">
            <a:xfrm>
              <a:off x="1728" y="2592"/>
              <a:ext cx="2064" cy="1632"/>
            </a:xfrm>
            <a:prstGeom prst="ellipse">
              <a:avLst/>
            </a:prstGeom>
            <a:solidFill>
              <a:schemeClr val="folHlink"/>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1517" name="Text Box 19"/>
            <p:cNvSpPr txBox="1">
              <a:spLocks noChangeArrowheads="1"/>
            </p:cNvSpPr>
            <p:nvPr/>
          </p:nvSpPr>
          <p:spPr bwMode="auto">
            <a:xfrm>
              <a:off x="2256" y="3216"/>
              <a:ext cx="1104" cy="36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Biology</a:t>
              </a:r>
              <a:endParaRPr lang="en-GB" altLang="x-none" sz="2400" b="0">
                <a:latin typeface="Times" charset="0"/>
              </a:endParaRPr>
            </a:p>
          </p:txBody>
        </p:sp>
      </p:grpSp>
      <p:grpSp>
        <p:nvGrpSpPr>
          <p:cNvPr id="147492" name="Group 20"/>
          <p:cNvGrpSpPr>
            <a:grpSpLocks/>
          </p:cNvGrpSpPr>
          <p:nvPr/>
        </p:nvGrpSpPr>
        <p:grpSpPr bwMode="auto">
          <a:xfrm>
            <a:off x="3200400" y="1371600"/>
            <a:ext cx="3810000" cy="3276600"/>
            <a:chOff x="2064" y="960"/>
            <a:chExt cx="2400" cy="2064"/>
          </a:xfrm>
        </p:grpSpPr>
        <p:sp>
          <p:nvSpPr>
            <p:cNvPr id="21514" name="Oval 21"/>
            <p:cNvSpPr>
              <a:spLocks noChangeArrowheads="1"/>
            </p:cNvSpPr>
            <p:nvPr/>
          </p:nvSpPr>
          <p:spPr bwMode="auto">
            <a:xfrm>
              <a:off x="2064" y="960"/>
              <a:ext cx="2400" cy="206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1515" name="Text Box 22"/>
            <p:cNvSpPr txBox="1">
              <a:spLocks noChangeArrowheads="1"/>
            </p:cNvSpPr>
            <p:nvPr/>
          </p:nvSpPr>
          <p:spPr bwMode="auto">
            <a:xfrm>
              <a:off x="2112" y="1728"/>
              <a:ext cx="235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400">
                  <a:solidFill>
                    <a:srgbClr val="0000FF"/>
                  </a:solidFill>
                  <a:latin typeface="Times New Roman" charset="0"/>
                </a:rPr>
                <a:t>Bioinformatics</a:t>
              </a:r>
              <a:endParaRPr lang="en-GB" altLang="x-none" sz="2400">
                <a:solidFill>
                  <a:srgbClr val="0000FF"/>
                </a:solidFill>
                <a:latin typeface="Times New Roman" charset="0"/>
              </a:endParaRPr>
            </a:p>
          </p:txBody>
        </p:sp>
      </p:grpSp>
      <p:grpSp>
        <p:nvGrpSpPr>
          <p:cNvPr id="147495" name="Group 39"/>
          <p:cNvGrpSpPr>
            <a:grpSpLocks/>
          </p:cNvGrpSpPr>
          <p:nvPr/>
        </p:nvGrpSpPr>
        <p:grpSpPr bwMode="auto">
          <a:xfrm>
            <a:off x="838200" y="4419600"/>
            <a:ext cx="2590800" cy="457200"/>
            <a:chOff x="576" y="2784"/>
            <a:chExt cx="1632" cy="288"/>
          </a:xfrm>
        </p:grpSpPr>
        <p:sp>
          <p:nvSpPr>
            <p:cNvPr id="21512" name="Line 40"/>
            <p:cNvSpPr>
              <a:spLocks noChangeShapeType="1"/>
            </p:cNvSpPr>
            <p:nvPr/>
          </p:nvSpPr>
          <p:spPr bwMode="auto">
            <a:xfrm>
              <a:off x="1536" y="2784"/>
              <a:ext cx="672" cy="0"/>
            </a:xfrm>
            <a:prstGeom prst="line">
              <a:avLst/>
            </a:prstGeom>
            <a:noFill/>
            <a:ln w="57150">
              <a:solidFill>
                <a:srgbClr val="FB0817"/>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1513" name="Line 41"/>
            <p:cNvSpPr>
              <a:spLocks noChangeShapeType="1"/>
            </p:cNvSpPr>
            <p:nvPr/>
          </p:nvSpPr>
          <p:spPr bwMode="auto">
            <a:xfrm>
              <a:off x="576" y="3072"/>
              <a:ext cx="1200" cy="0"/>
            </a:xfrm>
            <a:prstGeom prst="line">
              <a:avLst/>
            </a:prstGeom>
            <a:noFill/>
            <a:ln w="57150">
              <a:solidFill>
                <a:srgbClr val="FB0817"/>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47492"/>
                                        </p:tgtEl>
                                        <p:attrNameLst>
                                          <p:attrName>style.visibility</p:attrName>
                                        </p:attrNameLst>
                                      </p:cBhvr>
                                      <p:to>
                                        <p:strVal val="visible"/>
                                      </p:to>
                                    </p:set>
                                    <p:animEffect transition="in" filter="fade">
                                      <p:cBhvr>
                                        <p:cTn id="7" dur="1000"/>
                                        <p:tgtEl>
                                          <p:spTgt spid="147492"/>
                                        </p:tgtEl>
                                      </p:cBhvr>
                                    </p:animEffect>
                                    <p:anim calcmode="lin" valueType="num">
                                      <p:cBhvr>
                                        <p:cTn id="8" dur="1000" fill="hold"/>
                                        <p:tgtEl>
                                          <p:spTgt spid="147492"/>
                                        </p:tgtEl>
                                        <p:attrNameLst>
                                          <p:attrName>ppt_x</p:attrName>
                                        </p:attrNameLst>
                                      </p:cBhvr>
                                      <p:tavLst>
                                        <p:tav tm="0">
                                          <p:val>
                                            <p:strVal val="#ppt_x"/>
                                          </p:val>
                                        </p:tav>
                                        <p:tav tm="100000">
                                          <p:val>
                                            <p:strVal val="#ppt_x"/>
                                          </p:val>
                                        </p:tav>
                                      </p:tavLst>
                                    </p:anim>
                                    <p:anim calcmode="lin" valueType="num">
                                      <p:cBhvr>
                                        <p:cTn id="9" dur="1000" fill="hold"/>
                                        <p:tgtEl>
                                          <p:spTgt spid="14749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7477"/>
                                        </p:tgtEl>
                                        <p:attrNameLst>
                                          <p:attrName>style.visibility</p:attrName>
                                        </p:attrNameLst>
                                      </p:cBhvr>
                                      <p:to>
                                        <p:strVal val="visible"/>
                                      </p:to>
                                    </p:set>
                                    <p:animEffect transition="in" filter="fade">
                                      <p:cBhvr>
                                        <p:cTn id="13" dur="1000"/>
                                        <p:tgtEl>
                                          <p:spTgt spid="147477"/>
                                        </p:tgtEl>
                                      </p:cBhvr>
                                    </p:animEffect>
                                    <p:anim calcmode="lin" valueType="num">
                                      <p:cBhvr>
                                        <p:cTn id="14" dur="1000" fill="hold"/>
                                        <p:tgtEl>
                                          <p:spTgt spid="147477"/>
                                        </p:tgtEl>
                                        <p:attrNameLst>
                                          <p:attrName>ppt_x</p:attrName>
                                        </p:attrNameLst>
                                      </p:cBhvr>
                                      <p:tavLst>
                                        <p:tav tm="0">
                                          <p:val>
                                            <p:strVal val="#ppt_x"/>
                                          </p:val>
                                        </p:tav>
                                        <p:tav tm="100000">
                                          <p:val>
                                            <p:strVal val="#ppt_x"/>
                                          </p:val>
                                        </p:tav>
                                      </p:tavLst>
                                    </p:anim>
                                    <p:anim calcmode="lin" valueType="num">
                                      <p:cBhvr>
                                        <p:cTn id="15" dur="1000" fill="hold"/>
                                        <p:tgtEl>
                                          <p:spTgt spid="147477"/>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147480"/>
                                        </p:tgtEl>
                                        <p:attrNameLst>
                                          <p:attrName>style.visibility</p:attrName>
                                        </p:attrNameLst>
                                      </p:cBhvr>
                                      <p:to>
                                        <p:strVal val="visible"/>
                                      </p:to>
                                    </p:set>
                                    <p:animEffect transition="in" filter="fade">
                                      <p:cBhvr>
                                        <p:cTn id="19" dur="1000"/>
                                        <p:tgtEl>
                                          <p:spTgt spid="147480"/>
                                        </p:tgtEl>
                                      </p:cBhvr>
                                    </p:animEffect>
                                    <p:anim calcmode="lin" valueType="num">
                                      <p:cBhvr>
                                        <p:cTn id="20" dur="1000" fill="hold"/>
                                        <p:tgtEl>
                                          <p:spTgt spid="147480"/>
                                        </p:tgtEl>
                                        <p:attrNameLst>
                                          <p:attrName>ppt_x</p:attrName>
                                        </p:attrNameLst>
                                      </p:cBhvr>
                                      <p:tavLst>
                                        <p:tav tm="0">
                                          <p:val>
                                            <p:strVal val="#ppt_x"/>
                                          </p:val>
                                        </p:tav>
                                        <p:tav tm="100000">
                                          <p:val>
                                            <p:strVal val="#ppt_x"/>
                                          </p:val>
                                        </p:tav>
                                      </p:tavLst>
                                    </p:anim>
                                    <p:anim calcmode="lin" valueType="num">
                                      <p:cBhvr>
                                        <p:cTn id="21" dur="1000" fill="hold"/>
                                        <p:tgtEl>
                                          <p:spTgt spid="147480"/>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nodeType="afterEffect">
                                  <p:stCondLst>
                                    <p:cond delay="0"/>
                                  </p:stCondLst>
                                  <p:childTnLst>
                                    <p:set>
                                      <p:cBhvr>
                                        <p:cTn id="24" dur="1" fill="hold">
                                          <p:stCondLst>
                                            <p:cond delay="0"/>
                                          </p:stCondLst>
                                        </p:cTn>
                                        <p:tgtEl>
                                          <p:spTgt spid="147486"/>
                                        </p:tgtEl>
                                        <p:attrNameLst>
                                          <p:attrName>style.visibility</p:attrName>
                                        </p:attrNameLst>
                                      </p:cBhvr>
                                      <p:to>
                                        <p:strVal val="visible"/>
                                      </p:to>
                                    </p:set>
                                    <p:animEffect transition="in" filter="fade">
                                      <p:cBhvr>
                                        <p:cTn id="25" dur="1000"/>
                                        <p:tgtEl>
                                          <p:spTgt spid="147486"/>
                                        </p:tgtEl>
                                      </p:cBhvr>
                                    </p:animEffect>
                                    <p:anim calcmode="lin" valueType="num">
                                      <p:cBhvr>
                                        <p:cTn id="26" dur="1000" fill="hold"/>
                                        <p:tgtEl>
                                          <p:spTgt spid="147486"/>
                                        </p:tgtEl>
                                        <p:attrNameLst>
                                          <p:attrName>ppt_x</p:attrName>
                                        </p:attrNameLst>
                                      </p:cBhvr>
                                      <p:tavLst>
                                        <p:tav tm="0">
                                          <p:val>
                                            <p:strVal val="#ppt_x"/>
                                          </p:val>
                                        </p:tav>
                                        <p:tav tm="100000">
                                          <p:val>
                                            <p:strVal val="#ppt_x"/>
                                          </p:val>
                                        </p:tav>
                                      </p:tavLst>
                                    </p:anim>
                                    <p:anim calcmode="lin" valueType="num">
                                      <p:cBhvr>
                                        <p:cTn id="27" dur="1000" fill="hold"/>
                                        <p:tgtEl>
                                          <p:spTgt spid="147486"/>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nodeType="afterEffect">
                                  <p:stCondLst>
                                    <p:cond delay="0"/>
                                  </p:stCondLst>
                                  <p:childTnLst>
                                    <p:set>
                                      <p:cBhvr>
                                        <p:cTn id="30" dur="1" fill="hold">
                                          <p:stCondLst>
                                            <p:cond delay="0"/>
                                          </p:stCondLst>
                                        </p:cTn>
                                        <p:tgtEl>
                                          <p:spTgt spid="147483"/>
                                        </p:tgtEl>
                                        <p:attrNameLst>
                                          <p:attrName>style.visibility</p:attrName>
                                        </p:attrNameLst>
                                      </p:cBhvr>
                                      <p:to>
                                        <p:strVal val="visible"/>
                                      </p:to>
                                    </p:set>
                                    <p:animEffect transition="in" filter="fade">
                                      <p:cBhvr>
                                        <p:cTn id="31" dur="1000"/>
                                        <p:tgtEl>
                                          <p:spTgt spid="147483"/>
                                        </p:tgtEl>
                                      </p:cBhvr>
                                    </p:animEffect>
                                    <p:anim calcmode="lin" valueType="num">
                                      <p:cBhvr>
                                        <p:cTn id="32" dur="1000" fill="hold"/>
                                        <p:tgtEl>
                                          <p:spTgt spid="147483"/>
                                        </p:tgtEl>
                                        <p:attrNameLst>
                                          <p:attrName>ppt_x</p:attrName>
                                        </p:attrNameLst>
                                      </p:cBhvr>
                                      <p:tavLst>
                                        <p:tav tm="0">
                                          <p:val>
                                            <p:strVal val="#ppt_x"/>
                                          </p:val>
                                        </p:tav>
                                        <p:tav tm="100000">
                                          <p:val>
                                            <p:strVal val="#ppt_x"/>
                                          </p:val>
                                        </p:tav>
                                      </p:tavLst>
                                    </p:anim>
                                    <p:anim calcmode="lin" valueType="num">
                                      <p:cBhvr>
                                        <p:cTn id="33" dur="1000" fill="hold"/>
                                        <p:tgtEl>
                                          <p:spTgt spid="147483"/>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7" presetClass="entr" presetSubtype="0" fill="hold" nodeType="afterEffect">
                                  <p:stCondLst>
                                    <p:cond delay="0"/>
                                  </p:stCondLst>
                                  <p:childTnLst>
                                    <p:set>
                                      <p:cBhvr>
                                        <p:cTn id="36" dur="1" fill="hold">
                                          <p:stCondLst>
                                            <p:cond delay="0"/>
                                          </p:stCondLst>
                                        </p:cTn>
                                        <p:tgtEl>
                                          <p:spTgt spid="147489"/>
                                        </p:tgtEl>
                                        <p:attrNameLst>
                                          <p:attrName>style.visibility</p:attrName>
                                        </p:attrNameLst>
                                      </p:cBhvr>
                                      <p:to>
                                        <p:strVal val="visible"/>
                                      </p:to>
                                    </p:set>
                                    <p:animEffect transition="in" filter="fade">
                                      <p:cBhvr>
                                        <p:cTn id="37" dur="1000"/>
                                        <p:tgtEl>
                                          <p:spTgt spid="147489"/>
                                        </p:tgtEl>
                                      </p:cBhvr>
                                    </p:animEffect>
                                    <p:anim calcmode="lin" valueType="num">
                                      <p:cBhvr>
                                        <p:cTn id="38" dur="1000" fill="hold"/>
                                        <p:tgtEl>
                                          <p:spTgt spid="147489"/>
                                        </p:tgtEl>
                                        <p:attrNameLst>
                                          <p:attrName>ppt_x</p:attrName>
                                        </p:attrNameLst>
                                      </p:cBhvr>
                                      <p:tavLst>
                                        <p:tav tm="0">
                                          <p:val>
                                            <p:strVal val="#ppt_x"/>
                                          </p:val>
                                        </p:tav>
                                        <p:tav tm="100000">
                                          <p:val>
                                            <p:strVal val="#ppt_x"/>
                                          </p:val>
                                        </p:tav>
                                      </p:tavLst>
                                    </p:anim>
                                    <p:anim calcmode="lin" valueType="num">
                                      <p:cBhvr>
                                        <p:cTn id="39" dur="1000" fill="hold"/>
                                        <p:tgtEl>
                                          <p:spTgt spid="147489"/>
                                        </p:tgtEl>
                                        <p:attrNameLst>
                                          <p:attrName>ppt_y</p:attrName>
                                        </p:attrNameLst>
                                      </p:cBhvr>
                                      <p:tavLst>
                                        <p:tav tm="0">
                                          <p:val>
                                            <p:strVal val="#ppt_y-.1"/>
                                          </p:val>
                                        </p:tav>
                                        <p:tav tm="100000">
                                          <p:val>
                                            <p:strVal val="#ppt_y"/>
                                          </p:val>
                                        </p:tav>
                                      </p:tavLst>
                                    </p:anim>
                                  </p:childTnLst>
                                </p:cTn>
                              </p:par>
                            </p:childTnLst>
                          </p:cTn>
                        </p:par>
                        <p:par>
                          <p:cTn id="40" fill="hold" nodeType="withGroup">
                            <p:stCondLst>
                              <p:cond delay="6000"/>
                            </p:stCondLst>
                            <p:childTnLst>
                              <p:par>
                                <p:cTn id="41" presetID="49" presetClass="entr" presetSubtype="0" decel="100000" fill="hold" nodeType="afterEffect">
                                  <p:stCondLst>
                                    <p:cond delay="0"/>
                                  </p:stCondLst>
                                  <p:childTnLst>
                                    <p:set>
                                      <p:cBhvr>
                                        <p:cTn id="42" dur="1" fill="hold">
                                          <p:stCondLst>
                                            <p:cond delay="0"/>
                                          </p:stCondLst>
                                        </p:cTn>
                                        <p:tgtEl>
                                          <p:spTgt spid="147495"/>
                                        </p:tgtEl>
                                        <p:attrNameLst>
                                          <p:attrName>style.visibility</p:attrName>
                                        </p:attrNameLst>
                                      </p:cBhvr>
                                      <p:to>
                                        <p:strVal val="visible"/>
                                      </p:to>
                                    </p:set>
                                    <p:anim calcmode="lin" valueType="num">
                                      <p:cBhvr>
                                        <p:cTn id="43" dur="500" fill="hold"/>
                                        <p:tgtEl>
                                          <p:spTgt spid="147495"/>
                                        </p:tgtEl>
                                        <p:attrNameLst>
                                          <p:attrName>ppt_w</p:attrName>
                                        </p:attrNameLst>
                                      </p:cBhvr>
                                      <p:tavLst>
                                        <p:tav tm="0">
                                          <p:val>
                                            <p:fltVal val="0"/>
                                          </p:val>
                                        </p:tav>
                                        <p:tav tm="100000">
                                          <p:val>
                                            <p:strVal val="#ppt_w"/>
                                          </p:val>
                                        </p:tav>
                                      </p:tavLst>
                                    </p:anim>
                                    <p:anim calcmode="lin" valueType="num">
                                      <p:cBhvr>
                                        <p:cTn id="44" dur="500" fill="hold"/>
                                        <p:tgtEl>
                                          <p:spTgt spid="147495"/>
                                        </p:tgtEl>
                                        <p:attrNameLst>
                                          <p:attrName>ppt_h</p:attrName>
                                        </p:attrNameLst>
                                      </p:cBhvr>
                                      <p:tavLst>
                                        <p:tav tm="0">
                                          <p:val>
                                            <p:fltVal val="0"/>
                                          </p:val>
                                        </p:tav>
                                        <p:tav tm="100000">
                                          <p:val>
                                            <p:strVal val="#ppt_h"/>
                                          </p:val>
                                        </p:tav>
                                      </p:tavLst>
                                    </p:anim>
                                    <p:anim calcmode="lin" valueType="num">
                                      <p:cBhvr>
                                        <p:cTn id="45" dur="500" fill="hold"/>
                                        <p:tgtEl>
                                          <p:spTgt spid="147495"/>
                                        </p:tgtEl>
                                        <p:attrNameLst>
                                          <p:attrName>style.rotation</p:attrName>
                                        </p:attrNameLst>
                                      </p:cBhvr>
                                      <p:tavLst>
                                        <p:tav tm="0">
                                          <p:val>
                                            <p:fltVal val="360"/>
                                          </p:val>
                                        </p:tav>
                                        <p:tav tm="100000">
                                          <p:val>
                                            <p:fltVal val="0"/>
                                          </p:val>
                                        </p:tav>
                                      </p:tavLst>
                                    </p:anim>
                                    <p:animEffect transition="in" filter="fade">
                                      <p:cBhvr>
                                        <p:cTn id="46" dur="500"/>
                                        <p:tgtEl>
                                          <p:spTgt spid="147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22400"/>
            <a:ext cx="22733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4" name="Text Box 3"/>
          <p:cNvSpPr txBox="1">
            <a:spLocks noChangeArrowheads="1"/>
          </p:cNvSpPr>
          <p:nvPr/>
        </p:nvSpPr>
        <p:spPr bwMode="auto">
          <a:xfrm>
            <a:off x="3124200" y="1368425"/>
            <a:ext cx="586740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4000">
                <a:solidFill>
                  <a:srgbClr val="FB0817"/>
                </a:solidFill>
                <a:latin typeface="Helvetica" charset="0"/>
              </a:rPr>
              <a:t>•</a:t>
            </a:r>
            <a:r>
              <a:rPr lang="en-US" altLang="x-none" sz="2400">
                <a:latin typeface="Helvetica" charset="0"/>
              </a:rPr>
              <a:t> Schematic phylogenetic tree showing the best possible phylogenetic support for a gene transfer hypothesis.</a:t>
            </a:r>
          </a:p>
          <a:p>
            <a:pPr eaLnBrk="1" hangingPunct="1">
              <a:spcBef>
                <a:spcPct val="0"/>
              </a:spcBef>
              <a:buFontTx/>
              <a:buNone/>
            </a:pPr>
            <a:endParaRPr lang="en-US" altLang="x-none" sz="2400">
              <a:latin typeface="Helvetica" charset="0"/>
            </a:endParaRPr>
          </a:p>
          <a:p>
            <a:pPr eaLnBrk="1" hangingPunct="1">
              <a:spcBef>
                <a:spcPct val="0"/>
              </a:spcBef>
              <a:buFontTx/>
              <a:buNone/>
            </a:pPr>
            <a:r>
              <a:rPr lang="en-US" altLang="x-none" sz="4000">
                <a:solidFill>
                  <a:srgbClr val="FB0817"/>
                </a:solidFill>
                <a:latin typeface="Helvetica" charset="0"/>
              </a:rPr>
              <a:t>•</a:t>
            </a:r>
            <a:r>
              <a:rPr lang="en-US" altLang="x-none" sz="2400">
                <a:latin typeface="Helvetica" charset="0"/>
              </a:rPr>
              <a:t> The tree is a schematic presentation of a phylogeny showing four major taxonomic groups (colour coded).</a:t>
            </a:r>
          </a:p>
        </p:txBody>
      </p:sp>
      <p:sp>
        <p:nvSpPr>
          <p:cNvPr id="120835" name="Text Box 4"/>
          <p:cNvSpPr txBox="1">
            <a:spLocks noChangeArrowheads="1"/>
          </p:cNvSpPr>
          <p:nvPr/>
        </p:nvSpPr>
        <p:spPr bwMode="auto">
          <a:xfrm>
            <a:off x="635000" y="5943600"/>
            <a:ext cx="762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400">
                <a:solidFill>
                  <a:srgbClr val="0000FF"/>
                </a:solidFill>
              </a:rPr>
              <a:t>Thomas et al. (2011). Fungal Biology Reviews Volume 25, Issue 2 2011 98 - 110</a:t>
            </a:r>
          </a:p>
        </p:txBody>
      </p:sp>
      <p:sp>
        <p:nvSpPr>
          <p:cNvPr id="120836" name="Text Box 5"/>
          <p:cNvSpPr txBox="1">
            <a:spLocks noChangeArrowheads="1"/>
          </p:cNvSpPr>
          <p:nvPr/>
        </p:nvSpPr>
        <p:spPr bwMode="auto">
          <a:xfrm>
            <a:off x="635000" y="63246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2400">
                <a:solidFill>
                  <a:srgbClr val="0000FF"/>
                </a:solidFill>
              </a:rPr>
              <a:t>http://dx.doi.org/10.1016/j.fbr.2011.04.003</a:t>
            </a:r>
            <a:endParaRPr lang="en-US" altLang="x-none" sz="2000"/>
          </a:p>
        </p:txBody>
      </p:sp>
      <p:sp>
        <p:nvSpPr>
          <p:cNvPr id="120837" name="Text Box 6"/>
          <p:cNvSpPr txBox="1">
            <a:spLocks noChangeArrowheads="1"/>
          </p:cNvSpPr>
          <p:nvPr/>
        </p:nvSpPr>
        <p:spPr bwMode="auto">
          <a:xfrm>
            <a:off x="0" y="-27384"/>
            <a:ext cx="9144000" cy="519113"/>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717FF"/>
                </a:solidFill>
                <a:latin typeface="Times" charset="0"/>
              </a:rPr>
              <a:t>Support  for Horizontal Gene Transfer between species</a:t>
            </a:r>
            <a:endParaRPr lang="en-GB" altLang="x-none" sz="1200" b="0">
              <a:latin typeface="Times"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5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 Box 1026"/>
          <p:cNvSpPr txBox="1">
            <a:spLocks noChangeArrowheads="1"/>
          </p:cNvSpPr>
          <p:nvPr/>
        </p:nvSpPr>
        <p:spPr bwMode="auto">
          <a:xfrm>
            <a:off x="0" y="2667000"/>
            <a:ext cx="91440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21EFD"/>
                </a:solidFill>
              </a:rPr>
              <a:t>HGT in Prokaryotes</a:t>
            </a:r>
            <a:endParaRPr lang="en-GB" altLang="x-none"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 Box 5"/>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0717FF"/>
                </a:solidFill>
                <a:latin typeface="Helvetica" charset="0"/>
              </a:rPr>
              <a:t>Horizontal Gene Transfer </a:t>
            </a:r>
            <a:r>
              <a:rPr lang="en-GB" altLang="x-none" sz="3600">
                <a:solidFill>
                  <a:srgbClr val="0717FF"/>
                </a:solidFill>
                <a:latin typeface="Helvetica" charset="0"/>
              </a:rPr>
              <a:t>in Prokaryotes</a:t>
            </a:r>
            <a:endParaRPr lang="fr-FR" altLang="x-none" sz="2400" b="0" dirty="0"/>
          </a:p>
        </p:txBody>
      </p:sp>
      <p:sp>
        <p:nvSpPr>
          <p:cNvPr id="126978" name="Text Box 6"/>
          <p:cNvSpPr txBox="1">
            <a:spLocks noChangeArrowheads="1"/>
          </p:cNvSpPr>
          <p:nvPr/>
        </p:nvSpPr>
        <p:spPr bwMode="auto">
          <a:xfrm>
            <a:off x="0" y="1196752"/>
            <a:ext cx="9144000"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HGT/LGT </a:t>
            </a:r>
            <a:r>
              <a:rPr lang="en-GB" altLang="x-none" sz="2400" dirty="0">
                <a:latin typeface="Helvetica" charset="0"/>
              </a:rPr>
              <a:t>is an important mechanism of natural variation among prokaryotes.</a:t>
            </a:r>
            <a:endParaRPr lang="en-GB" altLang="x-none" sz="2400" b="0" dirty="0"/>
          </a:p>
        </p:txBody>
      </p:sp>
      <p:sp>
        <p:nvSpPr>
          <p:cNvPr id="126979" name="Text Box 5"/>
          <p:cNvSpPr txBox="1">
            <a:spLocks noChangeArrowheads="1"/>
          </p:cNvSpPr>
          <p:nvPr/>
        </p:nvSpPr>
        <p:spPr bwMode="auto">
          <a:xfrm>
            <a:off x="76200" y="2362200"/>
            <a:ext cx="8839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Gene transfer has been identified as :</a:t>
            </a:r>
          </a:p>
          <a:p>
            <a:pPr>
              <a:spcBef>
                <a:spcPct val="50000"/>
              </a:spcBef>
              <a:buFontTx/>
              <a:buNone/>
            </a:pPr>
            <a:r>
              <a:rPr lang="en-GB" altLang="x-none" sz="2400">
                <a:solidFill>
                  <a:srgbClr val="021EFD"/>
                </a:solidFill>
              </a:rPr>
              <a:t>- a prevalent and pervasive phenomenon and </a:t>
            </a:r>
          </a:p>
          <a:p>
            <a:pPr>
              <a:spcBef>
                <a:spcPct val="50000"/>
              </a:spcBef>
              <a:buFontTx/>
              <a:buNone/>
            </a:pPr>
            <a:r>
              <a:rPr lang="en-GB" altLang="x-none" sz="2400">
                <a:solidFill>
                  <a:srgbClr val="021EFD"/>
                </a:solidFill>
              </a:rPr>
              <a:t>- an important source of genomic innovation in bacteria.</a:t>
            </a:r>
            <a:r>
              <a:rPr lang="en-GB" altLang="x-none" sz="2400" b="0"/>
              <a:t> </a:t>
            </a:r>
          </a:p>
        </p:txBody>
      </p:sp>
      <p:sp>
        <p:nvSpPr>
          <p:cNvPr id="126980" name="Text Box 7"/>
          <p:cNvSpPr txBox="1">
            <a:spLocks noChangeArrowheads="1"/>
          </p:cNvSpPr>
          <p:nvPr/>
        </p:nvSpPr>
        <p:spPr bwMode="auto">
          <a:xfrm>
            <a:off x="0" y="4495800"/>
            <a:ext cx="91440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sz="2400"/>
              <a:t> Estimates suggest that on average 81% of prokaryotic genes have been involved in HGT at some point of their history.</a:t>
            </a:r>
          </a:p>
        </p:txBody>
      </p:sp>
      <p:sp>
        <p:nvSpPr>
          <p:cNvPr id="126981" name="Text Box 8"/>
          <p:cNvSpPr txBox="1">
            <a:spLocks noChangeArrowheads="1"/>
          </p:cNvSpPr>
          <p:nvPr/>
        </p:nvSpPr>
        <p:spPr bwMode="auto">
          <a:xfrm>
            <a:off x="0" y="6264275"/>
            <a:ext cx="9144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1400" b="0">
                <a:solidFill>
                  <a:srgbClr val="021EFD"/>
                </a:solidFill>
              </a:rPr>
              <a:t>Dagan T, Artzy-Randrup Y, Martin W. (2008). Modular networks and cumulative impact of lateral transfer in prokaryote genome evolution. </a:t>
            </a:r>
            <a:r>
              <a:rPr lang="en-GB" altLang="x-none" sz="1400" b="0" i="1">
                <a:solidFill>
                  <a:srgbClr val="021EFD"/>
                </a:solidFill>
              </a:rPr>
              <a:t>Proc Natl Acad Sci USA</a:t>
            </a:r>
            <a:r>
              <a:rPr lang="en-GB" altLang="x-none" sz="1400" b="0">
                <a:solidFill>
                  <a:srgbClr val="021EFD"/>
                </a:solidFill>
              </a:rPr>
              <a:t>. 105:10039–44.</a:t>
            </a:r>
            <a:endParaRPr lang="en-GB" altLang="x-none" sz="2400" b="0">
              <a:solidFill>
                <a:srgbClr val="021EFD"/>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381000" y="685800"/>
          <a:ext cx="8839200" cy="5562600"/>
        </p:xfrm>
        <a:graphic>
          <a:graphicData uri="http://schemas.openxmlformats.org/presentationml/2006/ole">
            <mc:AlternateContent xmlns:mc="http://schemas.openxmlformats.org/markup-compatibility/2006">
              <mc:Choice xmlns:v="urn:schemas-microsoft-com:vml" Requires="v">
                <p:oleObj spid="_x0000_s1074" name="Document" r:id="rId3" imgW="10223500" imgH="6070600" progId="Word.Document.8">
                  <p:embed/>
                </p:oleObj>
              </mc:Choice>
              <mc:Fallback>
                <p:oleObj name="Document" r:id="rId3" imgW="10223500" imgH="60706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685800"/>
                        <a:ext cx="8839200" cy="556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 name="Rectangle 3"/>
          <p:cNvSpPr>
            <a:spLocks noChangeArrowheads="1"/>
          </p:cNvSpPr>
          <p:nvPr/>
        </p:nvSpPr>
        <p:spPr bwMode="auto">
          <a:xfrm>
            <a:off x="0" y="-26988"/>
            <a:ext cx="9144000" cy="641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0717FF"/>
                </a:solidFill>
                <a:latin typeface="Helvetica" charset="0"/>
              </a:rPr>
              <a:t>Horizontal Gene Transfer in Prokaryotes</a:t>
            </a:r>
          </a:p>
        </p:txBody>
      </p:sp>
      <p:sp>
        <p:nvSpPr>
          <p:cNvPr id="4" name="Text Box 4"/>
          <p:cNvSpPr txBox="1">
            <a:spLocks noChangeArrowheads="1"/>
          </p:cNvSpPr>
          <p:nvPr/>
        </p:nvSpPr>
        <p:spPr bwMode="auto">
          <a:xfrm>
            <a:off x="0" y="6264275"/>
            <a:ext cx="9144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1400" b="0">
                <a:solidFill>
                  <a:srgbClr val="021EFD"/>
                </a:solidFill>
              </a:rPr>
              <a:t>Dagan T, Artzy-Randrup Y, Martin W. (2008). Modular networks and cumulative impact of lateral transfer in prokaryote genome evolution. </a:t>
            </a:r>
            <a:r>
              <a:rPr lang="en-GB" altLang="x-none" sz="1400" b="0" i="1">
                <a:solidFill>
                  <a:srgbClr val="021EFD"/>
                </a:solidFill>
              </a:rPr>
              <a:t>Proc Natl Acad Sci USA</a:t>
            </a:r>
            <a:r>
              <a:rPr lang="en-GB" altLang="x-none" sz="1400" b="0">
                <a:solidFill>
                  <a:srgbClr val="021EFD"/>
                </a:solidFill>
              </a:rPr>
              <a:t>. 105:10039–44.</a:t>
            </a:r>
            <a:endParaRPr lang="en-GB" altLang="x-none" sz="2400" b="0">
              <a:solidFill>
                <a:srgbClr val="021EFD"/>
              </a:solidFill>
            </a:endParaRPr>
          </a:p>
        </p:txBody>
      </p:sp>
    </p:spTree>
    <p:extLst>
      <p:ext uri="{BB962C8B-B14F-4D97-AF65-F5344CB8AC3E}">
        <p14:creationId xmlns:p14="http://schemas.microsoft.com/office/powerpoint/2010/main" val="503921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5013"/>
            <a:ext cx="91440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475" y="854075"/>
            <a:ext cx="6816725"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Text Box 4"/>
          <p:cNvSpPr txBox="1">
            <a:spLocks noChangeArrowheads="1"/>
          </p:cNvSpPr>
          <p:nvPr/>
        </p:nvSpPr>
        <p:spPr bwMode="auto">
          <a:xfrm>
            <a:off x="76200" y="6450013"/>
            <a:ext cx="431958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1pPr>
            <a:lvl2pPr marL="4318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2pPr>
            <a:lvl3pPr marL="6477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3pPr>
            <a:lvl4pPr marL="8636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4pPr>
            <a:lvl5pPr marL="10795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5pPr>
            <a:lvl6pPr marL="15367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6pPr>
            <a:lvl7pPr marL="19939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7pPr>
            <a:lvl8pPr marL="24511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8pPr>
            <a:lvl9pPr marL="29083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9pPr>
          </a:lstStyle>
          <a:p>
            <a:pPr eaLnBrk="1">
              <a:lnSpc>
                <a:spcPct val="93000"/>
              </a:lnSpc>
              <a:buClr>
                <a:srgbClr val="000000"/>
              </a:buClr>
              <a:buSzPct val="45000"/>
              <a:buFont typeface="Wingdings" charset="2"/>
              <a:buNone/>
            </a:pPr>
            <a:r>
              <a:rPr lang="en-GB" altLang="x-none" sz="1200">
                <a:solidFill>
                  <a:srgbClr val="0717FF"/>
                </a:solidFill>
                <a:ea typeface="msgothic" charset="-128"/>
                <a:cs typeface="msgothic" charset="-128"/>
              </a:rPr>
              <a:t>Nelson-Sathi S et al. PNAS 2012;109:20537-20542</a:t>
            </a:r>
          </a:p>
        </p:txBody>
      </p:sp>
      <p:sp>
        <p:nvSpPr>
          <p:cNvPr id="160773" name="Line 5"/>
          <p:cNvSpPr>
            <a:spLocks noChangeShapeType="1"/>
          </p:cNvSpPr>
          <p:nvPr/>
        </p:nvSpPr>
        <p:spPr bwMode="auto">
          <a:xfrm flipH="1">
            <a:off x="7848600" y="4572000"/>
            <a:ext cx="990600" cy="762000"/>
          </a:xfrm>
          <a:prstGeom prst="line">
            <a:avLst/>
          </a:prstGeom>
          <a:noFill/>
          <a:ln w="38100">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31077" name="Text Box 6"/>
          <p:cNvSpPr txBox="1">
            <a:spLocks noChangeArrowheads="1"/>
          </p:cNvSpPr>
          <p:nvPr/>
        </p:nvSpPr>
        <p:spPr bwMode="auto">
          <a:xfrm>
            <a:off x="76200" y="1619250"/>
            <a:ext cx="160020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00000"/>
                </a:solidFill>
                <a:latin typeface="Helvetica" charset="0"/>
              </a:rPr>
              <a:t>(A) Number of shared genes between 1,078 bacterial genomes and 75 archaebacterial genomes.</a:t>
            </a:r>
          </a:p>
        </p:txBody>
      </p:sp>
      <p:sp>
        <p:nvSpPr>
          <p:cNvPr id="131078" name="Rectangle 7"/>
          <p:cNvSpPr>
            <a:spLocks noChangeArrowheads="1"/>
          </p:cNvSpPr>
          <p:nvPr/>
        </p:nvSpPr>
        <p:spPr bwMode="auto">
          <a:xfrm>
            <a:off x="152400" y="76200"/>
            <a:ext cx="89916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400" dirty="0">
                <a:solidFill>
                  <a:srgbClr val="0717FF"/>
                </a:solidFill>
                <a:latin typeface="Helvetica" charset="0"/>
              </a:rPr>
              <a:t>Acquisition of 1,089 eubacterial genes physiologically transformed a methanogen at the origin of </a:t>
            </a:r>
            <a:r>
              <a:rPr lang="en-GB" altLang="x-none" sz="2400" dirty="0" err="1">
                <a:solidFill>
                  <a:srgbClr val="0717FF"/>
                </a:solidFill>
                <a:latin typeface="Helvetica" charset="0"/>
              </a:rPr>
              <a:t>Haloarchaea</a:t>
            </a:r>
            <a:endParaRPr lang="en-GB" altLang="x-none" sz="2200" b="0" dirty="0">
              <a:solidFill>
                <a:srgbClr val="000000"/>
              </a:solidFill>
              <a:latin typeface="Helvetica" charset="0"/>
            </a:endParaRPr>
          </a:p>
        </p:txBody>
      </p:sp>
      <p:sp>
        <p:nvSpPr>
          <p:cNvPr id="131079" name="Text Box 8"/>
          <p:cNvSpPr txBox="1">
            <a:spLocks noChangeArrowheads="1"/>
          </p:cNvSpPr>
          <p:nvPr/>
        </p:nvSpPr>
        <p:spPr bwMode="auto">
          <a:xfrm>
            <a:off x="0" y="5867400"/>
            <a:ext cx="2286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Example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60773"/>
                                        </p:tgtEl>
                                        <p:attrNameLst>
                                          <p:attrName>style.visibility</p:attrName>
                                        </p:attrNameLst>
                                      </p:cBhvr>
                                      <p:to>
                                        <p:strVal val="visible"/>
                                      </p:to>
                                    </p:set>
                                    <p:anim calcmode="lin" valueType="num">
                                      <p:cBhvr>
                                        <p:cTn id="7" dur="500" fill="hold"/>
                                        <p:tgtEl>
                                          <p:spTgt spid="160773"/>
                                        </p:tgtEl>
                                        <p:attrNameLst>
                                          <p:attrName>ppt_w</p:attrName>
                                        </p:attrNameLst>
                                      </p:cBhvr>
                                      <p:tavLst>
                                        <p:tav tm="0">
                                          <p:val>
                                            <p:fltVal val="0"/>
                                          </p:val>
                                        </p:tav>
                                        <p:tav tm="100000">
                                          <p:val>
                                            <p:strVal val="#ppt_w"/>
                                          </p:val>
                                        </p:tav>
                                      </p:tavLst>
                                    </p:anim>
                                    <p:anim calcmode="lin" valueType="num">
                                      <p:cBhvr>
                                        <p:cTn id="8" dur="500" fill="hold"/>
                                        <p:tgtEl>
                                          <p:spTgt spid="160773"/>
                                        </p:tgtEl>
                                        <p:attrNameLst>
                                          <p:attrName>ppt_h</p:attrName>
                                        </p:attrNameLst>
                                      </p:cBhvr>
                                      <p:tavLst>
                                        <p:tav tm="0">
                                          <p:val>
                                            <p:fltVal val="0"/>
                                          </p:val>
                                        </p:tav>
                                        <p:tav tm="100000">
                                          <p:val>
                                            <p:strVal val="#ppt_h"/>
                                          </p:val>
                                        </p:tav>
                                      </p:tavLst>
                                    </p:anim>
                                    <p:anim calcmode="lin" valueType="num">
                                      <p:cBhvr>
                                        <p:cTn id="9" dur="500" fill="hold"/>
                                        <p:tgtEl>
                                          <p:spTgt spid="160773"/>
                                        </p:tgtEl>
                                        <p:attrNameLst>
                                          <p:attrName>style.rotation</p:attrName>
                                        </p:attrNameLst>
                                      </p:cBhvr>
                                      <p:tavLst>
                                        <p:tav tm="0">
                                          <p:val>
                                            <p:fltVal val="360"/>
                                          </p:val>
                                        </p:tav>
                                        <p:tav tm="100000">
                                          <p:val>
                                            <p:fltVal val="0"/>
                                          </p:val>
                                        </p:tav>
                                      </p:tavLst>
                                    </p:anim>
                                    <p:animEffect transition="in" filter="fade">
                                      <p:cBhvr>
                                        <p:cTn id="10" dur="500"/>
                                        <p:tgtEl>
                                          <p:spTgt spid="160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1" name="Text Box 4"/>
          <p:cNvSpPr txBox="1">
            <a:spLocks noChangeArrowheads="1"/>
          </p:cNvSpPr>
          <p:nvPr/>
        </p:nvSpPr>
        <p:spPr bwMode="auto">
          <a:xfrm>
            <a:off x="762000" y="6243638"/>
            <a:ext cx="7620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3200">
                <a:solidFill>
                  <a:schemeClr val="tx1"/>
                </a:solidFill>
                <a:latin typeface="Arial" charset="0"/>
                <a:ea typeface="ＭＳ Ｐゴシック" charset="-128"/>
              </a:defRPr>
            </a:lvl1pPr>
            <a:lvl2pPr marL="742950" indent="-28575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800">
                <a:solidFill>
                  <a:schemeClr val="tx1"/>
                </a:solidFill>
                <a:latin typeface="Arial" charset="0"/>
                <a:ea typeface="ＭＳ Ｐゴシック" charset="-128"/>
              </a:defRPr>
            </a:lvl2pPr>
            <a:lvl3pPr marL="11430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400">
                <a:solidFill>
                  <a:schemeClr val="tx1"/>
                </a:solidFill>
                <a:latin typeface="Arial" charset="0"/>
                <a:ea typeface="ＭＳ Ｐゴシック" charset="-128"/>
              </a:defRPr>
            </a:lvl3pPr>
            <a:lvl4pPr marL="16002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4pPr>
            <a:lvl5pPr marL="20574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5pPr>
            <a:lvl6pPr marL="25146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6pPr>
            <a:lvl7pPr marL="29718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7pPr>
            <a:lvl8pPr marL="34290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8pPr>
            <a:lvl9pPr marL="38862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9pPr>
          </a:lstStyle>
          <a:p>
            <a:pPr algn="ctr" eaLnBrk="1" hangingPunct="1">
              <a:spcBef>
                <a:spcPct val="0"/>
              </a:spcBef>
              <a:buFontTx/>
              <a:buNone/>
            </a:pPr>
            <a:r>
              <a:rPr lang="en-US" altLang="x-none" sz="1200" b="0"/>
              <a:t>S Nelson-Sathi </a:t>
            </a:r>
            <a:r>
              <a:rPr lang="en-GB" altLang="zh-CN" sz="1200" b="0" i="1"/>
              <a:t>et al. </a:t>
            </a:r>
            <a:r>
              <a:rPr lang="en-GB" altLang="x-none" sz="1200" b="0" i="1"/>
              <a:t>Nature </a:t>
            </a:r>
            <a:r>
              <a:rPr lang="en-US" altLang="x-none" sz="1200"/>
              <a:t>000</a:t>
            </a:r>
            <a:r>
              <a:rPr lang="en-GB" altLang="x-none" sz="1200" b="0"/>
              <a:t>, </a:t>
            </a:r>
            <a:r>
              <a:rPr lang="en-GB" altLang="zh-CN" sz="1200" b="0"/>
              <a:t>1</a:t>
            </a:r>
            <a:r>
              <a:rPr lang="en-GB" altLang="x-none" sz="1200" b="0"/>
              <a:t>-</a:t>
            </a:r>
            <a:r>
              <a:rPr lang="en-GB" altLang="zh-CN" sz="1200" b="0"/>
              <a:t>4</a:t>
            </a:r>
            <a:r>
              <a:rPr lang="en-GB" altLang="x-none" sz="1200" b="0"/>
              <a:t> (201</a:t>
            </a:r>
            <a:r>
              <a:rPr lang="en-GB" altLang="zh-CN" sz="1200" b="0"/>
              <a:t>4</a:t>
            </a:r>
            <a:r>
              <a:rPr lang="en-GB" altLang="x-none" sz="1200" b="0"/>
              <a:t>) doi:10.1038/nature</a:t>
            </a:r>
            <a:r>
              <a:rPr lang="en-GB" altLang="zh-CN" sz="1200" b="0"/>
              <a:t>13805</a:t>
            </a:r>
            <a:endParaRPr lang="en-GB" altLang="x-none" sz="1200" b="0"/>
          </a:p>
        </p:txBody>
      </p:sp>
      <p:sp>
        <p:nvSpPr>
          <p:cNvPr id="133122" name="Text Box 8"/>
          <p:cNvSpPr txBox="1">
            <a:spLocks noChangeArrowheads="1"/>
          </p:cNvSpPr>
          <p:nvPr/>
        </p:nvSpPr>
        <p:spPr bwMode="auto">
          <a:xfrm>
            <a:off x="0" y="73025"/>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US" altLang="x-none" sz="2800">
                <a:solidFill>
                  <a:srgbClr val="021EFD"/>
                </a:solidFill>
              </a:rPr>
              <a:t>Bacterial gene acquisitions in archaeal genomes</a:t>
            </a:r>
            <a:endParaRPr lang="en-US" altLang="x-none" sz="2800" b="0"/>
          </a:p>
        </p:txBody>
      </p:sp>
      <p:pic>
        <p:nvPicPr>
          <p:cNvPr id="133123" name="Picture 31" descr="nature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578600"/>
            <a:ext cx="1230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Picture 294" descr="C:\Documents and Settings\Administrator\Desktop\++\eps\New Folder\nature13805-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762000"/>
            <a:ext cx="8610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5" name="Text Box 7"/>
          <p:cNvSpPr txBox="1">
            <a:spLocks noChangeArrowheads="1"/>
          </p:cNvSpPr>
          <p:nvPr/>
        </p:nvSpPr>
        <p:spPr bwMode="auto">
          <a:xfrm>
            <a:off x="0" y="6365875"/>
            <a:ext cx="792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21EFD"/>
                </a:solidFill>
              </a:rPr>
              <a:t>Origins of major archaeal clades correspond to gene acquisitions from bacteria</a:t>
            </a:r>
            <a:endParaRPr lang="en-GB" altLang="x-non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 Box 6"/>
          <p:cNvSpPr txBox="1">
            <a:spLocks noChangeArrowheads="1"/>
          </p:cNvSpPr>
          <p:nvPr/>
        </p:nvSpPr>
        <p:spPr bwMode="auto">
          <a:xfrm>
            <a:off x="0" y="2971800"/>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HGT in Eukaryotes</a:t>
            </a:r>
            <a:endParaRPr lang="en-GB" altLang="x-none" sz="2400" b="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 Box 2"/>
          <p:cNvSpPr txBox="1">
            <a:spLocks noChangeArrowheads="1"/>
          </p:cNvSpPr>
          <p:nvPr/>
        </p:nvSpPr>
        <p:spPr bwMode="auto">
          <a:xfrm>
            <a:off x="0" y="39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3333"/>
                </a:solidFill>
              </a:rPr>
              <a:t>•</a:t>
            </a:r>
            <a:r>
              <a:rPr lang="en-GB" altLang="x-none" sz="2800">
                <a:solidFill>
                  <a:srgbClr val="333333"/>
                </a:solidFill>
              </a:rPr>
              <a:t> Considering 26 animal species (10 primates, 12 flies and 4 nematodes) and a further 14 vertebrates, a Genome-wide comparative and phylogenetic analyses show that HGT in animals typically gives rise to </a:t>
            </a:r>
            <a:r>
              <a:rPr lang="en-GB" altLang="x-none" sz="2800">
                <a:solidFill>
                  <a:srgbClr val="FF3333"/>
                </a:solidFill>
              </a:rPr>
              <a:t>tens or hundreds of active "foreign</a:t>
            </a:r>
            <a:r>
              <a:rPr lang="en-GB" altLang="x-none" sz="2800">
                <a:solidFill>
                  <a:srgbClr val="FF3333"/>
                </a:solidFill>
                <a:latin typeface="Lucida Grande" charset="0"/>
              </a:rPr>
              <a:t>"</a:t>
            </a:r>
            <a:r>
              <a:rPr lang="en-GB" altLang="x-none" sz="2800">
                <a:solidFill>
                  <a:srgbClr val="FF3333"/>
                </a:solidFill>
              </a:rPr>
              <a:t> genes, largely concerned with metabolism</a:t>
            </a:r>
            <a:r>
              <a:rPr lang="en-GB" altLang="x-none" sz="2800">
                <a:solidFill>
                  <a:srgbClr val="333333"/>
                </a:solidFill>
              </a:rPr>
              <a:t>.</a:t>
            </a:r>
            <a:endParaRPr lang="en-GB" altLang="x-none" sz="2400" b="0">
              <a:solidFill>
                <a:srgbClr val="333333"/>
              </a:solidFill>
            </a:endParaRPr>
          </a:p>
        </p:txBody>
      </p:sp>
      <p:sp>
        <p:nvSpPr>
          <p:cNvPr id="388099" name="Text Box 3"/>
          <p:cNvSpPr txBox="1">
            <a:spLocks noChangeArrowheads="1"/>
          </p:cNvSpPr>
          <p:nvPr/>
        </p:nvSpPr>
        <p:spPr bwMode="auto">
          <a:xfrm>
            <a:off x="0" y="3124200"/>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3333"/>
                </a:solidFill>
              </a:rPr>
              <a:t>•</a:t>
            </a:r>
            <a:r>
              <a:rPr lang="en-GB" altLang="x-none" sz="2800">
                <a:solidFill>
                  <a:srgbClr val="021EFD"/>
                </a:solidFill>
              </a:rPr>
              <a:t> While fruit flies and nematodes have continued to acquire foreign genes throughout their evolution, humans and other primates have gained relatively few since their common ancestor.</a:t>
            </a:r>
          </a:p>
        </p:txBody>
      </p:sp>
      <p:sp>
        <p:nvSpPr>
          <p:cNvPr id="388100" name="Text Box 4"/>
          <p:cNvSpPr txBox="1">
            <a:spLocks noChangeArrowheads="1"/>
          </p:cNvSpPr>
          <p:nvPr/>
        </p:nvSpPr>
        <p:spPr bwMode="auto">
          <a:xfrm>
            <a:off x="0" y="5027613"/>
            <a:ext cx="9448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3333"/>
                </a:solidFill>
              </a:rPr>
              <a:t>•</a:t>
            </a:r>
            <a:r>
              <a:rPr lang="en-GB" altLang="x-none" sz="2800">
                <a:solidFill>
                  <a:srgbClr val="333333"/>
                </a:solidFill>
              </a:rPr>
              <a:t> Evidence of HGT in humans is confirmed and more than 33 new examples of horizontally acquired genes are shown.</a:t>
            </a:r>
            <a:endParaRPr lang="en-GB" altLang="x-none" sz="2400" b="0">
              <a:solidFill>
                <a:srgbClr val="333333"/>
              </a:solidFill>
            </a:endParaRPr>
          </a:p>
        </p:txBody>
      </p:sp>
      <p:sp>
        <p:nvSpPr>
          <p:cNvPr id="137220" name="Rectangle 5"/>
          <p:cNvSpPr>
            <a:spLocks noChangeArrowheads="1"/>
          </p:cNvSpPr>
          <p:nvPr/>
        </p:nvSpPr>
        <p:spPr bwMode="auto">
          <a:xfrm>
            <a:off x="0" y="6400800"/>
            <a:ext cx="906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21EFD"/>
                </a:solidFill>
              </a:rPr>
              <a:t>Crisp A, Boschetti C, Perry M, Tunnacliffe A, Micklem G. (2015). Expression of multiple horizontally acquired genes is a hallmark of both vertebrate and invertebrate genomes. Genome Biol.16:50.</a:t>
            </a:r>
            <a:endParaRPr lang="en-GB" altLang="x-none" sz="1400">
              <a:solidFill>
                <a:srgbClr val="021EFD"/>
              </a:solidFill>
            </a:endParaRPr>
          </a:p>
        </p:txBody>
      </p:sp>
      <p:sp>
        <p:nvSpPr>
          <p:cNvPr id="105478" name="Rectangle 6"/>
          <p:cNvSpPr>
            <a:spLocks noChangeArrowheads="1"/>
          </p:cNvSpPr>
          <p:nvPr/>
        </p:nvSpPr>
        <p:spPr bwMode="auto">
          <a:xfrm>
            <a:off x="0" y="-61913"/>
            <a:ext cx="9144000" cy="519113"/>
          </a:xfrm>
          <a:prstGeom prst="rect">
            <a:avLst/>
          </a:prstGeom>
          <a:solidFill>
            <a:srgbClr val="FFFF00"/>
          </a:solidFill>
          <a:ln>
            <a:noFill/>
          </a:ln>
          <a:effectLst/>
          <a:extLst/>
        </p:spPr>
        <p:txBody>
          <a:bodyPr wrap="square">
            <a:spAutoFit/>
          </a:bodyPr>
          <a:lstStyle/>
          <a:p>
            <a:pPr algn="ctr">
              <a:defRPr/>
            </a:pPr>
            <a:r>
              <a:rPr lang="en-GB" altLang="x-none" sz="2800" dirty="0">
                <a:solidFill>
                  <a:srgbClr val="021EFD"/>
                </a:solidFill>
              </a:rPr>
              <a:t>HGT in vertebrate and invertebrate genomes</a:t>
            </a:r>
            <a:endParaRPr lang="en-GB" altLang="x-none" sz="3200" dirty="0">
              <a:solidFill>
                <a:srgbClr val="021EFD"/>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88099"/>
                                        </p:tgtEl>
                                        <p:attrNameLst>
                                          <p:attrName>style.visibility</p:attrName>
                                        </p:attrNameLst>
                                      </p:cBhvr>
                                      <p:to>
                                        <p:strVal val="visible"/>
                                      </p:to>
                                    </p:set>
                                    <p:animEffect transition="in" filter="fade">
                                      <p:cBhvr>
                                        <p:cTn id="7" dur="1000"/>
                                        <p:tgtEl>
                                          <p:spTgt spid="388099"/>
                                        </p:tgtEl>
                                      </p:cBhvr>
                                    </p:animEffect>
                                    <p:anim calcmode="lin" valueType="num">
                                      <p:cBhvr>
                                        <p:cTn id="8" dur="1000" fill="hold"/>
                                        <p:tgtEl>
                                          <p:spTgt spid="388099"/>
                                        </p:tgtEl>
                                        <p:attrNameLst>
                                          <p:attrName>ppt_x</p:attrName>
                                        </p:attrNameLst>
                                      </p:cBhvr>
                                      <p:tavLst>
                                        <p:tav tm="0">
                                          <p:val>
                                            <p:strVal val="#ppt_x"/>
                                          </p:val>
                                        </p:tav>
                                        <p:tav tm="100000">
                                          <p:val>
                                            <p:strVal val="#ppt_x"/>
                                          </p:val>
                                        </p:tav>
                                      </p:tavLst>
                                    </p:anim>
                                    <p:anim calcmode="lin" valueType="num">
                                      <p:cBhvr>
                                        <p:cTn id="9" dur="1000" fill="hold"/>
                                        <p:tgtEl>
                                          <p:spTgt spid="38809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88100"/>
                                        </p:tgtEl>
                                        <p:attrNameLst>
                                          <p:attrName>style.visibility</p:attrName>
                                        </p:attrNameLst>
                                      </p:cBhvr>
                                      <p:to>
                                        <p:strVal val="visible"/>
                                      </p:to>
                                    </p:set>
                                    <p:animEffect transition="in" filter="fade">
                                      <p:cBhvr>
                                        <p:cTn id="13" dur="1000"/>
                                        <p:tgtEl>
                                          <p:spTgt spid="388100"/>
                                        </p:tgtEl>
                                      </p:cBhvr>
                                    </p:animEffect>
                                    <p:anim calcmode="lin" valueType="num">
                                      <p:cBhvr>
                                        <p:cTn id="14" dur="1000" fill="hold"/>
                                        <p:tgtEl>
                                          <p:spTgt spid="388100"/>
                                        </p:tgtEl>
                                        <p:attrNameLst>
                                          <p:attrName>ppt_x</p:attrName>
                                        </p:attrNameLst>
                                      </p:cBhvr>
                                      <p:tavLst>
                                        <p:tav tm="0">
                                          <p:val>
                                            <p:strVal val="#ppt_x"/>
                                          </p:val>
                                        </p:tav>
                                        <p:tav tm="100000">
                                          <p:val>
                                            <p:strVal val="#ppt_x"/>
                                          </p:val>
                                        </p:tav>
                                      </p:tavLst>
                                    </p:anim>
                                    <p:anim calcmode="lin" valueType="num">
                                      <p:cBhvr>
                                        <p:cTn id="15" dur="1000" fill="hold"/>
                                        <p:tgtEl>
                                          <p:spTgt spid="388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9" grpId="0"/>
      <p:bldP spid="38810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Text Box 1026"/>
          <p:cNvSpPr txBox="1">
            <a:spLocks noChangeArrowheads="1"/>
          </p:cNvSpPr>
          <p:nvPr/>
        </p:nvSpPr>
        <p:spPr bwMode="auto">
          <a:xfrm>
            <a:off x="-76200" y="2314575"/>
            <a:ext cx="9525000" cy="1077218"/>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spcBef>
                <a:spcPct val="50000"/>
              </a:spcBef>
              <a:defRPr/>
            </a:pPr>
            <a:r>
              <a:rPr lang="en-GB" altLang="x-none" sz="3200" dirty="0">
                <a:solidFill>
                  <a:srgbClr val="021EFD"/>
                </a:solidFill>
              </a:rPr>
              <a:t>Nearly 150 human genes were acquired via horizontal transfer from other species</a:t>
            </a:r>
            <a:endParaRPr lang="fr-FR" altLang="x-none" sz="3200" dirty="0">
              <a:solidFill>
                <a:srgbClr val="111111"/>
              </a:solidFill>
              <a:effectLst>
                <a:outerShdw blurRad="38100" dist="38100" dir="2700000" algn="tl">
                  <a:srgbClr val="C0C0C0"/>
                </a:outerShdw>
              </a:effectLst>
            </a:endParaRPr>
          </a:p>
        </p:txBody>
      </p:sp>
      <p:sp>
        <p:nvSpPr>
          <p:cNvPr id="139266" name="Rectangle 1027"/>
          <p:cNvSpPr>
            <a:spLocks noChangeArrowheads="1"/>
          </p:cNvSpPr>
          <p:nvPr/>
        </p:nvSpPr>
        <p:spPr bwMode="auto">
          <a:xfrm>
            <a:off x="152400" y="6188075"/>
            <a:ext cx="8915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Crisp A, Boschetti C, Perry M, Tunnacliffe A, Micklem G. (2015). Expression of multiple horizontally acquired genes is a hallmark of both vertebrate and invertebrate genomes. Genome Biol.16:50.</a:t>
            </a:r>
            <a:endParaRPr lang="fr-FR" altLang="x-none" sz="1400">
              <a:solidFill>
                <a:srgbClr val="021EF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2"/>
          <p:cNvSpPr txBox="1">
            <a:spLocks noChangeArrowheads="1"/>
          </p:cNvSpPr>
          <p:nvPr/>
        </p:nvSpPr>
        <p:spPr bwMode="auto">
          <a:xfrm>
            <a:off x="0" y="2659062"/>
            <a:ext cx="9144000" cy="7699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400" dirty="0">
                <a:solidFill>
                  <a:srgbClr val="0000FF"/>
                </a:solidFill>
              </a:rPr>
              <a:t>Genomes: Simple description</a:t>
            </a:r>
            <a:endParaRPr lang="en-GB" altLang="x-none" dirty="0">
              <a:solidFill>
                <a:srgbClr val="0000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7848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4" name="Rectangle 1028"/>
          <p:cNvSpPr>
            <a:spLocks noChangeArrowheads="1"/>
          </p:cNvSpPr>
          <p:nvPr/>
        </p:nvSpPr>
        <p:spPr bwMode="auto">
          <a:xfrm>
            <a:off x="152400" y="6188075"/>
            <a:ext cx="8915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Crisp A, Boschetti C, Perry M, Tunnacliffe A, Micklem G. (2015). Expression of multiple horizontally acquired genes is a hallmark of both vertebrate and invertebrate genomes. Genome Biol.16:50.</a:t>
            </a:r>
            <a:endParaRPr lang="fr-FR" altLang="x-none" sz="1400">
              <a:solidFill>
                <a:srgbClr val="021EFD"/>
              </a:solidFill>
            </a:endParaRPr>
          </a:p>
        </p:txBody>
      </p:sp>
      <p:sp>
        <p:nvSpPr>
          <p:cNvPr id="389125" name="Text Box 1029"/>
          <p:cNvSpPr txBox="1">
            <a:spLocks noChangeArrowheads="1"/>
          </p:cNvSpPr>
          <p:nvPr/>
        </p:nvSpPr>
        <p:spPr bwMode="auto">
          <a:xfrm>
            <a:off x="0" y="101600"/>
            <a:ext cx="9677400" cy="2247900"/>
          </a:xfrm>
          <a:prstGeom prst="rect">
            <a:avLst/>
          </a:prstGeom>
          <a:noFill/>
          <a:ln>
            <a:noFill/>
          </a:ln>
          <a:effectLst/>
          <a:extLst>
            <a:ext uri="{909E8E84-426E-40dd-AFC4-6F175D3DCCD1}"/>
            <a:ext uri="{91240B29-F687-4f45-9708-019B960494DF}"/>
            <a:ext uri="{AF507438-7753-43e0-B8FC-AC1667EBCBE1}"/>
          </a:extLst>
        </p:spPr>
        <p:txBody>
          <a:bodyPr anchor="ctr">
            <a:spAutoFit/>
          </a:bodyPr>
          <a:lstStyle/>
          <a:p>
            <a:pPr>
              <a:spcAft>
                <a:spcPts val="2000"/>
              </a:spcAft>
              <a:defRPr/>
            </a:pPr>
            <a:r>
              <a:rPr lang="en-GB" sz="3600">
                <a:solidFill>
                  <a:srgbClr val="021EFD"/>
                </a:solidFill>
                <a:ea typeface="ＭＳ Ｐゴシック" charset="0"/>
              </a:rPr>
              <a:t>The most common donors were bacteria and protists.</a:t>
            </a:r>
          </a:p>
          <a:p>
            <a:pPr>
              <a:spcAft>
                <a:spcPts val="2000"/>
              </a:spcAft>
              <a:defRPr/>
            </a:pPr>
            <a:r>
              <a:rPr lang="en-GB" sz="3600">
                <a:solidFill>
                  <a:srgbClr val="111111"/>
                </a:solidFill>
                <a:ea typeface="ＭＳ Ｐゴシック" charset="0"/>
              </a:rPr>
              <a:t>Other genes came from fungi and viruses</a:t>
            </a:r>
            <a:r>
              <a:rPr lang="en-GB" b="0">
                <a:solidFill>
                  <a:srgbClr val="111111"/>
                </a:solidFill>
                <a:ea typeface="ＭＳ Ｐゴシック" charset="0"/>
              </a:rPr>
              <a:t>.</a:t>
            </a:r>
            <a:endParaRPr lang="fr-FR">
              <a:solidFill>
                <a:srgbClr val="111111"/>
              </a:solidFill>
              <a:effectLst>
                <a:outerShdw blurRad="38100" dist="38100" dir="2700000" algn="tl">
                  <a:srgbClr val="DDDDDD"/>
                </a:outerShdw>
              </a:effectLst>
              <a:ea typeface="ＭＳ Ｐゴシック"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Picture 3" descr="HGTinVertebrate&amp;InvertebrateGeno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6200"/>
            <a:ext cx="42672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2" name="Text Box 4"/>
          <p:cNvSpPr txBox="1">
            <a:spLocks noChangeArrowheads="1"/>
          </p:cNvSpPr>
          <p:nvPr/>
        </p:nvSpPr>
        <p:spPr bwMode="auto">
          <a:xfrm>
            <a:off x="4724400" y="5519738"/>
            <a:ext cx="43434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a:solidFill>
                  <a:srgbClr val="021EFD"/>
                </a:solidFill>
              </a:rPr>
              <a:t>Crisp A, Boschetti C, Perry M, Tunnacliffe A, Micklem G. (2015).</a:t>
            </a:r>
          </a:p>
          <a:p>
            <a:pPr>
              <a:spcBef>
                <a:spcPct val="50000"/>
              </a:spcBef>
              <a:buFontTx/>
              <a:buNone/>
            </a:pPr>
            <a:r>
              <a:rPr lang="en-GB" altLang="x-none" sz="1400" b="0">
                <a:solidFill>
                  <a:srgbClr val="021EFD"/>
                </a:solidFill>
              </a:rPr>
              <a:t>Expression of multiple horizontally acquired genes is a hallmark of both vertebrate and invertebrate genomes. Genome Biol.16:50. </a:t>
            </a:r>
          </a:p>
        </p:txBody>
      </p:sp>
      <p:sp>
        <p:nvSpPr>
          <p:cNvPr id="143363" name="Text Box 5"/>
          <p:cNvSpPr txBox="1">
            <a:spLocks noChangeArrowheads="1"/>
          </p:cNvSpPr>
          <p:nvPr/>
        </p:nvSpPr>
        <p:spPr bwMode="auto">
          <a:xfrm>
            <a:off x="4572000" y="76200"/>
            <a:ext cx="44958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717FF"/>
                </a:solidFill>
                <a:latin typeface="Helvetica" charset="0"/>
              </a:rPr>
              <a:t>Horizontal Gene Transfer in Eukaryotes</a:t>
            </a:r>
            <a:endParaRPr lang="fr-FR" altLang="x-none" sz="2400" b="0"/>
          </a:p>
        </p:txBody>
      </p:sp>
      <p:sp>
        <p:nvSpPr>
          <p:cNvPr id="143364" name="Text Box 6"/>
          <p:cNvSpPr txBox="1">
            <a:spLocks noChangeArrowheads="1"/>
          </p:cNvSpPr>
          <p:nvPr/>
        </p:nvSpPr>
        <p:spPr bwMode="auto">
          <a:xfrm>
            <a:off x="5257800" y="2743200"/>
            <a:ext cx="3581400" cy="1196975"/>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Blue figures indicate orthologous groups mapping HGT events</a:t>
            </a:r>
            <a:endParaRPr lang="en-GB" altLang="x-none" sz="2400" b="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ext Box 5"/>
          <p:cNvSpPr txBox="1">
            <a:spLocks noChangeArrowheads="1"/>
          </p:cNvSpPr>
          <p:nvPr/>
        </p:nvSpPr>
        <p:spPr bwMode="auto">
          <a:xfrm>
            <a:off x="0" y="1541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0717FF"/>
                </a:solidFill>
                <a:latin typeface="Helvetica" charset="0"/>
              </a:rPr>
              <a:t>Horizontal Gene Transfer in Fungi</a:t>
            </a:r>
            <a:endParaRPr lang="fr-FR" altLang="x-none" sz="2400" b="0" dirty="0"/>
          </a:p>
        </p:txBody>
      </p:sp>
      <p:sp>
        <p:nvSpPr>
          <p:cNvPr id="145410" name="Text Box 7"/>
          <p:cNvSpPr txBox="1">
            <a:spLocks noChangeArrowheads="1"/>
          </p:cNvSpPr>
          <p:nvPr/>
        </p:nvSpPr>
        <p:spPr bwMode="auto">
          <a:xfrm>
            <a:off x="152400" y="1371600"/>
            <a:ext cx="8382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Recently discovered also among Fungi.</a:t>
            </a:r>
            <a:endParaRPr lang="en-GB" altLang="x-none" sz="2400">
              <a:latin typeface="Helvetica" charset="0"/>
            </a:endParaRPr>
          </a:p>
        </p:txBody>
      </p:sp>
      <p:sp>
        <p:nvSpPr>
          <p:cNvPr id="145411" name="Text Box 6"/>
          <p:cNvSpPr txBox="1">
            <a:spLocks noChangeArrowheads="1"/>
          </p:cNvSpPr>
          <p:nvPr/>
        </p:nvSpPr>
        <p:spPr bwMode="auto">
          <a:xfrm>
            <a:off x="0" y="2573338"/>
            <a:ext cx="91440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t>The role of gene transfer in microbial eukaryotes seems to be of a reduced magnitude but in some cases can drive important evolutionary innovations, such as new functions that underpin the colonization of different niches.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ext Box 2"/>
          <p:cNvSpPr txBox="1">
            <a:spLocks noChangeArrowheads="1"/>
          </p:cNvSpPr>
          <p:nvPr/>
        </p:nvSpPr>
        <p:spPr bwMode="auto">
          <a:xfrm>
            <a:off x="6629400" y="62484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x-none" sz="2400" b="0">
                <a:latin typeface="Times New Roman" charset="0"/>
              </a:rPr>
              <a:t>Annual Reviews</a:t>
            </a:r>
          </a:p>
        </p:txBody>
      </p:sp>
      <p:pic>
        <p:nvPicPr>
          <p:cNvPr id="147458" name="Picture 3" descr="Richards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7315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9" name="Text Box 4"/>
          <p:cNvSpPr txBox="1">
            <a:spLocks noChangeArrowheads="1"/>
          </p:cNvSpPr>
          <p:nvPr/>
        </p:nvSpPr>
        <p:spPr bwMode="auto">
          <a:xfrm>
            <a:off x="-76200" y="152400"/>
            <a:ext cx="952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22 ascomycetes genes identified as having a Prokaryotic origin</a:t>
            </a:r>
            <a:endParaRPr lang="en-GB" altLang="x-none" sz="2400" b="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2" descr="AncestryFuncAnnotOfH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609600"/>
            <a:ext cx="6248400" cy="596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6" name="Text Box 3"/>
          <p:cNvSpPr txBox="1">
            <a:spLocks noChangeArrowheads="1"/>
          </p:cNvSpPr>
          <p:nvPr/>
        </p:nvSpPr>
        <p:spPr bwMode="auto">
          <a:xfrm>
            <a:off x="152400" y="76200"/>
            <a:ext cx="594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717FF"/>
                </a:solidFill>
                <a:latin typeface="Helvetica" charset="0"/>
              </a:rPr>
              <a:t>Gene transfer into the fungi</a:t>
            </a:r>
          </a:p>
        </p:txBody>
      </p:sp>
      <p:sp>
        <p:nvSpPr>
          <p:cNvPr id="149507" name="Text Box 4"/>
          <p:cNvSpPr txBox="1">
            <a:spLocks noChangeArrowheads="1"/>
          </p:cNvSpPr>
          <p:nvPr/>
        </p:nvSpPr>
        <p:spPr bwMode="auto">
          <a:xfrm>
            <a:off x="228600" y="6629400"/>
            <a:ext cx="5257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000">
                <a:solidFill>
                  <a:srgbClr val="0000FF"/>
                </a:solidFill>
              </a:rPr>
              <a:t>Richards TA et al. (2011). Fungal Biology Reviews Volume 25, Issue 2 2011 98 - 110.</a:t>
            </a:r>
            <a:endParaRPr lang="en-GB" altLang="x-none" sz="2400" b="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ext Box 5"/>
          <p:cNvSpPr txBox="1">
            <a:spLocks noChangeArrowheads="1"/>
          </p:cNvSpPr>
          <p:nvPr/>
        </p:nvSpPr>
        <p:spPr bwMode="auto">
          <a:xfrm>
            <a:off x="0" y="152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21EFD"/>
                </a:solidFill>
              </a:rPr>
              <a:t>Fungal-derived horizontal gene transfer into the Ascomycota</a:t>
            </a:r>
            <a:endParaRPr lang="en-GB" altLang="x-none" sz="2400" b="0">
              <a:solidFill>
                <a:srgbClr val="5C5C5C"/>
              </a:solidFill>
            </a:endParaRPr>
          </a:p>
        </p:txBody>
      </p:sp>
      <p:sp>
        <p:nvSpPr>
          <p:cNvPr id="151554" name="Text Box 6"/>
          <p:cNvSpPr txBox="1">
            <a:spLocks noChangeArrowheads="1"/>
          </p:cNvSpPr>
          <p:nvPr/>
        </p:nvSpPr>
        <p:spPr bwMode="auto">
          <a:xfrm>
            <a:off x="152400" y="6477000"/>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a:solidFill>
                  <a:srgbClr val="021EFD"/>
                </a:solidFill>
              </a:rPr>
              <a:t>Thomas A. Richards; Current Biology. </a:t>
            </a:r>
            <a:r>
              <a:rPr lang="en-GB" altLang="x-none" sz="1400" b="0">
                <a:solidFill>
                  <a:srgbClr val="021EFD"/>
                </a:solidFill>
                <a:hlinkClick r:id="rId3" action="ppaction://hlinkfile"/>
              </a:rPr>
              <a:t>Volume 21, Issue 4</a:t>
            </a:r>
            <a:r>
              <a:rPr lang="en-GB" altLang="x-none" sz="1400" b="0">
                <a:solidFill>
                  <a:srgbClr val="021EFD"/>
                </a:solidFill>
              </a:rPr>
              <a:t>, 22 February 2011, Pages R166</a:t>
            </a:r>
            <a:r>
              <a:rPr lang="fr-FR" altLang="x-none" sz="1400" b="0">
                <a:solidFill>
                  <a:srgbClr val="021EFD"/>
                </a:solidFill>
              </a:rPr>
              <a:t>-R</a:t>
            </a:r>
            <a:r>
              <a:rPr lang="en-GB" altLang="x-none" sz="1400" b="0">
                <a:solidFill>
                  <a:srgbClr val="021EFD"/>
                </a:solidFill>
              </a:rPr>
              <a:t>168.</a:t>
            </a:r>
            <a:endParaRPr lang="en-GB" altLang="x-none" sz="2400" b="0">
              <a:solidFill>
                <a:srgbClr val="2E2E2E"/>
              </a:solidFill>
            </a:endParaRPr>
          </a:p>
        </p:txBody>
      </p:sp>
      <p:pic>
        <p:nvPicPr>
          <p:cNvPr id="151555" name="Picture 7" descr="FungalHGTintoAscomyce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685800"/>
            <a:ext cx="4572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2042" name="Group 10"/>
          <p:cNvGrpSpPr>
            <a:grpSpLocks/>
          </p:cNvGrpSpPr>
          <p:nvPr/>
        </p:nvGrpSpPr>
        <p:grpSpPr bwMode="auto">
          <a:xfrm>
            <a:off x="4953000" y="990600"/>
            <a:ext cx="3962400" cy="1927225"/>
            <a:chOff x="3120" y="624"/>
            <a:chExt cx="2496" cy="1214"/>
          </a:xfrm>
        </p:grpSpPr>
        <p:sp>
          <p:nvSpPr>
            <p:cNvPr id="151557" name="Text Box 8"/>
            <p:cNvSpPr txBox="1">
              <a:spLocks noChangeArrowheads="1"/>
            </p:cNvSpPr>
            <p:nvPr/>
          </p:nvSpPr>
          <p:spPr bwMode="auto">
            <a:xfrm>
              <a:off x="4320" y="624"/>
              <a:ext cx="1296" cy="1214"/>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Number of acquired prokariotic-derived HGT genes</a:t>
              </a:r>
            </a:p>
          </p:txBody>
        </p:sp>
        <p:sp>
          <p:nvSpPr>
            <p:cNvPr id="151558" name="Line 9"/>
            <p:cNvSpPr>
              <a:spLocks noChangeShapeType="1"/>
            </p:cNvSpPr>
            <p:nvPr/>
          </p:nvSpPr>
          <p:spPr bwMode="auto">
            <a:xfrm flipH="1">
              <a:off x="3120" y="1200"/>
              <a:ext cx="1200" cy="528"/>
            </a:xfrm>
            <a:prstGeom prst="line">
              <a:avLst/>
            </a:prstGeom>
            <a:noFill/>
            <a:ln w="9525">
              <a:solidFill>
                <a:srgbClr val="FF33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72042"/>
                                        </p:tgtEl>
                                        <p:attrNameLst>
                                          <p:attrName>style.visibility</p:attrName>
                                        </p:attrNameLst>
                                      </p:cBhvr>
                                      <p:to>
                                        <p:strVal val="visible"/>
                                      </p:to>
                                    </p:set>
                                    <p:animEffect transition="in" filter="fade">
                                      <p:cBhvr>
                                        <p:cTn id="7" dur="1000"/>
                                        <p:tgtEl>
                                          <p:spTgt spid="172042"/>
                                        </p:tgtEl>
                                      </p:cBhvr>
                                    </p:animEffect>
                                    <p:anim calcmode="lin" valueType="num">
                                      <p:cBhvr>
                                        <p:cTn id="8" dur="1000" fill="hold"/>
                                        <p:tgtEl>
                                          <p:spTgt spid="172042"/>
                                        </p:tgtEl>
                                        <p:attrNameLst>
                                          <p:attrName>ppt_x</p:attrName>
                                        </p:attrNameLst>
                                      </p:cBhvr>
                                      <p:tavLst>
                                        <p:tav tm="0">
                                          <p:val>
                                            <p:strVal val="#ppt_x"/>
                                          </p:val>
                                        </p:tav>
                                        <p:tav tm="100000">
                                          <p:val>
                                            <p:strVal val="#ppt_x"/>
                                          </p:val>
                                        </p:tav>
                                      </p:tavLst>
                                    </p:anim>
                                    <p:anim calcmode="lin" valueType="num">
                                      <p:cBhvr>
                                        <p:cTn id="9" dur="1000" fill="hold"/>
                                        <p:tgtEl>
                                          <p:spTgt spid="1720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4" descr="323TransfersIntoFung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7315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Rectangle 5"/>
          <p:cNvSpPr>
            <a:spLocks noChangeArrowheads="1"/>
          </p:cNvSpPr>
          <p:nvPr/>
        </p:nvSpPr>
        <p:spPr bwMode="auto">
          <a:xfrm>
            <a:off x="993775" y="152400"/>
            <a:ext cx="73882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717FF"/>
                </a:solidFill>
                <a:latin typeface="Helvetica" charset="0"/>
              </a:rPr>
              <a:t>Ancestry of Horizontal Gene Transfer</a:t>
            </a:r>
            <a:endParaRPr lang="en-GB" altLang="x-none" sz="4000">
              <a:solidFill>
                <a:srgbClr val="FF0000"/>
              </a:solidFill>
              <a:latin typeface="Times" charset="0"/>
            </a:endParaRPr>
          </a:p>
        </p:txBody>
      </p:sp>
      <p:sp>
        <p:nvSpPr>
          <p:cNvPr id="153603" name="Text Box 6"/>
          <p:cNvSpPr txBox="1">
            <a:spLocks noChangeArrowheads="1"/>
          </p:cNvSpPr>
          <p:nvPr/>
        </p:nvSpPr>
        <p:spPr bwMode="auto">
          <a:xfrm>
            <a:off x="635000" y="5943600"/>
            <a:ext cx="762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400">
                <a:solidFill>
                  <a:srgbClr val="0000FF"/>
                </a:solidFill>
              </a:rPr>
              <a:t>Richards TA et al. (2011). Fungal Biology Reviews Volume 25, Issue 2 2011 98 - 110</a:t>
            </a:r>
          </a:p>
        </p:txBody>
      </p:sp>
      <p:sp>
        <p:nvSpPr>
          <p:cNvPr id="153604" name="Text Box 7"/>
          <p:cNvSpPr txBox="1">
            <a:spLocks noChangeArrowheads="1"/>
          </p:cNvSpPr>
          <p:nvPr/>
        </p:nvSpPr>
        <p:spPr bwMode="auto">
          <a:xfrm>
            <a:off x="635000" y="63246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2400">
                <a:solidFill>
                  <a:srgbClr val="0000FF"/>
                </a:solidFill>
              </a:rPr>
              <a:t>http://dx.doi.org/10.1016/j.fbr.2011.04.003</a:t>
            </a:r>
            <a:endParaRPr lang="en-US" altLang="x-none" sz="2000"/>
          </a:p>
        </p:txBody>
      </p:sp>
      <p:sp>
        <p:nvSpPr>
          <p:cNvPr id="153605" name="Text Box 6"/>
          <p:cNvSpPr txBox="1">
            <a:spLocks noChangeArrowheads="1"/>
          </p:cNvSpPr>
          <p:nvPr/>
        </p:nvSpPr>
        <p:spPr bwMode="auto">
          <a:xfrm>
            <a:off x="2286000" y="7620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t>323 transfers into the fungi</a:t>
            </a:r>
            <a:endParaRPr lang="en-GB" altLang="x-none" sz="2400" b="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ZoneTexte 3"/>
          <p:cNvSpPr txBox="1">
            <a:spLocks noChangeArrowheads="1"/>
          </p:cNvSpPr>
          <p:nvPr/>
        </p:nvSpPr>
        <p:spPr bwMode="auto">
          <a:xfrm>
            <a:off x="250825" y="354013"/>
            <a:ext cx="8569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0000FF"/>
                </a:solidFill>
                <a:latin typeface="Helvetica" charset="0"/>
              </a:rPr>
              <a:t>HGT: Eukaryote towards </a:t>
            </a:r>
            <a:r>
              <a:rPr lang="en-GB" altLang="x-none" sz="3600" i="1">
                <a:solidFill>
                  <a:srgbClr val="0000FF"/>
                </a:solidFill>
                <a:latin typeface="Helvetica" charset="0"/>
              </a:rPr>
              <a:t>Legionella</a:t>
            </a:r>
          </a:p>
        </p:txBody>
      </p:sp>
      <p:sp>
        <p:nvSpPr>
          <p:cNvPr id="155650" name="ZoneTexte 4"/>
          <p:cNvSpPr txBox="1">
            <a:spLocks noChangeArrowheads="1"/>
          </p:cNvSpPr>
          <p:nvPr/>
        </p:nvSpPr>
        <p:spPr bwMode="auto">
          <a:xfrm>
            <a:off x="0" y="5970588"/>
            <a:ext cx="91440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a:solidFill>
                  <a:srgbClr val="0000FF"/>
                </a:solidFill>
              </a:rPr>
              <a:t>Lurie-Weinberger, M.N., et al., The origins of eukaryotic-like proteins in Legionella pneumophila. Int. J. Med. Microbiol. (2010), doi:10.1016/j.ijmm.2010.04.016 </a:t>
            </a:r>
          </a:p>
          <a:p>
            <a:pPr>
              <a:spcBef>
                <a:spcPct val="0"/>
              </a:spcBef>
              <a:buFontTx/>
              <a:buNone/>
            </a:pPr>
            <a:endParaRPr lang="fr-FR" altLang="x-none" sz="2400" b="0"/>
          </a:p>
        </p:txBody>
      </p:sp>
      <p:sp>
        <p:nvSpPr>
          <p:cNvPr id="155651" name="ZoneTexte 5"/>
          <p:cNvSpPr txBox="1">
            <a:spLocks noChangeArrowheads="1"/>
          </p:cNvSpPr>
          <p:nvPr/>
        </p:nvSpPr>
        <p:spPr bwMode="auto">
          <a:xfrm>
            <a:off x="152400" y="1447800"/>
            <a:ext cx="8820150"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FF0000"/>
                </a:solidFill>
              </a:rPr>
              <a:t>•</a:t>
            </a:r>
            <a:r>
              <a:rPr lang="en-GB" altLang="x-none"/>
              <a:t> Genome sequencing of </a:t>
            </a:r>
            <a:r>
              <a:rPr lang="en-GB" altLang="x-none" i="1"/>
              <a:t>L. pneumophila </a:t>
            </a:r>
            <a:r>
              <a:rPr lang="en-GB" altLang="x-none"/>
              <a:t>strains has revealed an abundance of eukaryotic-like proteins (ELPs).</a:t>
            </a:r>
          </a:p>
          <a:p>
            <a:pPr>
              <a:spcBef>
                <a:spcPct val="0"/>
              </a:spcBef>
              <a:buFontTx/>
              <a:buNone/>
            </a:pPr>
            <a:r>
              <a:rPr lang="en-GB" altLang="x-none"/>
              <a:t> </a:t>
            </a:r>
          </a:p>
          <a:p>
            <a:pPr>
              <a:spcBef>
                <a:spcPct val="0"/>
              </a:spcBef>
              <a:buFontTx/>
              <a:buNone/>
            </a:pPr>
            <a:r>
              <a:rPr lang="en-GB" altLang="x-none">
                <a:solidFill>
                  <a:srgbClr val="FF0000"/>
                </a:solidFill>
              </a:rPr>
              <a:t>•</a:t>
            </a:r>
            <a:r>
              <a:rPr lang="en-GB" altLang="x-none"/>
              <a:t> Thirty- four (</a:t>
            </a:r>
            <a:r>
              <a:rPr lang="en-GB" altLang="x-none">
                <a:solidFill>
                  <a:srgbClr val="021EFD"/>
                </a:solidFill>
              </a:rPr>
              <a:t>34</a:t>
            </a:r>
            <a:r>
              <a:rPr lang="en-GB" altLang="x-none"/>
              <a:t>) new ELPs were identified, based on a higher similarity to eukaryotic proteins than to bacterial ones. </a:t>
            </a:r>
          </a:p>
          <a:p>
            <a:pPr>
              <a:spcBef>
                <a:spcPct val="0"/>
              </a:spcBef>
              <a:buFontTx/>
              <a:buNone/>
            </a:pPr>
            <a:endParaRPr lang="en-GB" altLang="x-none" sz="2400" b="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1474" name="Text Box 2"/>
          <p:cNvSpPr txBox="1">
            <a:spLocks noChangeArrowheads="1"/>
          </p:cNvSpPr>
          <p:nvPr/>
        </p:nvSpPr>
        <p:spPr bwMode="auto">
          <a:xfrm>
            <a:off x="304800" y="2362200"/>
            <a:ext cx="716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b="0">
                <a:solidFill>
                  <a:srgbClr val="FF3333"/>
                </a:solidFill>
              </a:rPr>
              <a:t>•</a:t>
            </a:r>
            <a:r>
              <a:rPr lang="en-GB" altLang="x-none" sz="2400" b="0"/>
              <a:t> </a:t>
            </a:r>
            <a:r>
              <a:rPr lang="en-GB" altLang="x-none" sz="2400">
                <a:solidFill>
                  <a:srgbClr val="021EFD"/>
                </a:solidFill>
              </a:rPr>
              <a:t>HGT-DB: http://genomes.urv.es/HGT-DB/</a:t>
            </a:r>
            <a:endParaRPr lang="en-GB" altLang="x-none" sz="2400" b="0"/>
          </a:p>
        </p:txBody>
      </p:sp>
      <p:sp>
        <p:nvSpPr>
          <p:cNvPr id="157698" name="Text Box 3"/>
          <p:cNvSpPr txBox="1">
            <a:spLocks noChangeArrowheads="1"/>
          </p:cNvSpPr>
          <p:nvPr/>
        </p:nvSpPr>
        <p:spPr bwMode="auto">
          <a:xfrm>
            <a:off x="1600200" y="304800"/>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HGT databases</a:t>
            </a:r>
          </a:p>
        </p:txBody>
      </p:sp>
      <p:sp>
        <p:nvSpPr>
          <p:cNvPr id="361476" name="Text Box 4"/>
          <p:cNvSpPr txBox="1">
            <a:spLocks noChangeArrowheads="1"/>
          </p:cNvSpPr>
          <p:nvPr/>
        </p:nvSpPr>
        <p:spPr bwMode="auto">
          <a:xfrm>
            <a:off x="76200" y="6264275"/>
            <a:ext cx="9067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a:solidFill>
                  <a:srgbClr val="021EFD"/>
                </a:solidFill>
              </a:rPr>
              <a:t>Garcia-Vallve S, Guzman E, Montero MA, Romeu A. (2003). HGT-DB: a database of putative horizontally transferred genes in prokaryotic complete genomes. Nucleic Acids Res. 2003 Jan 1;31(1):187-9.</a:t>
            </a:r>
          </a:p>
        </p:txBody>
      </p:sp>
      <p:sp>
        <p:nvSpPr>
          <p:cNvPr id="361477" name="Text Box 5"/>
          <p:cNvSpPr txBox="1">
            <a:spLocks noChangeArrowheads="1"/>
          </p:cNvSpPr>
          <p:nvPr/>
        </p:nvSpPr>
        <p:spPr bwMode="auto">
          <a:xfrm>
            <a:off x="381000" y="35052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Originally based on 88 prokaryotic species.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61474"/>
                                        </p:tgtEl>
                                        <p:attrNameLst>
                                          <p:attrName>style.visibility</p:attrName>
                                        </p:attrNameLst>
                                      </p:cBhvr>
                                      <p:to>
                                        <p:strVal val="visible"/>
                                      </p:to>
                                    </p:set>
                                    <p:animEffect transition="in" filter="fade">
                                      <p:cBhvr>
                                        <p:cTn id="7" dur="1000"/>
                                        <p:tgtEl>
                                          <p:spTgt spid="361474"/>
                                        </p:tgtEl>
                                      </p:cBhvr>
                                    </p:animEffect>
                                    <p:anim calcmode="lin" valueType="num">
                                      <p:cBhvr>
                                        <p:cTn id="8" dur="1000" fill="hold"/>
                                        <p:tgtEl>
                                          <p:spTgt spid="361474"/>
                                        </p:tgtEl>
                                        <p:attrNameLst>
                                          <p:attrName>ppt_x</p:attrName>
                                        </p:attrNameLst>
                                      </p:cBhvr>
                                      <p:tavLst>
                                        <p:tav tm="0">
                                          <p:val>
                                            <p:strVal val="#ppt_x"/>
                                          </p:val>
                                        </p:tav>
                                        <p:tav tm="100000">
                                          <p:val>
                                            <p:strVal val="#ppt_x"/>
                                          </p:val>
                                        </p:tav>
                                      </p:tavLst>
                                    </p:anim>
                                    <p:anim calcmode="lin" valueType="num">
                                      <p:cBhvr>
                                        <p:cTn id="9" dur="1000" fill="hold"/>
                                        <p:tgtEl>
                                          <p:spTgt spid="36147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61476"/>
                                        </p:tgtEl>
                                        <p:attrNameLst>
                                          <p:attrName>style.visibility</p:attrName>
                                        </p:attrNameLst>
                                      </p:cBhvr>
                                      <p:to>
                                        <p:strVal val="visible"/>
                                      </p:to>
                                    </p:set>
                                    <p:animEffect transition="in" filter="fade">
                                      <p:cBhvr>
                                        <p:cTn id="13" dur="1000"/>
                                        <p:tgtEl>
                                          <p:spTgt spid="361476"/>
                                        </p:tgtEl>
                                      </p:cBhvr>
                                    </p:animEffect>
                                    <p:anim calcmode="lin" valueType="num">
                                      <p:cBhvr>
                                        <p:cTn id="14" dur="1000" fill="hold"/>
                                        <p:tgtEl>
                                          <p:spTgt spid="361476"/>
                                        </p:tgtEl>
                                        <p:attrNameLst>
                                          <p:attrName>ppt_x</p:attrName>
                                        </p:attrNameLst>
                                      </p:cBhvr>
                                      <p:tavLst>
                                        <p:tav tm="0">
                                          <p:val>
                                            <p:strVal val="#ppt_x"/>
                                          </p:val>
                                        </p:tav>
                                        <p:tav tm="100000">
                                          <p:val>
                                            <p:strVal val="#ppt_x"/>
                                          </p:val>
                                        </p:tav>
                                      </p:tavLst>
                                    </p:anim>
                                    <p:anim calcmode="lin" valueType="num">
                                      <p:cBhvr>
                                        <p:cTn id="15" dur="1000" fill="hold"/>
                                        <p:tgtEl>
                                          <p:spTgt spid="361476"/>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61477"/>
                                        </p:tgtEl>
                                        <p:attrNameLst>
                                          <p:attrName>style.visibility</p:attrName>
                                        </p:attrNameLst>
                                      </p:cBhvr>
                                      <p:to>
                                        <p:strVal val="visible"/>
                                      </p:to>
                                    </p:set>
                                    <p:animEffect transition="in" filter="fade">
                                      <p:cBhvr>
                                        <p:cTn id="19" dur="1000"/>
                                        <p:tgtEl>
                                          <p:spTgt spid="361477"/>
                                        </p:tgtEl>
                                      </p:cBhvr>
                                    </p:animEffect>
                                    <p:anim calcmode="lin" valueType="num">
                                      <p:cBhvr>
                                        <p:cTn id="20" dur="1000" fill="hold"/>
                                        <p:tgtEl>
                                          <p:spTgt spid="361477"/>
                                        </p:tgtEl>
                                        <p:attrNameLst>
                                          <p:attrName>ppt_x</p:attrName>
                                        </p:attrNameLst>
                                      </p:cBhvr>
                                      <p:tavLst>
                                        <p:tav tm="0">
                                          <p:val>
                                            <p:strVal val="#ppt_x"/>
                                          </p:val>
                                        </p:tav>
                                        <p:tav tm="100000">
                                          <p:val>
                                            <p:strVal val="#ppt_x"/>
                                          </p:val>
                                        </p:tav>
                                      </p:tavLst>
                                    </p:anim>
                                    <p:anim calcmode="lin" valueType="num">
                                      <p:cBhvr>
                                        <p:cTn id="21" dur="1000" fill="hold"/>
                                        <p:tgtEl>
                                          <p:spTgt spid="3614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4" grpId="0"/>
      <p:bldP spid="361476" grpId="0"/>
      <p:bldP spid="36147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ext Box 3"/>
          <p:cNvSpPr txBox="1">
            <a:spLocks noChangeArrowheads="1"/>
          </p:cNvSpPr>
          <p:nvPr/>
        </p:nvSpPr>
        <p:spPr bwMode="auto">
          <a:xfrm>
            <a:off x="0" y="6127750"/>
            <a:ext cx="9144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Jeong H, et al. (2016).</a:t>
            </a:r>
            <a:r>
              <a:rPr lang="en-GB" altLang="x-none" sz="1400" b="0">
                <a:solidFill>
                  <a:srgbClr val="021EFD"/>
                </a:solidFill>
                <a:latin typeface="Helvetica" charset="0"/>
              </a:rPr>
              <a:t> </a:t>
            </a:r>
            <a:r>
              <a:rPr lang="en-GB" altLang="x-none" sz="1400">
                <a:solidFill>
                  <a:srgbClr val="021EFD"/>
                </a:solidFill>
              </a:rPr>
              <a:t>HGTree: database of horizontally transferred genes determined by tree   reconciliation. Nucl. Acids Res. 2016 44: D610-D619  </a:t>
            </a:r>
            <a:r>
              <a:rPr lang="en-GB" altLang="x-none" sz="1400">
                <a:solidFill>
                  <a:srgbClr val="021EFD"/>
                </a:solidFill>
                <a:hlinkClick r:id="rId4"/>
              </a:rPr>
              <a:t>http://nar.oxfordjournals.org/content/44/D1/D610.abstract?etoc</a:t>
            </a:r>
            <a:endParaRPr lang="en-GB" altLang="x-none" sz="2000"/>
          </a:p>
        </p:txBody>
      </p:sp>
      <p:graphicFrame>
        <p:nvGraphicFramePr>
          <p:cNvPr id="159746" name="Object 4"/>
          <p:cNvGraphicFramePr>
            <a:graphicFrameLocks noChangeAspect="1"/>
          </p:cNvGraphicFramePr>
          <p:nvPr/>
        </p:nvGraphicFramePr>
        <p:xfrm>
          <a:off x="73025" y="2362200"/>
          <a:ext cx="8996363" cy="3317875"/>
        </p:xfrm>
        <a:graphic>
          <a:graphicData uri="http://schemas.openxmlformats.org/presentationml/2006/ole">
            <mc:AlternateContent xmlns:mc="http://schemas.openxmlformats.org/markup-compatibility/2006">
              <mc:Choice xmlns:v="urn:schemas-microsoft-com:vml" Requires="v">
                <p:oleObj spid="_x0000_s159830" name="Document" r:id="rId5" imgW="8991600" imgH="3314700" progId="Word.Document.8">
                  <p:embed/>
                </p:oleObj>
              </mc:Choice>
              <mc:Fallback>
                <p:oleObj name="Document" r:id="rId5" imgW="8991600" imgH="3314700"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 y="2362200"/>
                        <a:ext cx="8996363" cy="331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59747" name="Text Box 5"/>
          <p:cNvSpPr txBox="1">
            <a:spLocks noChangeArrowheads="1"/>
          </p:cNvSpPr>
          <p:nvPr/>
        </p:nvSpPr>
        <p:spPr bwMode="auto">
          <a:xfrm>
            <a:off x="0" y="-27384"/>
            <a:ext cx="9069388"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HGT databases</a:t>
            </a:r>
          </a:p>
        </p:txBody>
      </p:sp>
      <p:sp>
        <p:nvSpPr>
          <p:cNvPr id="159748" name="Text Box 6"/>
          <p:cNvSpPr txBox="1">
            <a:spLocks noChangeArrowheads="1"/>
          </p:cNvSpPr>
          <p:nvPr/>
        </p:nvSpPr>
        <p:spPr bwMode="auto">
          <a:xfrm>
            <a:off x="228600" y="12954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sz="2800"/>
              <a:t> </a:t>
            </a:r>
            <a:r>
              <a:rPr lang="en-GB" altLang="x-none" sz="2800">
                <a:solidFill>
                  <a:srgbClr val="021EFD"/>
                </a:solidFill>
              </a:rPr>
              <a:t>HGTree in prokaryotes: http://hgtree.snu.ac.kr</a:t>
            </a:r>
            <a:endParaRPr lang="en-GB" altLang="x-none" sz="2400" b="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1" name="Object 3"/>
          <p:cNvGraphicFramePr>
            <a:graphicFrameLocks noChangeAspect="1"/>
          </p:cNvGraphicFramePr>
          <p:nvPr/>
        </p:nvGraphicFramePr>
        <p:xfrm>
          <a:off x="549275" y="1989138"/>
          <a:ext cx="8775700" cy="3111500"/>
        </p:xfrm>
        <a:graphic>
          <a:graphicData uri="http://schemas.openxmlformats.org/presentationml/2006/ole">
            <mc:AlternateContent xmlns:mc="http://schemas.openxmlformats.org/markup-compatibility/2006">
              <mc:Choice xmlns:v="urn:schemas-microsoft-com:vml" Requires="v">
                <p:oleObj spid="_x0000_s25684" name="Document" r:id="rId3" imgW="9042400" imgH="3098800" progId="Word.Document.8">
                  <p:embed/>
                </p:oleObj>
              </mc:Choice>
              <mc:Fallback>
                <p:oleObj name="Document" r:id="rId3" imgW="9042400" imgH="309880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75" y="1989138"/>
                        <a:ext cx="8775700" cy="311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5602" name="Text Box 2"/>
          <p:cNvSpPr txBox="1">
            <a:spLocks noChangeArrowheads="1"/>
          </p:cNvSpPr>
          <p:nvPr/>
        </p:nvSpPr>
        <p:spPr bwMode="auto">
          <a:xfrm>
            <a:off x="0" y="-27384"/>
            <a:ext cx="9144000" cy="120032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021EFD"/>
                </a:solidFill>
              </a:rPr>
              <a:t>Genomic data related to 3524 completely sequenced species</a:t>
            </a:r>
            <a:endParaRPr lang="en-GB" altLang="x-none" sz="3600" b="0" dirty="0">
              <a:solidFill>
                <a:srgbClr val="021EFD"/>
              </a:solidFill>
            </a:endParaRPr>
          </a:p>
        </p:txBody>
      </p:sp>
      <p:sp>
        <p:nvSpPr>
          <p:cNvPr id="2" name="ZoneTexte 1"/>
          <p:cNvSpPr txBox="1"/>
          <p:nvPr/>
        </p:nvSpPr>
        <p:spPr>
          <a:xfrm>
            <a:off x="0" y="6423719"/>
            <a:ext cx="5868144" cy="400110"/>
          </a:xfrm>
          <a:prstGeom prst="rect">
            <a:avLst/>
          </a:prstGeom>
          <a:noFill/>
        </p:spPr>
        <p:txBody>
          <a:bodyPr wrap="square" rtlCol="0">
            <a:spAutoFit/>
          </a:bodyPr>
          <a:lstStyle/>
          <a:p>
            <a:r>
              <a:rPr lang="en-GB" sz="2000" dirty="0" err="1">
                <a:solidFill>
                  <a:srgbClr val="070AF2"/>
                </a:solidFill>
              </a:rPr>
              <a:t>Tekaia</a:t>
            </a:r>
            <a:r>
              <a:rPr lang="en-GB" sz="2000" dirty="0">
                <a:solidFill>
                  <a:srgbClr val="070AF2"/>
                </a:solidFill>
              </a:rPr>
              <a:t> F. 2017. Unpublished results.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0"/>
          <p:cNvSpPr txBox="1">
            <a:spLocks noChangeArrowheads="1"/>
          </p:cNvSpPr>
          <p:nvPr/>
        </p:nvSpPr>
        <p:spPr bwMode="auto">
          <a:xfrm>
            <a:off x="0" y="2924944"/>
            <a:ext cx="9144000" cy="650875"/>
          </a:xfrm>
          <a:prstGeom prst="rect">
            <a:avLst/>
          </a:prstGeom>
          <a:solidFill>
            <a:srgbClr val="FFFF00"/>
          </a:solidFill>
          <a:ln w="9525">
            <a:solidFill>
              <a:schemeClr val="bg1"/>
            </a:solidFill>
            <a:miter lim="800000"/>
            <a:headEnd/>
            <a:tailEnd/>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021EFD"/>
                </a:solidFill>
              </a:rPr>
              <a:t>Gene fusion, fission Domains Shuffling</a:t>
            </a:r>
            <a:endParaRPr lang="en-GB" altLang="x-none" sz="4000" dirty="0">
              <a:solidFill>
                <a:srgbClr val="021EFD"/>
              </a:solidFill>
            </a:endParaRPr>
          </a:p>
        </p:txBody>
      </p:sp>
    </p:spTree>
    <p:extLst>
      <p:ext uri="{BB962C8B-B14F-4D97-AF65-F5344CB8AC3E}">
        <p14:creationId xmlns:p14="http://schemas.microsoft.com/office/powerpoint/2010/main" val="948795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a:cxnSpLocks noChangeShapeType="1"/>
          </p:cNvCxnSpPr>
          <p:nvPr/>
        </p:nvCxnSpPr>
        <p:spPr bwMode="auto">
          <a:xfrm>
            <a:off x="6083300" y="2052638"/>
            <a:ext cx="2016125" cy="0"/>
          </a:xfrm>
          <a:prstGeom prst="line">
            <a:avLst/>
          </a:prstGeom>
          <a:noFill/>
          <a:ln w="76200">
            <a:solidFill>
              <a:srgbClr val="00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6" name="Connecteur droit 5"/>
          <p:cNvCxnSpPr>
            <a:cxnSpLocks noChangeShapeType="1"/>
          </p:cNvCxnSpPr>
          <p:nvPr/>
        </p:nvCxnSpPr>
        <p:spPr bwMode="auto">
          <a:xfrm>
            <a:off x="4067175" y="2052638"/>
            <a:ext cx="2016125" cy="0"/>
          </a:xfrm>
          <a:prstGeom prst="lin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61795" name="ZoneTexte 6"/>
          <p:cNvSpPr txBox="1">
            <a:spLocks noChangeArrowheads="1"/>
          </p:cNvSpPr>
          <p:nvPr/>
        </p:nvSpPr>
        <p:spPr bwMode="auto">
          <a:xfrm>
            <a:off x="107950" y="1628775"/>
            <a:ext cx="3959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3600"/>
              <a:t>Gene fusion</a:t>
            </a:r>
          </a:p>
        </p:txBody>
      </p:sp>
      <p:cxnSp>
        <p:nvCxnSpPr>
          <p:cNvPr id="8" name="Connecteur droit 7"/>
          <p:cNvCxnSpPr>
            <a:cxnSpLocks noChangeShapeType="1"/>
          </p:cNvCxnSpPr>
          <p:nvPr/>
        </p:nvCxnSpPr>
        <p:spPr bwMode="auto">
          <a:xfrm>
            <a:off x="3995738" y="2916238"/>
            <a:ext cx="2017712" cy="0"/>
          </a:xfrm>
          <a:prstGeom prst="lin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9" name="Connecteur droit 8"/>
          <p:cNvCxnSpPr>
            <a:cxnSpLocks noChangeShapeType="1"/>
          </p:cNvCxnSpPr>
          <p:nvPr/>
        </p:nvCxnSpPr>
        <p:spPr bwMode="auto">
          <a:xfrm>
            <a:off x="6453188" y="2916238"/>
            <a:ext cx="2016125" cy="0"/>
          </a:xfrm>
          <a:prstGeom prst="line">
            <a:avLst/>
          </a:prstGeom>
          <a:noFill/>
          <a:ln w="76200">
            <a:solidFill>
              <a:srgbClr val="00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0" name="ZoneTexte 9"/>
          <p:cNvSpPr txBox="1">
            <a:spLocks noChangeArrowheads="1"/>
          </p:cNvSpPr>
          <p:nvPr/>
        </p:nvSpPr>
        <p:spPr bwMode="auto">
          <a:xfrm>
            <a:off x="179388" y="2628900"/>
            <a:ext cx="360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3600"/>
              <a:t>Gene fission</a:t>
            </a:r>
          </a:p>
        </p:txBody>
      </p:sp>
      <p:cxnSp>
        <p:nvCxnSpPr>
          <p:cNvPr id="11" name="Connecteur droit 10"/>
          <p:cNvCxnSpPr>
            <a:cxnSpLocks noChangeShapeType="1"/>
          </p:cNvCxnSpPr>
          <p:nvPr/>
        </p:nvCxnSpPr>
        <p:spPr bwMode="auto">
          <a:xfrm>
            <a:off x="4067175" y="4213225"/>
            <a:ext cx="1296988" cy="0"/>
          </a:xfrm>
          <a:prstGeom prst="lin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3" name="Connecteur droit 12"/>
          <p:cNvCxnSpPr>
            <a:cxnSpLocks noChangeShapeType="1"/>
          </p:cNvCxnSpPr>
          <p:nvPr/>
        </p:nvCxnSpPr>
        <p:spPr bwMode="auto">
          <a:xfrm>
            <a:off x="6516216" y="4213225"/>
            <a:ext cx="1439862" cy="0"/>
          </a:xfrm>
          <a:prstGeom prst="line">
            <a:avLst/>
          </a:prstGeom>
          <a:noFill/>
          <a:ln w="76200">
            <a:solidFill>
              <a:srgbClr val="00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5" name="Connecteur droit 14"/>
          <p:cNvCxnSpPr>
            <a:cxnSpLocks noChangeShapeType="1"/>
          </p:cNvCxnSpPr>
          <p:nvPr/>
        </p:nvCxnSpPr>
        <p:spPr bwMode="auto">
          <a:xfrm flipV="1">
            <a:off x="5364163" y="4203700"/>
            <a:ext cx="1206500" cy="9525"/>
          </a:xfrm>
          <a:prstGeom prst="line">
            <a:avLst/>
          </a:prstGeom>
          <a:noFill/>
          <a:ln w="76200">
            <a:solidFill>
              <a:srgbClr val="0000F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7" name="ZoneTexte 16"/>
          <p:cNvSpPr txBox="1">
            <a:spLocks noChangeArrowheads="1"/>
          </p:cNvSpPr>
          <p:nvPr/>
        </p:nvSpPr>
        <p:spPr bwMode="auto">
          <a:xfrm>
            <a:off x="107950" y="3997325"/>
            <a:ext cx="43195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t>Domains shuffling</a:t>
            </a:r>
          </a:p>
        </p:txBody>
      </p:sp>
      <p:cxnSp>
        <p:nvCxnSpPr>
          <p:cNvPr id="18" name="Connecteur droit 17"/>
          <p:cNvCxnSpPr>
            <a:cxnSpLocks noChangeShapeType="1"/>
          </p:cNvCxnSpPr>
          <p:nvPr/>
        </p:nvCxnSpPr>
        <p:spPr bwMode="auto">
          <a:xfrm>
            <a:off x="5435600" y="4941888"/>
            <a:ext cx="1296988" cy="0"/>
          </a:xfrm>
          <a:prstGeom prst="lin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9" name="Connecteur droit 18"/>
          <p:cNvCxnSpPr>
            <a:cxnSpLocks noChangeShapeType="1"/>
          </p:cNvCxnSpPr>
          <p:nvPr/>
        </p:nvCxnSpPr>
        <p:spPr bwMode="auto">
          <a:xfrm>
            <a:off x="3995738" y="4941888"/>
            <a:ext cx="1439862" cy="0"/>
          </a:xfrm>
          <a:prstGeom prst="line">
            <a:avLst/>
          </a:prstGeom>
          <a:noFill/>
          <a:ln w="76200">
            <a:solidFill>
              <a:srgbClr val="00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20" name="Connecteur droit 19"/>
          <p:cNvCxnSpPr>
            <a:cxnSpLocks noChangeShapeType="1"/>
          </p:cNvCxnSpPr>
          <p:nvPr/>
        </p:nvCxnSpPr>
        <p:spPr bwMode="auto">
          <a:xfrm flipV="1">
            <a:off x="6732588" y="4932363"/>
            <a:ext cx="1206500" cy="9525"/>
          </a:xfrm>
          <a:prstGeom prst="line">
            <a:avLst/>
          </a:prstGeom>
          <a:noFill/>
          <a:ln w="76200">
            <a:solidFill>
              <a:srgbClr val="0000F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61806" name="ZoneTexte 20"/>
          <p:cNvSpPr txBox="1">
            <a:spLocks noChangeArrowheads="1"/>
          </p:cNvSpPr>
          <p:nvPr/>
        </p:nvSpPr>
        <p:spPr bwMode="auto">
          <a:xfrm>
            <a:off x="0" y="-27384"/>
            <a:ext cx="9144000" cy="650875"/>
          </a:xfrm>
          <a:prstGeom prst="rect">
            <a:avLst/>
          </a:prstGeom>
          <a:solidFill>
            <a:srgbClr val="FFFF00"/>
          </a:solidFill>
          <a:ln w="9525">
            <a:solidFill>
              <a:schemeClr val="bg1"/>
            </a:solidFill>
            <a:miter lim="800000"/>
            <a:headEnd/>
            <a:tailEnd/>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021EFD"/>
                </a:solidFill>
              </a:rPr>
              <a:t>Gene fusion, fission Domains Shuffling</a:t>
            </a:r>
            <a:endParaRPr lang="en-GB" altLang="x-none" sz="4000" dirty="0">
              <a:solidFill>
                <a:srgbClr val="021EFD"/>
              </a:solidFill>
            </a:endParaRPr>
          </a:p>
        </p:txBody>
      </p:sp>
      <p:sp>
        <p:nvSpPr>
          <p:cNvPr id="175120" name="Text Box 16"/>
          <p:cNvSpPr txBox="1">
            <a:spLocks noChangeArrowheads="1"/>
          </p:cNvSpPr>
          <p:nvPr/>
        </p:nvSpPr>
        <p:spPr bwMode="auto">
          <a:xfrm>
            <a:off x="0" y="6019800"/>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3333"/>
                </a:solidFill>
              </a:rPr>
              <a:t>Different Ancestral origins</a:t>
            </a:r>
            <a:endParaRPr lang="en-GB" altLang="x-none" sz="2400">
              <a:solidFill>
                <a:srgbClr val="FF3333"/>
              </a:solidFill>
            </a:endParaRPr>
          </a:p>
        </p:txBody>
      </p:sp>
      <p:sp>
        <p:nvSpPr>
          <p:cNvPr id="132112" name="Text Box 16"/>
          <p:cNvSpPr txBox="1">
            <a:spLocks noChangeArrowheads="1"/>
          </p:cNvSpPr>
          <p:nvPr/>
        </p:nvSpPr>
        <p:spPr bwMode="auto">
          <a:xfrm>
            <a:off x="5410200" y="5791200"/>
            <a:ext cx="3581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a:solidFill>
                  <a:srgbClr val="FF3333"/>
                </a:solidFill>
              </a:rPr>
              <a:t>homology inference                         Problem</a:t>
            </a:r>
            <a:endParaRPr lang="en-GB" altLang="x-none"/>
          </a:p>
        </p:txBody>
      </p:sp>
      <p:sp>
        <p:nvSpPr>
          <p:cNvPr id="132113" name="Rectangle 17"/>
          <p:cNvSpPr>
            <a:spLocks noChangeArrowheads="1"/>
          </p:cNvSpPr>
          <p:nvPr/>
        </p:nvSpPr>
        <p:spPr bwMode="auto">
          <a:xfrm>
            <a:off x="4733925" y="6034088"/>
            <a:ext cx="600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altLang="x-none" sz="2800">
                <a:solidFill>
                  <a:srgbClr val="021EFD"/>
                </a:solidFill>
              </a:rPr>
              <a:t>=&gt;</a:t>
            </a:r>
            <a:endParaRPr lang="en-GB" altLang="x-none" sz="2800">
              <a:solidFill>
                <a:srgbClr val="FF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37"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900" decel="100000" fill="hold"/>
                                        <p:tgtEl>
                                          <p:spTgt spid="1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23" fill="hold" nodeType="afterGroup">
                            <p:stCondLst>
                              <p:cond delay="3000"/>
                            </p:stCondLst>
                            <p:childTnLst>
                              <p:par>
                                <p:cTn id="24" presetID="42"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4000"/>
                            </p:stCondLst>
                            <p:childTnLst>
                              <p:par>
                                <p:cTn id="30" presetID="42"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5000"/>
                            </p:stCondLst>
                            <p:childTnLst>
                              <p:par>
                                <p:cTn id="36" presetID="37"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900" decel="100000" fill="hold"/>
                                        <p:tgtEl>
                                          <p:spTgt spid="17"/>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42" fill="hold" nodeType="afterGroup">
                            <p:stCondLst>
                              <p:cond delay="6000"/>
                            </p:stCondLst>
                            <p:childTnLst>
                              <p:par>
                                <p:cTn id="43" presetID="4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par>
                          <p:cTn id="48" fill="hold" nodeType="afterGroup">
                            <p:stCondLst>
                              <p:cond delay="7000"/>
                            </p:stCondLst>
                            <p:childTnLst>
                              <p:par>
                                <p:cTn id="49" presetID="42"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childTnLst>
                          </p:cTn>
                        </p:par>
                        <p:par>
                          <p:cTn id="54" fill="hold" nodeType="afterGroup">
                            <p:stCondLst>
                              <p:cond delay="8000"/>
                            </p:stCondLst>
                            <p:childTnLst>
                              <p:par>
                                <p:cTn id="55" presetID="42" presetClass="entr" presetSubtype="0"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par>
                          <p:cTn id="60" fill="hold" nodeType="afterGroup">
                            <p:stCondLst>
                              <p:cond delay="9000"/>
                            </p:stCondLst>
                            <p:childTnLst>
                              <p:par>
                                <p:cTn id="61" presetID="42" presetClass="entr" presetSubtype="0"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par>
                          <p:cTn id="66" fill="hold" nodeType="afterGroup">
                            <p:stCondLst>
                              <p:cond delay="10000"/>
                            </p:stCondLst>
                            <p:childTnLst>
                              <p:par>
                                <p:cTn id="67" presetID="42" presetClass="entr" presetSubtype="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1000"/>
                                        <p:tgtEl>
                                          <p:spTgt spid="19"/>
                                        </p:tgtEl>
                                      </p:cBhvr>
                                    </p:animEffect>
                                    <p:anim calcmode="lin" valueType="num">
                                      <p:cBhvr>
                                        <p:cTn id="70" dur="1000" fill="hold"/>
                                        <p:tgtEl>
                                          <p:spTgt spid="19"/>
                                        </p:tgtEl>
                                        <p:attrNameLst>
                                          <p:attrName>ppt_x</p:attrName>
                                        </p:attrNameLst>
                                      </p:cBhvr>
                                      <p:tavLst>
                                        <p:tav tm="0">
                                          <p:val>
                                            <p:strVal val="#ppt_x"/>
                                          </p:val>
                                        </p:tav>
                                        <p:tav tm="100000">
                                          <p:val>
                                            <p:strVal val="#ppt_x"/>
                                          </p:val>
                                        </p:tav>
                                      </p:tavLst>
                                    </p:anim>
                                    <p:anim calcmode="lin" valueType="num">
                                      <p:cBhvr>
                                        <p:cTn id="71" dur="1000" fill="hold"/>
                                        <p:tgtEl>
                                          <p:spTgt spid="19"/>
                                        </p:tgtEl>
                                        <p:attrNameLst>
                                          <p:attrName>ppt_y</p:attrName>
                                        </p:attrNameLst>
                                      </p:cBhvr>
                                      <p:tavLst>
                                        <p:tav tm="0">
                                          <p:val>
                                            <p:strVal val="#ppt_y+.1"/>
                                          </p:val>
                                        </p:tav>
                                        <p:tav tm="100000">
                                          <p:val>
                                            <p:strVal val="#ppt_y"/>
                                          </p:val>
                                        </p:tav>
                                      </p:tavLst>
                                    </p:anim>
                                  </p:childTnLst>
                                </p:cTn>
                              </p:par>
                            </p:childTnLst>
                          </p:cTn>
                        </p:par>
                        <p:par>
                          <p:cTn id="72" fill="hold" nodeType="afterGroup">
                            <p:stCondLst>
                              <p:cond delay="11000"/>
                            </p:stCondLst>
                            <p:childTnLst>
                              <p:par>
                                <p:cTn id="73" presetID="42" presetClass="entr" presetSubtype="0" fill="hold"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childTnLst>
                          </p:cTn>
                        </p:par>
                        <p:par>
                          <p:cTn id="78" fill="hold" nodeType="afterGroup">
                            <p:stCondLst>
                              <p:cond delay="12000"/>
                            </p:stCondLst>
                            <p:childTnLst>
                              <p:par>
                                <p:cTn id="79" presetID="49" presetClass="entr" presetSubtype="0" decel="100000" fill="hold" grpId="0" nodeType="afterEffect">
                                  <p:stCondLst>
                                    <p:cond delay="0"/>
                                  </p:stCondLst>
                                  <p:childTnLst>
                                    <p:set>
                                      <p:cBhvr>
                                        <p:cTn id="80" dur="1" fill="hold">
                                          <p:stCondLst>
                                            <p:cond delay="0"/>
                                          </p:stCondLst>
                                        </p:cTn>
                                        <p:tgtEl>
                                          <p:spTgt spid="175120"/>
                                        </p:tgtEl>
                                        <p:attrNameLst>
                                          <p:attrName>style.visibility</p:attrName>
                                        </p:attrNameLst>
                                      </p:cBhvr>
                                      <p:to>
                                        <p:strVal val="visible"/>
                                      </p:to>
                                    </p:set>
                                    <p:anim calcmode="lin" valueType="num">
                                      <p:cBhvr>
                                        <p:cTn id="81" dur="500" fill="hold"/>
                                        <p:tgtEl>
                                          <p:spTgt spid="175120"/>
                                        </p:tgtEl>
                                        <p:attrNameLst>
                                          <p:attrName>ppt_w</p:attrName>
                                        </p:attrNameLst>
                                      </p:cBhvr>
                                      <p:tavLst>
                                        <p:tav tm="0">
                                          <p:val>
                                            <p:fltVal val="0"/>
                                          </p:val>
                                        </p:tav>
                                        <p:tav tm="100000">
                                          <p:val>
                                            <p:strVal val="#ppt_w"/>
                                          </p:val>
                                        </p:tav>
                                      </p:tavLst>
                                    </p:anim>
                                    <p:anim calcmode="lin" valueType="num">
                                      <p:cBhvr>
                                        <p:cTn id="82" dur="500" fill="hold"/>
                                        <p:tgtEl>
                                          <p:spTgt spid="175120"/>
                                        </p:tgtEl>
                                        <p:attrNameLst>
                                          <p:attrName>ppt_h</p:attrName>
                                        </p:attrNameLst>
                                      </p:cBhvr>
                                      <p:tavLst>
                                        <p:tav tm="0">
                                          <p:val>
                                            <p:fltVal val="0"/>
                                          </p:val>
                                        </p:tav>
                                        <p:tav tm="100000">
                                          <p:val>
                                            <p:strVal val="#ppt_h"/>
                                          </p:val>
                                        </p:tav>
                                      </p:tavLst>
                                    </p:anim>
                                    <p:anim calcmode="lin" valueType="num">
                                      <p:cBhvr>
                                        <p:cTn id="83" dur="500" fill="hold"/>
                                        <p:tgtEl>
                                          <p:spTgt spid="175120"/>
                                        </p:tgtEl>
                                        <p:attrNameLst>
                                          <p:attrName>style.rotation</p:attrName>
                                        </p:attrNameLst>
                                      </p:cBhvr>
                                      <p:tavLst>
                                        <p:tav tm="0">
                                          <p:val>
                                            <p:fltVal val="360"/>
                                          </p:val>
                                        </p:tav>
                                        <p:tav tm="100000">
                                          <p:val>
                                            <p:fltVal val="0"/>
                                          </p:val>
                                        </p:tav>
                                      </p:tavLst>
                                    </p:anim>
                                    <p:animEffect transition="in" filter="fade">
                                      <p:cBhvr>
                                        <p:cTn id="84" dur="500"/>
                                        <p:tgtEl>
                                          <p:spTgt spid="175120"/>
                                        </p:tgtEl>
                                      </p:cBhvr>
                                    </p:animEffect>
                                  </p:childTnLst>
                                </p:cTn>
                              </p:par>
                            </p:childTnLst>
                          </p:cTn>
                        </p:par>
                        <p:par>
                          <p:cTn id="85" fill="hold" nodeType="afterGroup">
                            <p:stCondLst>
                              <p:cond delay="12500"/>
                            </p:stCondLst>
                            <p:childTnLst>
                              <p:par>
                                <p:cTn id="86" presetID="40" presetClass="entr" presetSubtype="0" fill="hold" grpId="0" nodeType="afterEffect">
                                  <p:stCondLst>
                                    <p:cond delay="0"/>
                                  </p:stCondLst>
                                  <p:iterate type="lt">
                                    <p:tmPct val="10000"/>
                                  </p:iterate>
                                  <p:childTnLst>
                                    <p:set>
                                      <p:cBhvr>
                                        <p:cTn id="87" dur="1" fill="hold">
                                          <p:stCondLst>
                                            <p:cond delay="0"/>
                                          </p:stCondLst>
                                        </p:cTn>
                                        <p:tgtEl>
                                          <p:spTgt spid="132113"/>
                                        </p:tgtEl>
                                        <p:attrNameLst>
                                          <p:attrName>style.visibility</p:attrName>
                                        </p:attrNameLst>
                                      </p:cBhvr>
                                      <p:to>
                                        <p:strVal val="visible"/>
                                      </p:to>
                                    </p:set>
                                    <p:animEffect transition="in" filter="fade">
                                      <p:cBhvr>
                                        <p:cTn id="88" dur="1000"/>
                                        <p:tgtEl>
                                          <p:spTgt spid="132113"/>
                                        </p:tgtEl>
                                      </p:cBhvr>
                                    </p:animEffect>
                                    <p:anim calcmode="lin" valueType="num">
                                      <p:cBhvr>
                                        <p:cTn id="89" dur="1000" fill="hold"/>
                                        <p:tgtEl>
                                          <p:spTgt spid="132113"/>
                                        </p:tgtEl>
                                        <p:attrNameLst>
                                          <p:attrName>ppt_x</p:attrName>
                                        </p:attrNameLst>
                                      </p:cBhvr>
                                      <p:tavLst>
                                        <p:tav tm="0">
                                          <p:val>
                                            <p:strVal val="#ppt_x-.1"/>
                                          </p:val>
                                        </p:tav>
                                        <p:tav tm="100000">
                                          <p:val>
                                            <p:strVal val="#ppt_x"/>
                                          </p:val>
                                        </p:tav>
                                      </p:tavLst>
                                    </p:anim>
                                    <p:anim calcmode="lin" valueType="num">
                                      <p:cBhvr>
                                        <p:cTn id="90" dur="1000" fill="hold"/>
                                        <p:tgtEl>
                                          <p:spTgt spid="132113"/>
                                        </p:tgtEl>
                                        <p:attrNameLst>
                                          <p:attrName>ppt_y</p:attrName>
                                        </p:attrNameLst>
                                      </p:cBhvr>
                                      <p:tavLst>
                                        <p:tav tm="0">
                                          <p:val>
                                            <p:strVal val="#ppt_y"/>
                                          </p:val>
                                        </p:tav>
                                        <p:tav tm="100000">
                                          <p:val>
                                            <p:strVal val="#ppt_y"/>
                                          </p:val>
                                        </p:tav>
                                      </p:tavLst>
                                    </p:anim>
                                  </p:childTnLst>
                                </p:cTn>
                              </p:par>
                            </p:childTnLst>
                          </p:cTn>
                        </p:par>
                        <p:par>
                          <p:cTn id="91" fill="hold" nodeType="afterGroup">
                            <p:stCondLst>
                              <p:cond delay="13700"/>
                            </p:stCondLst>
                            <p:childTnLst>
                              <p:par>
                                <p:cTn id="92" presetID="47" presetClass="entr" presetSubtype="0" fill="hold" grpId="0" nodeType="afterEffect">
                                  <p:stCondLst>
                                    <p:cond delay="0"/>
                                  </p:stCondLst>
                                  <p:childTnLst>
                                    <p:set>
                                      <p:cBhvr>
                                        <p:cTn id="93" dur="1" fill="hold">
                                          <p:stCondLst>
                                            <p:cond delay="0"/>
                                          </p:stCondLst>
                                        </p:cTn>
                                        <p:tgtEl>
                                          <p:spTgt spid="132112"/>
                                        </p:tgtEl>
                                        <p:attrNameLst>
                                          <p:attrName>style.visibility</p:attrName>
                                        </p:attrNameLst>
                                      </p:cBhvr>
                                      <p:to>
                                        <p:strVal val="visible"/>
                                      </p:to>
                                    </p:set>
                                    <p:animEffect transition="in" filter="fade">
                                      <p:cBhvr>
                                        <p:cTn id="94" dur="1000"/>
                                        <p:tgtEl>
                                          <p:spTgt spid="132112"/>
                                        </p:tgtEl>
                                      </p:cBhvr>
                                    </p:animEffect>
                                    <p:anim calcmode="lin" valueType="num">
                                      <p:cBhvr>
                                        <p:cTn id="95" dur="1000" fill="hold"/>
                                        <p:tgtEl>
                                          <p:spTgt spid="132112"/>
                                        </p:tgtEl>
                                        <p:attrNameLst>
                                          <p:attrName>ppt_x</p:attrName>
                                        </p:attrNameLst>
                                      </p:cBhvr>
                                      <p:tavLst>
                                        <p:tav tm="0">
                                          <p:val>
                                            <p:strVal val="#ppt_x"/>
                                          </p:val>
                                        </p:tav>
                                        <p:tav tm="100000">
                                          <p:val>
                                            <p:strVal val="#ppt_x"/>
                                          </p:val>
                                        </p:tav>
                                      </p:tavLst>
                                    </p:anim>
                                    <p:anim calcmode="lin" valueType="num">
                                      <p:cBhvr>
                                        <p:cTn id="96" dur="1000" fill="hold"/>
                                        <p:tgtEl>
                                          <p:spTgt spid="132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75120" grpId="0"/>
      <p:bldP spid="132112" grpId="0"/>
      <p:bldP spid="1321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2736" y="676756"/>
            <a:ext cx="9111263" cy="618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90000"/>
              </a:lnSpc>
              <a:spcBef>
                <a:spcPct val="50000"/>
              </a:spcBef>
              <a:buFontTx/>
              <a:buNone/>
            </a:pPr>
            <a:r>
              <a:rPr lang="en-GB" altLang="x-none" dirty="0">
                <a:solidFill>
                  <a:srgbClr val="FF0000"/>
                </a:solidFill>
              </a:rPr>
              <a:t>I-</a:t>
            </a:r>
            <a:r>
              <a:rPr lang="en-GB" altLang="x-none" dirty="0"/>
              <a:t> </a:t>
            </a:r>
            <a:r>
              <a:rPr lang="en-GB" altLang="x-none" dirty="0">
                <a:solidFill>
                  <a:schemeClr val="bg1">
                    <a:lumMod val="65000"/>
                  </a:schemeClr>
                </a:solidFill>
              </a:rPr>
              <a:t>Large-scale Genomes Analyses</a:t>
            </a:r>
          </a:p>
          <a:p>
            <a:pPr>
              <a:lnSpc>
                <a:spcPct val="50000"/>
              </a:lnSpc>
              <a:spcBef>
                <a:spcPct val="50000"/>
              </a:spcBef>
              <a:buFontTx/>
              <a:buNone/>
            </a:pPr>
            <a:r>
              <a:rPr lang="en-GB" altLang="x-none" dirty="0">
                <a:solidFill>
                  <a:schemeClr val="bg1">
                    <a:lumMod val="65000"/>
                  </a:schemeClr>
                </a:solidFill>
              </a:rPr>
              <a:t>   (knowledge so far acquired)</a:t>
            </a:r>
          </a:p>
          <a:p>
            <a:pPr>
              <a:lnSpc>
                <a:spcPct val="50000"/>
              </a:lnSpc>
              <a:spcBef>
                <a:spcPct val="50000"/>
              </a:spcBef>
              <a:buFontTx/>
              <a:buNone/>
            </a:pPr>
            <a:endParaRPr lang="en-GB" altLang="x-none" b="0" dirty="0"/>
          </a:p>
          <a:p>
            <a:pPr>
              <a:lnSpc>
                <a:spcPct val="50000"/>
              </a:lnSpc>
              <a:spcBef>
                <a:spcPct val="50000"/>
              </a:spcBef>
              <a:buFontTx/>
              <a:buNone/>
            </a:pPr>
            <a:r>
              <a:rPr lang="en-GB" altLang="x-none" dirty="0">
                <a:solidFill>
                  <a:srgbClr val="FF3333"/>
                </a:solidFill>
              </a:rPr>
              <a:t>II-</a:t>
            </a:r>
            <a:r>
              <a:rPr lang="en-GB" altLang="x-none" dirty="0"/>
              <a:t> </a:t>
            </a:r>
            <a:r>
              <a:rPr lang="en-GB" altLang="x-none" dirty="0">
                <a:solidFill>
                  <a:schemeClr val="bg1">
                    <a:lumMod val="65000"/>
                  </a:schemeClr>
                </a:solidFill>
              </a:rPr>
              <a:t>Horizontal Gene Transfer</a:t>
            </a:r>
          </a:p>
          <a:p>
            <a:pPr>
              <a:lnSpc>
                <a:spcPct val="50000"/>
              </a:lnSpc>
              <a:spcBef>
                <a:spcPct val="50000"/>
              </a:spcBef>
              <a:buFontTx/>
              <a:buNone/>
            </a:pPr>
            <a:endParaRPr lang="en-GB" altLang="x-none" b="0" dirty="0">
              <a:solidFill>
                <a:schemeClr val="bg1">
                  <a:lumMod val="75000"/>
                </a:schemeClr>
              </a:solidFill>
            </a:endParaRPr>
          </a:p>
          <a:p>
            <a:pPr>
              <a:lnSpc>
                <a:spcPct val="80000"/>
              </a:lnSpc>
              <a:spcBef>
                <a:spcPct val="50000"/>
              </a:spcBef>
              <a:buFontTx/>
              <a:buNone/>
            </a:pPr>
            <a:r>
              <a:rPr lang="en-GB" altLang="x-none" dirty="0">
                <a:solidFill>
                  <a:srgbClr val="FF0000"/>
                </a:solidFill>
              </a:rPr>
              <a:t>III-</a:t>
            </a:r>
            <a:r>
              <a:rPr lang="en-GB" altLang="x-none" dirty="0">
                <a:solidFill>
                  <a:srgbClr val="000000"/>
                </a:solidFill>
              </a:rPr>
              <a:t> </a:t>
            </a:r>
            <a:r>
              <a:rPr lang="en-GB" altLang="x-none" dirty="0" err="1"/>
              <a:t>Orthologs</a:t>
            </a:r>
            <a:r>
              <a:rPr lang="en-GB" altLang="x-none" dirty="0"/>
              <a:t>, paralogs inference and clustering methods</a:t>
            </a:r>
          </a:p>
          <a:p>
            <a:pPr>
              <a:lnSpc>
                <a:spcPct val="80000"/>
              </a:lnSpc>
              <a:spcBef>
                <a:spcPct val="50000"/>
              </a:spcBef>
              <a:buFontTx/>
              <a:buNone/>
            </a:pPr>
            <a:r>
              <a:rPr lang="en-GB" altLang="x-none" dirty="0"/>
              <a:t>    (context - difficulties – limitations)</a:t>
            </a:r>
          </a:p>
          <a:p>
            <a:pPr>
              <a:lnSpc>
                <a:spcPct val="50000"/>
              </a:lnSpc>
              <a:spcBef>
                <a:spcPct val="50000"/>
              </a:spcBef>
              <a:buFontTx/>
              <a:buNone/>
            </a:pPr>
            <a:endParaRPr lang="en-GB" altLang="x-none" dirty="0">
              <a:solidFill>
                <a:srgbClr val="000000"/>
              </a:solidFill>
            </a:endParaRPr>
          </a:p>
          <a:p>
            <a:pPr>
              <a:lnSpc>
                <a:spcPct val="50000"/>
              </a:lnSpc>
              <a:spcBef>
                <a:spcPct val="50000"/>
              </a:spcBef>
              <a:buFontTx/>
              <a:buNone/>
            </a:pPr>
            <a:r>
              <a:rPr lang="en-GB" altLang="x-none" dirty="0">
                <a:solidFill>
                  <a:srgbClr val="FF0000"/>
                </a:solidFill>
              </a:rPr>
              <a:t>IV-</a:t>
            </a:r>
            <a:r>
              <a:rPr lang="en-GB" altLang="x-none" dirty="0">
                <a:solidFill>
                  <a:srgbClr val="000000"/>
                </a:solidFill>
              </a:rPr>
              <a:t> </a:t>
            </a:r>
            <a:r>
              <a:rPr lang="en-GB" altLang="x-none" dirty="0" err="1">
                <a:solidFill>
                  <a:schemeClr val="bg1">
                    <a:lumMod val="65000"/>
                  </a:schemeClr>
                </a:solidFill>
              </a:rPr>
              <a:t>Phylogeneomics</a:t>
            </a:r>
            <a:r>
              <a:rPr lang="en-GB" altLang="x-none" dirty="0">
                <a:solidFill>
                  <a:schemeClr val="bg1">
                    <a:lumMod val="65000"/>
                  </a:schemeClr>
                </a:solidFill>
              </a:rPr>
              <a:t> …</a:t>
            </a:r>
            <a:endParaRPr lang="en-GB" altLang="x-none" sz="2400" b="0" dirty="0">
              <a:solidFill>
                <a:schemeClr val="bg1">
                  <a:lumMod val="65000"/>
                </a:schemeClr>
              </a:solidFill>
            </a:endParaRPr>
          </a:p>
          <a:p>
            <a:pPr>
              <a:lnSpc>
                <a:spcPct val="50000"/>
              </a:lnSpc>
              <a:spcBef>
                <a:spcPct val="50000"/>
              </a:spcBef>
              <a:buFontTx/>
              <a:buNone/>
            </a:pPr>
            <a:endParaRPr lang="en-GB" altLang="x-none" dirty="0"/>
          </a:p>
          <a:p>
            <a:pPr>
              <a:lnSpc>
                <a:spcPct val="50000"/>
              </a:lnSpc>
              <a:spcBef>
                <a:spcPct val="50000"/>
              </a:spcBef>
              <a:buFontTx/>
              <a:buNone/>
            </a:pPr>
            <a:r>
              <a:rPr lang="en-GB" altLang="x-none" dirty="0">
                <a:solidFill>
                  <a:srgbClr val="FF3333"/>
                </a:solidFill>
              </a:rPr>
              <a:t>V-</a:t>
            </a:r>
            <a:r>
              <a:rPr lang="en-GB" altLang="x-none" dirty="0"/>
              <a:t> </a:t>
            </a:r>
            <a:r>
              <a:rPr lang="en-GB" altLang="x-none" dirty="0">
                <a:solidFill>
                  <a:schemeClr val="bg1">
                    <a:lumMod val="65000"/>
                  </a:schemeClr>
                </a:solidFill>
              </a:rPr>
              <a:t>Genomic variation</a:t>
            </a:r>
            <a:endParaRPr lang="en-GB" altLang="x-none" sz="2400" dirty="0">
              <a:solidFill>
                <a:schemeClr val="bg1">
                  <a:lumMod val="65000"/>
                </a:schemeClr>
              </a:solidFill>
            </a:endParaRPr>
          </a:p>
        </p:txBody>
      </p:sp>
      <p:sp>
        <p:nvSpPr>
          <p:cNvPr id="3" name="ZoneTexte 2"/>
          <p:cNvSpPr txBox="1"/>
          <p:nvPr/>
        </p:nvSpPr>
        <p:spPr>
          <a:xfrm>
            <a:off x="0" y="0"/>
            <a:ext cx="9144000" cy="584775"/>
          </a:xfrm>
          <a:prstGeom prst="rect">
            <a:avLst/>
          </a:prstGeom>
          <a:solidFill>
            <a:srgbClr val="FFFF00"/>
          </a:solidFill>
        </p:spPr>
        <p:txBody>
          <a:bodyPr wrap="square" rtlCol="0">
            <a:spAutoFit/>
          </a:bodyPr>
          <a:lstStyle/>
          <a:p>
            <a:pPr algn="ctr"/>
            <a:r>
              <a:rPr lang="en-GB" sz="3200" dirty="0">
                <a:solidFill>
                  <a:srgbClr val="070AF2"/>
                </a:solidFill>
              </a:rPr>
              <a:t>Plan</a:t>
            </a:r>
          </a:p>
        </p:txBody>
      </p:sp>
    </p:spTree>
    <p:extLst>
      <p:ext uri="{BB962C8B-B14F-4D97-AF65-F5344CB8AC3E}">
        <p14:creationId xmlns:p14="http://schemas.microsoft.com/office/powerpoint/2010/main" val="1171575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ZoneTexte 3"/>
          <p:cNvSpPr txBox="1">
            <a:spLocks noChangeArrowheads="1"/>
          </p:cNvSpPr>
          <p:nvPr/>
        </p:nvSpPr>
        <p:spPr bwMode="auto">
          <a:xfrm>
            <a:off x="0" y="2955925"/>
            <a:ext cx="91440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0000FF"/>
                </a:solidFill>
              </a:rPr>
              <a:t>Speciation – Duplication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2"/>
          <p:cNvSpPr txBox="1">
            <a:spLocks noChangeArrowheads="1"/>
          </p:cNvSpPr>
          <p:nvPr/>
        </p:nvSpPr>
        <p:spPr bwMode="auto">
          <a:xfrm>
            <a:off x="5410200" y="196691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solidFill>
                <a:srgbClr val="000000"/>
              </a:solidFill>
              <a:latin typeface="Times" charset="0"/>
            </a:endParaRPr>
          </a:p>
        </p:txBody>
      </p:sp>
      <p:grpSp>
        <p:nvGrpSpPr>
          <p:cNvPr id="336899" name="Group 3"/>
          <p:cNvGrpSpPr>
            <a:grpSpLocks/>
          </p:cNvGrpSpPr>
          <p:nvPr/>
        </p:nvGrpSpPr>
        <p:grpSpPr bwMode="auto">
          <a:xfrm>
            <a:off x="457200" y="2119313"/>
            <a:ext cx="5867400" cy="3352800"/>
            <a:chOff x="288" y="1335"/>
            <a:chExt cx="3696" cy="2112"/>
          </a:xfrm>
        </p:grpSpPr>
        <p:grpSp>
          <p:nvGrpSpPr>
            <p:cNvPr id="165980" name="Group 4"/>
            <p:cNvGrpSpPr>
              <a:grpSpLocks/>
            </p:cNvGrpSpPr>
            <p:nvPr/>
          </p:nvGrpSpPr>
          <p:grpSpPr bwMode="auto">
            <a:xfrm>
              <a:off x="288" y="1335"/>
              <a:ext cx="3696" cy="2112"/>
              <a:chOff x="288" y="1335"/>
              <a:chExt cx="3696" cy="2112"/>
            </a:xfrm>
          </p:grpSpPr>
          <p:sp>
            <p:nvSpPr>
              <p:cNvPr id="165985" name="Text Box 4"/>
              <p:cNvSpPr txBox="1">
                <a:spLocks noChangeArrowheads="1"/>
              </p:cNvSpPr>
              <p:nvPr/>
            </p:nvSpPr>
            <p:spPr bwMode="auto">
              <a:xfrm>
                <a:off x="288" y="312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660099"/>
                    </a:solidFill>
                    <a:latin typeface="Times" charset="0"/>
                  </a:rPr>
                  <a:t>A</a:t>
                </a:r>
                <a:endParaRPr lang="en-GB" altLang="x-none" sz="2800">
                  <a:solidFill>
                    <a:srgbClr val="000000"/>
                  </a:solidFill>
                  <a:latin typeface="Times" charset="0"/>
                </a:endParaRPr>
              </a:p>
            </p:txBody>
          </p:sp>
          <p:sp>
            <p:nvSpPr>
              <p:cNvPr id="165986" name="Text Box 5"/>
              <p:cNvSpPr txBox="1">
                <a:spLocks noChangeArrowheads="1"/>
              </p:cNvSpPr>
              <p:nvPr/>
            </p:nvSpPr>
            <p:spPr bwMode="auto">
              <a:xfrm>
                <a:off x="3360" y="312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660099"/>
                    </a:solidFill>
                    <a:latin typeface="Times" charset="0"/>
                  </a:rPr>
                  <a:t>B</a:t>
                </a:r>
                <a:endParaRPr lang="en-GB" altLang="x-none" sz="2400" b="0">
                  <a:solidFill>
                    <a:srgbClr val="000000"/>
                  </a:solidFill>
                  <a:latin typeface="Times" charset="0"/>
                </a:endParaRPr>
              </a:p>
            </p:txBody>
          </p:sp>
          <p:grpSp>
            <p:nvGrpSpPr>
              <p:cNvPr id="165987" name="Group 7"/>
              <p:cNvGrpSpPr>
                <a:grpSpLocks/>
              </p:cNvGrpSpPr>
              <p:nvPr/>
            </p:nvGrpSpPr>
            <p:grpSpPr bwMode="auto">
              <a:xfrm>
                <a:off x="2352" y="1335"/>
                <a:ext cx="1632" cy="250"/>
                <a:chOff x="2352" y="1335"/>
                <a:chExt cx="1632" cy="250"/>
              </a:xfrm>
            </p:grpSpPr>
            <p:sp>
              <p:nvSpPr>
                <p:cNvPr id="165988" name="Line 8"/>
                <p:cNvSpPr>
                  <a:spLocks noChangeShapeType="1"/>
                </p:cNvSpPr>
                <p:nvPr/>
              </p:nvSpPr>
              <p:spPr bwMode="auto">
                <a:xfrm flipH="1">
                  <a:off x="2352" y="1479"/>
                  <a:ext cx="720" cy="0"/>
                </a:xfrm>
                <a:prstGeom prst="line">
                  <a:avLst/>
                </a:prstGeom>
                <a:noFill/>
                <a:ln w="190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89" name="Text Box 9"/>
                <p:cNvSpPr txBox="1">
                  <a:spLocks noChangeArrowheads="1"/>
                </p:cNvSpPr>
                <p:nvPr/>
              </p:nvSpPr>
              <p:spPr bwMode="auto">
                <a:xfrm flipH="1">
                  <a:off x="3072" y="1335"/>
                  <a:ext cx="9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a:solidFill>
                        <a:srgbClr val="800080"/>
                      </a:solidFill>
                      <a:latin typeface="Times" charset="0"/>
                    </a:rPr>
                    <a:t>Speciation</a:t>
                  </a:r>
                  <a:endParaRPr lang="en-GB" altLang="x-none" sz="2000" b="0">
                    <a:solidFill>
                      <a:srgbClr val="800080"/>
                    </a:solidFill>
                    <a:latin typeface="Times" charset="0"/>
                  </a:endParaRPr>
                </a:p>
              </p:txBody>
            </p:sp>
          </p:grpSp>
        </p:grpSp>
        <p:sp>
          <p:nvSpPr>
            <p:cNvPr id="165981" name="Line 10"/>
            <p:cNvSpPr>
              <a:spLocks noChangeShapeType="1"/>
            </p:cNvSpPr>
            <p:nvPr/>
          </p:nvSpPr>
          <p:spPr bwMode="auto">
            <a:xfrm>
              <a:off x="2304" y="1527"/>
              <a:ext cx="1104" cy="1056"/>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5982" name="Line 11"/>
            <p:cNvSpPr>
              <a:spLocks noChangeShapeType="1"/>
            </p:cNvSpPr>
            <p:nvPr/>
          </p:nvSpPr>
          <p:spPr bwMode="auto">
            <a:xfrm flipH="1">
              <a:off x="288" y="1527"/>
              <a:ext cx="1392" cy="1008"/>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5983" name="Line 12"/>
            <p:cNvSpPr>
              <a:spLocks noChangeShapeType="1"/>
            </p:cNvSpPr>
            <p:nvPr/>
          </p:nvSpPr>
          <p:spPr bwMode="auto">
            <a:xfrm flipH="1">
              <a:off x="1008" y="1863"/>
              <a:ext cx="864" cy="720"/>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5984" name="Line 13"/>
            <p:cNvSpPr>
              <a:spLocks noChangeShapeType="1"/>
            </p:cNvSpPr>
            <p:nvPr/>
          </p:nvSpPr>
          <p:spPr bwMode="auto">
            <a:xfrm>
              <a:off x="1872" y="1863"/>
              <a:ext cx="816" cy="912"/>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90830" name="Group 14"/>
          <p:cNvGrpSpPr>
            <a:grpSpLocks/>
          </p:cNvGrpSpPr>
          <p:nvPr/>
        </p:nvGrpSpPr>
        <p:grpSpPr bwMode="auto">
          <a:xfrm>
            <a:off x="2667000" y="319088"/>
            <a:ext cx="3505200" cy="2195512"/>
            <a:chOff x="1680" y="201"/>
            <a:chExt cx="2208" cy="1383"/>
          </a:xfrm>
        </p:grpSpPr>
        <p:grpSp>
          <p:nvGrpSpPr>
            <p:cNvPr id="165965" name="Group 15"/>
            <p:cNvGrpSpPr>
              <a:grpSpLocks/>
            </p:cNvGrpSpPr>
            <p:nvPr/>
          </p:nvGrpSpPr>
          <p:grpSpPr bwMode="auto">
            <a:xfrm>
              <a:off x="2160" y="567"/>
              <a:ext cx="1728" cy="250"/>
              <a:chOff x="2016" y="576"/>
              <a:chExt cx="1728" cy="250"/>
            </a:xfrm>
          </p:grpSpPr>
          <p:sp>
            <p:nvSpPr>
              <p:cNvPr id="165978" name="Line 16"/>
              <p:cNvSpPr>
                <a:spLocks noChangeShapeType="1"/>
              </p:cNvSpPr>
              <p:nvPr/>
            </p:nvSpPr>
            <p:spPr bwMode="auto">
              <a:xfrm flipH="1">
                <a:off x="2016" y="720"/>
                <a:ext cx="81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79" name="Text Box 17"/>
              <p:cNvSpPr txBox="1">
                <a:spLocks noChangeArrowheads="1"/>
              </p:cNvSpPr>
              <p:nvPr/>
            </p:nvSpPr>
            <p:spPr bwMode="auto">
              <a:xfrm>
                <a:off x="2832" y="576"/>
                <a:ext cx="9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b="0">
                    <a:solidFill>
                      <a:srgbClr val="FF0000"/>
                    </a:solidFill>
                    <a:latin typeface="Helvetica" charset="0"/>
                  </a:rPr>
                  <a:t>Duplication</a:t>
                </a:r>
                <a:endParaRPr lang="en-GB" altLang="x-none" sz="2000" b="0">
                  <a:solidFill>
                    <a:srgbClr val="000000"/>
                  </a:solidFill>
                  <a:latin typeface="Times" charset="0"/>
                </a:endParaRPr>
              </a:p>
            </p:txBody>
          </p:sp>
        </p:grpSp>
        <p:grpSp>
          <p:nvGrpSpPr>
            <p:cNvPr id="165966" name="Group 18"/>
            <p:cNvGrpSpPr>
              <a:grpSpLocks/>
            </p:cNvGrpSpPr>
            <p:nvPr/>
          </p:nvGrpSpPr>
          <p:grpSpPr bwMode="auto">
            <a:xfrm>
              <a:off x="1680" y="201"/>
              <a:ext cx="624" cy="1383"/>
              <a:chOff x="1680" y="183"/>
              <a:chExt cx="624" cy="1383"/>
            </a:xfrm>
          </p:grpSpPr>
          <p:grpSp>
            <p:nvGrpSpPr>
              <p:cNvPr id="165967" name="Group 19"/>
              <p:cNvGrpSpPr>
                <a:grpSpLocks/>
              </p:cNvGrpSpPr>
              <p:nvPr/>
            </p:nvGrpSpPr>
            <p:grpSpPr bwMode="auto">
              <a:xfrm>
                <a:off x="1728" y="183"/>
                <a:ext cx="480" cy="1344"/>
                <a:chOff x="1584" y="192"/>
                <a:chExt cx="480" cy="1344"/>
              </a:xfrm>
            </p:grpSpPr>
            <p:sp>
              <p:nvSpPr>
                <p:cNvPr id="165970" name="Line 20"/>
                <p:cNvSpPr>
                  <a:spLocks noChangeShapeType="1"/>
                </p:cNvSpPr>
                <p:nvPr/>
              </p:nvSpPr>
              <p:spPr bwMode="auto">
                <a:xfrm>
                  <a:off x="1824" y="384"/>
                  <a:ext cx="0" cy="38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5971" name="Line 21"/>
                <p:cNvSpPr>
                  <a:spLocks noChangeShapeType="1"/>
                </p:cNvSpPr>
                <p:nvPr/>
              </p:nvSpPr>
              <p:spPr bwMode="auto">
                <a:xfrm flipH="1">
                  <a:off x="1680" y="768"/>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5972" name="Oval 22"/>
                <p:cNvSpPr>
                  <a:spLocks noChangeArrowheads="1"/>
                </p:cNvSpPr>
                <p:nvPr/>
              </p:nvSpPr>
              <p:spPr bwMode="auto">
                <a:xfrm>
                  <a:off x="1728" y="192"/>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65973" name="Line 23"/>
                <p:cNvSpPr>
                  <a:spLocks noChangeShapeType="1"/>
                </p:cNvSpPr>
                <p:nvPr/>
              </p:nvSpPr>
              <p:spPr bwMode="auto">
                <a:xfrm flipH="1">
                  <a:off x="1824" y="768"/>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5974" name="Oval 24"/>
                <p:cNvSpPr>
                  <a:spLocks noChangeArrowheads="1"/>
                </p:cNvSpPr>
                <p:nvPr/>
              </p:nvSpPr>
              <p:spPr bwMode="auto">
                <a:xfrm>
                  <a:off x="1584" y="1344"/>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65975" name="Oval 25"/>
                <p:cNvSpPr>
                  <a:spLocks noChangeArrowheads="1"/>
                </p:cNvSpPr>
                <p:nvPr/>
              </p:nvSpPr>
              <p:spPr bwMode="auto">
                <a:xfrm>
                  <a:off x="1872" y="1344"/>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65976" name="Line 26"/>
                <p:cNvSpPr>
                  <a:spLocks noChangeShapeType="1"/>
                </p:cNvSpPr>
                <p:nvPr/>
              </p:nvSpPr>
              <p:spPr bwMode="auto">
                <a:xfrm flipH="1">
                  <a:off x="1680" y="768"/>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77" name="Line 27"/>
                <p:cNvSpPr>
                  <a:spLocks noChangeShapeType="1"/>
                </p:cNvSpPr>
                <p:nvPr/>
              </p:nvSpPr>
              <p:spPr bwMode="auto">
                <a:xfrm flipH="1">
                  <a:off x="1968" y="768"/>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165968" name="Text Box 28"/>
              <p:cNvSpPr txBox="1">
                <a:spLocks noChangeArrowheads="1"/>
              </p:cNvSpPr>
              <p:nvPr/>
            </p:nvSpPr>
            <p:spPr bwMode="auto">
              <a:xfrm>
                <a:off x="1680" y="1335"/>
                <a:ext cx="33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FF0000"/>
                    </a:solidFill>
                    <a:latin typeface="Times" charset="0"/>
                  </a:rPr>
                  <a:t>g1</a:t>
                </a:r>
                <a:endParaRPr lang="en-GB" altLang="x-none" sz="2400">
                  <a:solidFill>
                    <a:srgbClr val="000000"/>
                  </a:solidFill>
                  <a:latin typeface="Times" charset="0"/>
                </a:endParaRPr>
              </a:p>
            </p:txBody>
          </p:sp>
          <p:sp>
            <p:nvSpPr>
              <p:cNvPr id="165969" name="Text Box 29"/>
              <p:cNvSpPr txBox="1">
                <a:spLocks noChangeArrowheads="1"/>
              </p:cNvSpPr>
              <p:nvPr/>
            </p:nvSpPr>
            <p:spPr bwMode="auto">
              <a:xfrm>
                <a:off x="1968" y="1325"/>
                <a:ext cx="33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Times" charset="0"/>
                  </a:rPr>
                  <a:t>g2</a:t>
                </a:r>
                <a:endParaRPr lang="en-GB" altLang="x-none" sz="2400">
                  <a:solidFill>
                    <a:srgbClr val="FF0000"/>
                  </a:solidFill>
                  <a:latin typeface="Times" charset="0"/>
                </a:endParaRPr>
              </a:p>
            </p:txBody>
          </p:sp>
        </p:grpSp>
      </p:grpSp>
      <p:grpSp>
        <p:nvGrpSpPr>
          <p:cNvPr id="290846" name="Group 30"/>
          <p:cNvGrpSpPr>
            <a:grpSpLocks/>
          </p:cNvGrpSpPr>
          <p:nvPr/>
        </p:nvGrpSpPr>
        <p:grpSpPr bwMode="auto">
          <a:xfrm>
            <a:off x="4114800" y="3017838"/>
            <a:ext cx="2133600" cy="1296987"/>
            <a:chOff x="2592" y="1901"/>
            <a:chExt cx="1344" cy="817"/>
          </a:xfrm>
        </p:grpSpPr>
        <p:grpSp>
          <p:nvGrpSpPr>
            <p:cNvPr id="165952" name="Group 31"/>
            <p:cNvGrpSpPr>
              <a:grpSpLocks/>
            </p:cNvGrpSpPr>
            <p:nvPr/>
          </p:nvGrpSpPr>
          <p:grpSpPr bwMode="auto">
            <a:xfrm>
              <a:off x="2688" y="1901"/>
              <a:ext cx="1248" cy="250"/>
              <a:chOff x="2544" y="1910"/>
              <a:chExt cx="1248" cy="250"/>
            </a:xfrm>
          </p:grpSpPr>
          <p:sp>
            <p:nvSpPr>
              <p:cNvPr id="165963" name="Text Box 32"/>
              <p:cNvSpPr txBox="1">
                <a:spLocks noChangeArrowheads="1"/>
              </p:cNvSpPr>
              <p:nvPr/>
            </p:nvSpPr>
            <p:spPr bwMode="auto">
              <a:xfrm>
                <a:off x="2880" y="1910"/>
                <a:ext cx="9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b="0">
                    <a:solidFill>
                      <a:srgbClr val="FF0000"/>
                    </a:solidFill>
                    <a:latin typeface="Times" charset="0"/>
                  </a:rPr>
                  <a:t>Duplication</a:t>
                </a:r>
                <a:endParaRPr lang="en-GB" altLang="x-none" sz="2000" b="0">
                  <a:solidFill>
                    <a:srgbClr val="000000"/>
                  </a:solidFill>
                  <a:latin typeface="Times" charset="0"/>
                </a:endParaRPr>
              </a:p>
            </p:txBody>
          </p:sp>
          <p:sp>
            <p:nvSpPr>
              <p:cNvPr id="165964" name="Line 33"/>
              <p:cNvSpPr>
                <a:spLocks noChangeShapeType="1"/>
              </p:cNvSpPr>
              <p:nvPr/>
            </p:nvSpPr>
            <p:spPr bwMode="auto">
              <a:xfrm flipH="1">
                <a:off x="2544" y="2064"/>
                <a:ext cx="33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5953" name="Group 34"/>
            <p:cNvGrpSpPr>
              <a:grpSpLocks/>
            </p:cNvGrpSpPr>
            <p:nvPr/>
          </p:nvGrpSpPr>
          <p:grpSpPr bwMode="auto">
            <a:xfrm>
              <a:off x="2592" y="2016"/>
              <a:ext cx="1104" cy="702"/>
              <a:chOff x="2640" y="1986"/>
              <a:chExt cx="1104" cy="702"/>
            </a:xfrm>
          </p:grpSpPr>
          <p:grpSp>
            <p:nvGrpSpPr>
              <p:cNvPr id="165954" name="Group 35"/>
              <p:cNvGrpSpPr>
                <a:grpSpLocks/>
              </p:cNvGrpSpPr>
              <p:nvPr/>
            </p:nvGrpSpPr>
            <p:grpSpPr bwMode="auto">
              <a:xfrm>
                <a:off x="2832" y="2496"/>
                <a:ext cx="480" cy="192"/>
                <a:chOff x="2832" y="2496"/>
                <a:chExt cx="480" cy="192"/>
              </a:xfrm>
            </p:grpSpPr>
            <p:sp>
              <p:nvSpPr>
                <p:cNvPr id="165961" name="Oval 36"/>
                <p:cNvSpPr>
                  <a:spLocks noChangeArrowheads="1"/>
                </p:cNvSpPr>
                <p:nvPr/>
              </p:nvSpPr>
              <p:spPr bwMode="auto">
                <a:xfrm>
                  <a:off x="2832" y="249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65962" name="Oval 37"/>
                <p:cNvSpPr>
                  <a:spLocks noChangeArrowheads="1"/>
                </p:cNvSpPr>
                <p:nvPr/>
              </p:nvSpPr>
              <p:spPr bwMode="auto">
                <a:xfrm>
                  <a:off x="3120" y="249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grpSp>
          <p:grpSp>
            <p:nvGrpSpPr>
              <p:cNvPr id="165955" name="Group 38"/>
              <p:cNvGrpSpPr>
                <a:grpSpLocks/>
              </p:cNvGrpSpPr>
              <p:nvPr/>
            </p:nvGrpSpPr>
            <p:grpSpPr bwMode="auto">
              <a:xfrm>
                <a:off x="2640" y="1986"/>
                <a:ext cx="1104" cy="702"/>
                <a:chOff x="2592" y="2016"/>
                <a:chExt cx="1104" cy="702"/>
              </a:xfrm>
            </p:grpSpPr>
            <p:sp>
              <p:nvSpPr>
                <p:cNvPr id="165956" name="Line 39"/>
                <p:cNvSpPr>
                  <a:spLocks noChangeShapeType="1"/>
                </p:cNvSpPr>
                <p:nvPr/>
              </p:nvSpPr>
              <p:spPr bwMode="auto">
                <a:xfrm flipV="1">
                  <a:off x="2592" y="2016"/>
                  <a:ext cx="144"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5957" name="Line 40"/>
                <p:cNvSpPr>
                  <a:spLocks noChangeShapeType="1"/>
                </p:cNvSpPr>
                <p:nvPr/>
              </p:nvSpPr>
              <p:spPr bwMode="auto">
                <a:xfrm>
                  <a:off x="2736" y="2016"/>
                  <a:ext cx="480" cy="48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58" name="Line 41"/>
                <p:cNvSpPr>
                  <a:spLocks noChangeShapeType="1"/>
                </p:cNvSpPr>
                <p:nvPr/>
              </p:nvSpPr>
              <p:spPr bwMode="auto">
                <a:xfrm>
                  <a:off x="2592" y="2160"/>
                  <a:ext cx="336" cy="336"/>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59" name="Text Box 42"/>
                <p:cNvSpPr txBox="1">
                  <a:spLocks noChangeArrowheads="1"/>
                </p:cNvSpPr>
                <p:nvPr/>
              </p:nvSpPr>
              <p:spPr bwMode="auto">
                <a:xfrm>
                  <a:off x="2592" y="2487"/>
                  <a:ext cx="57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Times" charset="0"/>
                    </a:rPr>
                    <a:t>g2</a:t>
                  </a:r>
                  <a:r>
                    <a:rPr lang="en-GB" altLang="x-none" sz="1800" baseline="-25000">
                      <a:latin typeface="Times" charset="0"/>
                    </a:rPr>
                    <a:t>1</a:t>
                  </a:r>
                  <a:r>
                    <a:rPr lang="en-GB" altLang="x-none" sz="1800">
                      <a:latin typeface="Times" charset="0"/>
                    </a:rPr>
                    <a:t>b</a:t>
                  </a:r>
                  <a:endParaRPr lang="en-GB" altLang="x-none" sz="2400">
                    <a:solidFill>
                      <a:srgbClr val="FF0000"/>
                    </a:solidFill>
                    <a:latin typeface="Times" charset="0"/>
                  </a:endParaRPr>
                </a:p>
              </p:txBody>
            </p:sp>
            <p:sp>
              <p:nvSpPr>
                <p:cNvPr id="165960" name="Text Box 43"/>
                <p:cNvSpPr txBox="1">
                  <a:spLocks noChangeArrowheads="1"/>
                </p:cNvSpPr>
                <p:nvPr/>
              </p:nvSpPr>
              <p:spPr bwMode="auto">
                <a:xfrm>
                  <a:off x="3120" y="2487"/>
                  <a:ext cx="57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Times" charset="0"/>
                    </a:rPr>
                    <a:t>g2</a:t>
                  </a:r>
                  <a:r>
                    <a:rPr lang="en-GB" altLang="x-none" sz="1800" baseline="-25000">
                      <a:latin typeface="Times" charset="0"/>
                    </a:rPr>
                    <a:t>2</a:t>
                  </a:r>
                  <a:r>
                    <a:rPr lang="en-GB" altLang="x-none" sz="1800">
                      <a:latin typeface="Times" charset="0"/>
                    </a:rPr>
                    <a:t>b</a:t>
                  </a:r>
                  <a:endParaRPr lang="en-GB" altLang="x-none" sz="2400">
                    <a:solidFill>
                      <a:srgbClr val="FF0000"/>
                    </a:solidFill>
                    <a:latin typeface="Times" charset="0"/>
                  </a:endParaRPr>
                </a:p>
              </p:txBody>
            </p:sp>
          </p:grpSp>
        </p:grpSp>
      </p:grpSp>
      <p:grpSp>
        <p:nvGrpSpPr>
          <p:cNvPr id="336940" name="Group 44"/>
          <p:cNvGrpSpPr>
            <a:grpSpLocks/>
          </p:cNvGrpSpPr>
          <p:nvPr/>
        </p:nvGrpSpPr>
        <p:grpSpPr bwMode="auto">
          <a:xfrm>
            <a:off x="609600" y="2452688"/>
            <a:ext cx="3733800" cy="1662112"/>
            <a:chOff x="384" y="1536"/>
            <a:chExt cx="2352" cy="1047"/>
          </a:xfrm>
        </p:grpSpPr>
        <p:sp>
          <p:nvSpPr>
            <p:cNvPr id="165946" name="Oval 45"/>
            <p:cNvSpPr>
              <a:spLocks noChangeArrowheads="1"/>
            </p:cNvSpPr>
            <p:nvPr/>
          </p:nvSpPr>
          <p:spPr bwMode="auto">
            <a:xfrm>
              <a:off x="2448" y="225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65947" name="Text Box 49"/>
            <p:cNvSpPr txBox="1">
              <a:spLocks noChangeArrowheads="1"/>
            </p:cNvSpPr>
            <p:nvPr/>
          </p:nvSpPr>
          <p:spPr bwMode="auto">
            <a:xfrm>
              <a:off x="384" y="2352"/>
              <a:ext cx="480"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FF0000"/>
                  </a:solidFill>
                  <a:latin typeface="Times" charset="0"/>
                </a:rPr>
                <a:t>g1a</a:t>
              </a:r>
              <a:endParaRPr lang="en-GB" altLang="x-none" sz="2400">
                <a:solidFill>
                  <a:srgbClr val="000000"/>
                </a:solidFill>
                <a:latin typeface="Times" charset="0"/>
              </a:endParaRPr>
            </a:p>
          </p:txBody>
        </p:sp>
        <p:sp>
          <p:nvSpPr>
            <p:cNvPr id="165948" name="Line 51"/>
            <p:cNvSpPr>
              <a:spLocks noChangeShapeType="1"/>
            </p:cNvSpPr>
            <p:nvPr/>
          </p:nvSpPr>
          <p:spPr bwMode="auto">
            <a:xfrm>
              <a:off x="1872" y="1545"/>
              <a:ext cx="624" cy="72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49" name="Oval 53"/>
            <p:cNvSpPr>
              <a:spLocks noChangeArrowheads="1"/>
            </p:cNvSpPr>
            <p:nvPr/>
          </p:nvSpPr>
          <p:spPr bwMode="auto">
            <a:xfrm>
              <a:off x="672" y="225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65950" name="Line 56"/>
            <p:cNvSpPr>
              <a:spLocks noChangeShapeType="1"/>
            </p:cNvSpPr>
            <p:nvPr/>
          </p:nvSpPr>
          <p:spPr bwMode="auto">
            <a:xfrm flipH="1">
              <a:off x="816" y="1536"/>
              <a:ext cx="960" cy="72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51" name="Text Box 57"/>
            <p:cNvSpPr txBox="1">
              <a:spLocks noChangeArrowheads="1"/>
            </p:cNvSpPr>
            <p:nvPr/>
          </p:nvSpPr>
          <p:spPr bwMode="auto">
            <a:xfrm>
              <a:off x="2256" y="2256"/>
              <a:ext cx="480"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FF0000"/>
                  </a:solidFill>
                  <a:latin typeface="Times" charset="0"/>
                </a:rPr>
                <a:t>g1b</a:t>
              </a:r>
              <a:endParaRPr lang="en-GB" altLang="x-none" sz="2400">
                <a:solidFill>
                  <a:srgbClr val="000000"/>
                </a:solidFill>
                <a:latin typeface="Times" charset="0"/>
              </a:endParaRPr>
            </a:p>
          </p:txBody>
        </p:sp>
      </p:grpSp>
      <p:grpSp>
        <p:nvGrpSpPr>
          <p:cNvPr id="336947" name="Group 51"/>
          <p:cNvGrpSpPr>
            <a:grpSpLocks/>
          </p:cNvGrpSpPr>
          <p:nvPr/>
        </p:nvGrpSpPr>
        <p:grpSpPr bwMode="auto">
          <a:xfrm>
            <a:off x="457200" y="3886200"/>
            <a:ext cx="1219200" cy="1066800"/>
            <a:chOff x="288" y="2448"/>
            <a:chExt cx="768" cy="672"/>
          </a:xfrm>
        </p:grpSpPr>
        <p:sp>
          <p:nvSpPr>
            <p:cNvPr id="165943" name="Text Box 59"/>
            <p:cNvSpPr txBox="1">
              <a:spLocks noChangeArrowheads="1"/>
            </p:cNvSpPr>
            <p:nvPr/>
          </p:nvSpPr>
          <p:spPr bwMode="auto">
            <a:xfrm>
              <a:off x="288" y="2928"/>
              <a:ext cx="768" cy="1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400">
                  <a:solidFill>
                    <a:srgbClr val="804000"/>
                  </a:solidFill>
                </a:rPr>
                <a:t>outparalogs</a:t>
              </a:r>
              <a:endParaRPr lang="en-GB" altLang="x-none" sz="2400" b="0">
                <a:solidFill>
                  <a:srgbClr val="000000"/>
                </a:solidFill>
              </a:endParaRPr>
            </a:p>
          </p:txBody>
        </p:sp>
        <p:sp>
          <p:nvSpPr>
            <p:cNvPr id="165944" name="Line 60"/>
            <p:cNvSpPr>
              <a:spLocks noChangeShapeType="1"/>
            </p:cNvSpPr>
            <p:nvPr/>
          </p:nvSpPr>
          <p:spPr bwMode="auto">
            <a:xfrm flipV="1">
              <a:off x="624" y="2448"/>
              <a:ext cx="384" cy="480"/>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45" name="Line 61"/>
            <p:cNvSpPr>
              <a:spLocks noChangeShapeType="1"/>
            </p:cNvSpPr>
            <p:nvPr/>
          </p:nvSpPr>
          <p:spPr bwMode="auto">
            <a:xfrm flipV="1">
              <a:off x="624" y="2448"/>
              <a:ext cx="96" cy="480"/>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90878" name="Group 62"/>
          <p:cNvGrpSpPr>
            <a:grpSpLocks/>
          </p:cNvGrpSpPr>
          <p:nvPr/>
        </p:nvGrpSpPr>
        <p:grpSpPr bwMode="auto">
          <a:xfrm>
            <a:off x="4724400" y="4176713"/>
            <a:ext cx="1524000" cy="762000"/>
            <a:chOff x="2832" y="2640"/>
            <a:chExt cx="960" cy="480"/>
          </a:xfrm>
        </p:grpSpPr>
        <p:sp>
          <p:nvSpPr>
            <p:cNvPr id="165940" name="Text Box 63"/>
            <p:cNvSpPr txBox="1">
              <a:spLocks noChangeArrowheads="1"/>
            </p:cNvSpPr>
            <p:nvPr/>
          </p:nvSpPr>
          <p:spPr bwMode="auto">
            <a:xfrm>
              <a:off x="3072" y="2928"/>
              <a:ext cx="720" cy="1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400">
                  <a:solidFill>
                    <a:srgbClr val="009999"/>
                  </a:solidFill>
                </a:rPr>
                <a:t>inparalogs</a:t>
              </a:r>
              <a:endParaRPr lang="en-GB" altLang="x-none" sz="2400" b="0">
                <a:solidFill>
                  <a:srgbClr val="000000"/>
                </a:solidFill>
              </a:endParaRPr>
            </a:p>
          </p:txBody>
        </p:sp>
        <p:sp>
          <p:nvSpPr>
            <p:cNvPr id="165941" name="Line 64"/>
            <p:cNvSpPr>
              <a:spLocks noChangeShapeType="1"/>
            </p:cNvSpPr>
            <p:nvPr/>
          </p:nvSpPr>
          <p:spPr bwMode="auto">
            <a:xfrm flipH="1" flipV="1">
              <a:off x="2832" y="2688"/>
              <a:ext cx="528" cy="240"/>
            </a:xfrm>
            <a:prstGeom prst="line">
              <a:avLst/>
            </a:prstGeom>
            <a:noFill/>
            <a:ln w="28575">
              <a:solidFill>
                <a:srgbClr val="0099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42" name="Line 65"/>
            <p:cNvSpPr>
              <a:spLocks noChangeShapeType="1"/>
            </p:cNvSpPr>
            <p:nvPr/>
          </p:nvSpPr>
          <p:spPr bwMode="auto">
            <a:xfrm flipH="1" flipV="1">
              <a:off x="3120" y="2640"/>
              <a:ext cx="240" cy="288"/>
            </a:xfrm>
            <a:prstGeom prst="line">
              <a:avLst/>
            </a:prstGeom>
            <a:noFill/>
            <a:ln w="28575">
              <a:solidFill>
                <a:srgbClr val="0099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36955" name="Group 59"/>
          <p:cNvGrpSpPr>
            <a:grpSpLocks/>
          </p:cNvGrpSpPr>
          <p:nvPr/>
        </p:nvGrpSpPr>
        <p:grpSpPr bwMode="auto">
          <a:xfrm>
            <a:off x="1295400" y="3886200"/>
            <a:ext cx="2590800" cy="1233488"/>
            <a:chOff x="816" y="2448"/>
            <a:chExt cx="1632" cy="777"/>
          </a:xfrm>
        </p:grpSpPr>
        <p:sp>
          <p:nvSpPr>
            <p:cNvPr id="165938" name="Line 69"/>
            <p:cNvSpPr>
              <a:spLocks noChangeShapeType="1"/>
            </p:cNvSpPr>
            <p:nvPr/>
          </p:nvSpPr>
          <p:spPr bwMode="auto">
            <a:xfrm flipH="1" flipV="1">
              <a:off x="816" y="2448"/>
              <a:ext cx="624" cy="76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39" name="Line 70"/>
            <p:cNvSpPr>
              <a:spLocks noChangeShapeType="1"/>
            </p:cNvSpPr>
            <p:nvPr/>
          </p:nvSpPr>
          <p:spPr bwMode="auto">
            <a:xfrm flipV="1">
              <a:off x="1440" y="2448"/>
              <a:ext cx="1008" cy="777"/>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36958" name="Group 62"/>
          <p:cNvGrpSpPr>
            <a:grpSpLocks/>
          </p:cNvGrpSpPr>
          <p:nvPr/>
        </p:nvGrpSpPr>
        <p:grpSpPr bwMode="auto">
          <a:xfrm>
            <a:off x="3810000" y="3886200"/>
            <a:ext cx="1219200" cy="1219200"/>
            <a:chOff x="2400" y="2448"/>
            <a:chExt cx="768" cy="768"/>
          </a:xfrm>
        </p:grpSpPr>
        <p:sp>
          <p:nvSpPr>
            <p:cNvPr id="165934" name="Text Box 74"/>
            <p:cNvSpPr txBox="1">
              <a:spLocks noChangeArrowheads="1"/>
            </p:cNvSpPr>
            <p:nvPr/>
          </p:nvSpPr>
          <p:spPr bwMode="auto">
            <a:xfrm>
              <a:off x="2400" y="3024"/>
              <a:ext cx="768" cy="1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400">
                  <a:solidFill>
                    <a:srgbClr val="804000"/>
                  </a:solidFill>
                </a:rPr>
                <a:t>outparalogs</a:t>
              </a:r>
              <a:endParaRPr lang="en-GB" altLang="x-none" sz="2400" b="0">
                <a:solidFill>
                  <a:srgbClr val="000000"/>
                </a:solidFill>
              </a:endParaRPr>
            </a:p>
          </p:txBody>
        </p:sp>
        <p:grpSp>
          <p:nvGrpSpPr>
            <p:cNvPr id="165935" name="Group 64"/>
            <p:cNvGrpSpPr>
              <a:grpSpLocks/>
            </p:cNvGrpSpPr>
            <p:nvPr/>
          </p:nvGrpSpPr>
          <p:grpSpPr bwMode="auto">
            <a:xfrm>
              <a:off x="2496" y="2448"/>
              <a:ext cx="336" cy="576"/>
              <a:chOff x="2496" y="2448"/>
              <a:chExt cx="336" cy="576"/>
            </a:xfrm>
          </p:grpSpPr>
          <p:sp>
            <p:nvSpPr>
              <p:cNvPr id="165936" name="Line 72"/>
              <p:cNvSpPr>
                <a:spLocks noChangeShapeType="1"/>
              </p:cNvSpPr>
              <p:nvPr/>
            </p:nvSpPr>
            <p:spPr bwMode="auto">
              <a:xfrm flipH="1" flipV="1">
                <a:off x="2496" y="2448"/>
                <a:ext cx="96" cy="576"/>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37" name="Line 75"/>
              <p:cNvSpPr>
                <a:spLocks noChangeShapeType="1"/>
              </p:cNvSpPr>
              <p:nvPr/>
            </p:nvSpPr>
            <p:spPr bwMode="auto">
              <a:xfrm flipV="1">
                <a:off x="2592" y="2688"/>
                <a:ext cx="240" cy="336"/>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336963" name="Group 67"/>
          <p:cNvGrpSpPr>
            <a:grpSpLocks/>
          </p:cNvGrpSpPr>
          <p:nvPr/>
        </p:nvGrpSpPr>
        <p:grpSpPr bwMode="auto">
          <a:xfrm>
            <a:off x="4114800" y="3886200"/>
            <a:ext cx="762000" cy="914400"/>
            <a:chOff x="2592" y="2448"/>
            <a:chExt cx="480" cy="576"/>
          </a:xfrm>
        </p:grpSpPr>
        <p:sp>
          <p:nvSpPr>
            <p:cNvPr id="165932" name="Line 76"/>
            <p:cNvSpPr>
              <a:spLocks noChangeShapeType="1"/>
            </p:cNvSpPr>
            <p:nvPr/>
          </p:nvSpPr>
          <p:spPr bwMode="auto">
            <a:xfrm flipV="1">
              <a:off x="2688" y="2736"/>
              <a:ext cx="384" cy="288"/>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33" name="Line 77"/>
            <p:cNvSpPr>
              <a:spLocks noChangeShapeType="1"/>
            </p:cNvSpPr>
            <p:nvPr/>
          </p:nvSpPr>
          <p:spPr bwMode="auto">
            <a:xfrm flipH="1" flipV="1">
              <a:off x="2592" y="2448"/>
              <a:ext cx="96" cy="576"/>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90894" name="Group 78"/>
          <p:cNvGrpSpPr>
            <a:grpSpLocks/>
          </p:cNvGrpSpPr>
          <p:nvPr/>
        </p:nvGrpSpPr>
        <p:grpSpPr bwMode="auto">
          <a:xfrm>
            <a:off x="1676400" y="3886200"/>
            <a:ext cx="2819400" cy="1143000"/>
            <a:chOff x="1056" y="2439"/>
            <a:chExt cx="1776" cy="720"/>
          </a:xfrm>
        </p:grpSpPr>
        <p:sp>
          <p:nvSpPr>
            <p:cNvPr id="165930" name="Line 79"/>
            <p:cNvSpPr>
              <a:spLocks noChangeShapeType="1"/>
            </p:cNvSpPr>
            <p:nvPr/>
          </p:nvSpPr>
          <p:spPr bwMode="auto">
            <a:xfrm flipH="1" flipV="1">
              <a:off x="1056" y="2439"/>
              <a:ext cx="624" cy="720"/>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31" name="Line 80"/>
            <p:cNvSpPr>
              <a:spLocks noChangeShapeType="1"/>
            </p:cNvSpPr>
            <p:nvPr/>
          </p:nvSpPr>
          <p:spPr bwMode="auto">
            <a:xfrm flipV="1">
              <a:off x="1680" y="2631"/>
              <a:ext cx="1152" cy="52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36969" name="Group 73"/>
          <p:cNvGrpSpPr>
            <a:grpSpLocks/>
          </p:cNvGrpSpPr>
          <p:nvPr/>
        </p:nvGrpSpPr>
        <p:grpSpPr bwMode="auto">
          <a:xfrm>
            <a:off x="1752600" y="3810000"/>
            <a:ext cx="3276600" cy="1600200"/>
            <a:chOff x="1104" y="2400"/>
            <a:chExt cx="2064" cy="1008"/>
          </a:xfrm>
        </p:grpSpPr>
        <p:sp>
          <p:nvSpPr>
            <p:cNvPr id="165926" name="Text Box 67"/>
            <p:cNvSpPr txBox="1">
              <a:spLocks noChangeArrowheads="1"/>
            </p:cNvSpPr>
            <p:nvPr/>
          </p:nvSpPr>
          <p:spPr bwMode="auto">
            <a:xfrm>
              <a:off x="1440" y="3177"/>
              <a:ext cx="864"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000FF"/>
                  </a:solidFill>
                </a:rPr>
                <a:t>orthologs</a:t>
              </a:r>
              <a:endParaRPr lang="en-GB" altLang="x-none" sz="2400" b="0">
                <a:solidFill>
                  <a:srgbClr val="000000"/>
                </a:solidFill>
              </a:endParaRPr>
            </a:p>
          </p:txBody>
        </p:sp>
        <p:grpSp>
          <p:nvGrpSpPr>
            <p:cNvPr id="165927" name="Group 75"/>
            <p:cNvGrpSpPr>
              <a:grpSpLocks/>
            </p:cNvGrpSpPr>
            <p:nvPr/>
          </p:nvGrpSpPr>
          <p:grpSpPr bwMode="auto">
            <a:xfrm>
              <a:off x="1104" y="2400"/>
              <a:ext cx="2064" cy="816"/>
              <a:chOff x="1152" y="2448"/>
              <a:chExt cx="2016" cy="768"/>
            </a:xfrm>
          </p:grpSpPr>
          <p:sp>
            <p:nvSpPr>
              <p:cNvPr id="165928" name="Line 82"/>
              <p:cNvSpPr>
                <a:spLocks noChangeShapeType="1"/>
              </p:cNvSpPr>
              <p:nvPr/>
            </p:nvSpPr>
            <p:spPr bwMode="auto">
              <a:xfrm flipV="1">
                <a:off x="1824" y="2688"/>
                <a:ext cx="1344" cy="52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29" name="Line 83"/>
              <p:cNvSpPr>
                <a:spLocks noChangeShapeType="1"/>
              </p:cNvSpPr>
              <p:nvPr/>
            </p:nvSpPr>
            <p:spPr bwMode="auto">
              <a:xfrm flipH="1" flipV="1">
                <a:off x="1152" y="2448"/>
                <a:ext cx="672" cy="76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sp>
        <p:nvSpPr>
          <p:cNvPr id="290900" name="Text Box 84"/>
          <p:cNvSpPr txBox="1">
            <a:spLocks noChangeArrowheads="1"/>
          </p:cNvSpPr>
          <p:nvPr/>
        </p:nvSpPr>
        <p:spPr bwMode="auto">
          <a:xfrm>
            <a:off x="0" y="5943600"/>
            <a:ext cx="8991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FF0000"/>
                </a:solidFill>
                <a:latin typeface="Helvetica" charset="0"/>
              </a:rPr>
              <a:t>Predict these events by comparing genomes?</a:t>
            </a:r>
            <a:endParaRPr lang="en-GB" altLang="x-none" sz="2800" b="0">
              <a:latin typeface="Courier" charset="0"/>
            </a:endParaRPr>
          </a:p>
        </p:txBody>
      </p:sp>
      <p:sp>
        <p:nvSpPr>
          <p:cNvPr id="165902" name="Text Box 85"/>
          <p:cNvSpPr txBox="1">
            <a:spLocks noChangeArrowheads="1"/>
          </p:cNvSpPr>
          <p:nvPr/>
        </p:nvSpPr>
        <p:spPr bwMode="auto">
          <a:xfrm>
            <a:off x="4114800" y="44624"/>
            <a:ext cx="4953000"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00FF"/>
                </a:solidFill>
                <a:latin typeface="Times" charset="0"/>
              </a:rPr>
              <a:t>Speciation - Duplication</a:t>
            </a:r>
            <a:endParaRPr lang="en-GB" altLang="x-none">
              <a:latin typeface="Times" charset="0"/>
            </a:endParaRPr>
          </a:p>
        </p:txBody>
      </p:sp>
      <p:sp>
        <p:nvSpPr>
          <p:cNvPr id="290902" name="Text Box 86"/>
          <p:cNvSpPr txBox="1">
            <a:spLocks noChangeArrowheads="1"/>
          </p:cNvSpPr>
          <p:nvPr/>
        </p:nvSpPr>
        <p:spPr bwMode="auto">
          <a:xfrm>
            <a:off x="6248400" y="1538288"/>
            <a:ext cx="2667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a:t>
            </a:r>
            <a:r>
              <a:rPr lang="en-GB" altLang="x-none" sz="2800">
                <a:latin typeface="Helvetica" charset="0"/>
              </a:rPr>
              <a:t> Speciation</a:t>
            </a:r>
          </a:p>
        </p:txBody>
      </p:sp>
      <p:sp>
        <p:nvSpPr>
          <p:cNvPr id="290903" name="Text Box 87"/>
          <p:cNvSpPr txBox="1">
            <a:spLocks noChangeArrowheads="1"/>
          </p:cNvSpPr>
          <p:nvPr/>
        </p:nvSpPr>
        <p:spPr bwMode="auto">
          <a:xfrm>
            <a:off x="6248400" y="990600"/>
            <a:ext cx="2971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a:t>
            </a:r>
            <a:r>
              <a:rPr lang="en-GB" altLang="x-none" sz="2800">
                <a:latin typeface="Helvetica" charset="0"/>
              </a:rPr>
              <a:t> Duplication</a:t>
            </a:r>
          </a:p>
        </p:txBody>
      </p:sp>
      <p:sp>
        <p:nvSpPr>
          <p:cNvPr id="290904" name="Text Box 88"/>
          <p:cNvSpPr txBox="1">
            <a:spLocks noChangeArrowheads="1"/>
          </p:cNvSpPr>
          <p:nvPr/>
        </p:nvSpPr>
        <p:spPr bwMode="auto">
          <a:xfrm>
            <a:off x="6248400" y="2209800"/>
            <a:ext cx="2286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a:t>
            </a:r>
            <a:r>
              <a:rPr lang="en-GB" altLang="x-none" sz="2800">
                <a:latin typeface="Helvetica" charset="0"/>
              </a:rPr>
              <a:t> Homologs</a:t>
            </a:r>
            <a:endParaRPr lang="en-GB" altLang="x-none" sz="2400" b="0"/>
          </a:p>
        </p:txBody>
      </p:sp>
      <p:sp>
        <p:nvSpPr>
          <p:cNvPr id="290905" name="Text Box 89"/>
          <p:cNvSpPr txBox="1">
            <a:spLocks noChangeArrowheads="1"/>
          </p:cNvSpPr>
          <p:nvPr/>
        </p:nvSpPr>
        <p:spPr bwMode="auto">
          <a:xfrm>
            <a:off x="6248400" y="2819400"/>
            <a:ext cx="2590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a:t>
            </a:r>
            <a:r>
              <a:rPr lang="en-GB" altLang="x-none" sz="2800">
                <a:latin typeface="Helvetica" charset="0"/>
              </a:rPr>
              <a:t> Inparalogs</a:t>
            </a:r>
          </a:p>
        </p:txBody>
      </p:sp>
      <p:sp>
        <p:nvSpPr>
          <p:cNvPr id="290906" name="Text Box 90"/>
          <p:cNvSpPr txBox="1">
            <a:spLocks noChangeArrowheads="1"/>
          </p:cNvSpPr>
          <p:nvPr/>
        </p:nvSpPr>
        <p:spPr bwMode="auto">
          <a:xfrm>
            <a:off x="6248400" y="3505200"/>
            <a:ext cx="2362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a:t>
            </a:r>
            <a:r>
              <a:rPr lang="en-GB" altLang="x-none" sz="2800">
                <a:latin typeface="Helvetica" charset="0"/>
              </a:rPr>
              <a:t> Orthologs</a:t>
            </a:r>
          </a:p>
        </p:txBody>
      </p:sp>
      <p:sp>
        <p:nvSpPr>
          <p:cNvPr id="290907" name="Text Box 91"/>
          <p:cNvSpPr txBox="1">
            <a:spLocks noChangeArrowheads="1"/>
          </p:cNvSpPr>
          <p:nvPr/>
        </p:nvSpPr>
        <p:spPr bwMode="auto">
          <a:xfrm>
            <a:off x="6248400" y="4191000"/>
            <a:ext cx="2514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a:t>
            </a:r>
            <a:r>
              <a:rPr lang="en-GB" altLang="x-none" sz="2800">
                <a:latin typeface="Helvetica" charset="0"/>
              </a:rPr>
              <a:t> Outparalogs</a:t>
            </a:r>
          </a:p>
        </p:txBody>
      </p:sp>
      <p:sp>
        <p:nvSpPr>
          <p:cNvPr id="290908" name="Text Box 92"/>
          <p:cNvSpPr txBox="1">
            <a:spLocks noChangeArrowheads="1"/>
          </p:cNvSpPr>
          <p:nvPr/>
        </p:nvSpPr>
        <p:spPr bwMode="auto">
          <a:xfrm>
            <a:off x="6248400" y="4800600"/>
            <a:ext cx="2819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a:t>
            </a:r>
            <a:r>
              <a:rPr lang="en-GB" altLang="x-none" sz="2800">
                <a:latin typeface="Helvetica" charset="0"/>
              </a:rPr>
              <a:t> Loss of genes</a:t>
            </a:r>
          </a:p>
        </p:txBody>
      </p:sp>
      <p:grpSp>
        <p:nvGrpSpPr>
          <p:cNvPr id="290909" name="Group 93"/>
          <p:cNvGrpSpPr>
            <a:grpSpLocks/>
          </p:cNvGrpSpPr>
          <p:nvPr/>
        </p:nvGrpSpPr>
        <p:grpSpPr bwMode="auto">
          <a:xfrm>
            <a:off x="457200" y="228600"/>
            <a:ext cx="3200400" cy="2652713"/>
            <a:chOff x="288" y="144"/>
            <a:chExt cx="2016" cy="1671"/>
          </a:xfrm>
        </p:grpSpPr>
        <p:sp>
          <p:nvSpPr>
            <p:cNvPr id="165918" name="Text Box 94"/>
            <p:cNvSpPr txBox="1">
              <a:spLocks noChangeArrowheads="1"/>
            </p:cNvSpPr>
            <p:nvPr/>
          </p:nvSpPr>
          <p:spPr bwMode="auto">
            <a:xfrm>
              <a:off x="288" y="96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000FF"/>
                  </a:solidFill>
                  <a:latin typeface="Times" charset="0"/>
                </a:rPr>
                <a:t>Time</a:t>
              </a:r>
            </a:p>
          </p:txBody>
        </p:sp>
        <p:grpSp>
          <p:nvGrpSpPr>
            <p:cNvPr id="165919" name="Group 95"/>
            <p:cNvGrpSpPr>
              <a:grpSpLocks/>
            </p:cNvGrpSpPr>
            <p:nvPr/>
          </p:nvGrpSpPr>
          <p:grpSpPr bwMode="auto">
            <a:xfrm>
              <a:off x="816" y="144"/>
              <a:ext cx="1488" cy="1671"/>
              <a:chOff x="816" y="144"/>
              <a:chExt cx="1488" cy="1671"/>
            </a:xfrm>
          </p:grpSpPr>
          <p:sp>
            <p:nvSpPr>
              <p:cNvPr id="165920" name="Line 96"/>
              <p:cNvSpPr>
                <a:spLocks noChangeShapeType="1"/>
              </p:cNvSpPr>
              <p:nvPr/>
            </p:nvSpPr>
            <p:spPr bwMode="auto">
              <a:xfrm>
                <a:off x="816" y="471"/>
                <a:ext cx="0" cy="134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165921" name="Group 97"/>
              <p:cNvGrpSpPr>
                <a:grpSpLocks/>
              </p:cNvGrpSpPr>
              <p:nvPr/>
            </p:nvGrpSpPr>
            <p:grpSpPr bwMode="auto">
              <a:xfrm>
                <a:off x="1392" y="144"/>
                <a:ext cx="912" cy="1383"/>
                <a:chOff x="1392" y="144"/>
                <a:chExt cx="912" cy="1383"/>
              </a:xfrm>
            </p:grpSpPr>
            <p:sp>
              <p:nvSpPr>
                <p:cNvPr id="165922" name="Line 98"/>
                <p:cNvSpPr>
                  <a:spLocks noChangeShapeType="1"/>
                </p:cNvSpPr>
                <p:nvPr/>
              </p:nvSpPr>
              <p:spPr bwMode="auto">
                <a:xfrm>
                  <a:off x="2304" y="183"/>
                  <a:ext cx="0" cy="1344"/>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5923" name="Line 99"/>
                <p:cNvSpPr>
                  <a:spLocks noChangeShapeType="1"/>
                </p:cNvSpPr>
                <p:nvPr/>
              </p:nvSpPr>
              <p:spPr bwMode="auto">
                <a:xfrm>
                  <a:off x="1680" y="183"/>
                  <a:ext cx="0" cy="1344"/>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5924" name="Text Box 100"/>
                <p:cNvSpPr txBox="1">
                  <a:spLocks noChangeArrowheads="1"/>
                </p:cNvSpPr>
                <p:nvPr/>
              </p:nvSpPr>
              <p:spPr bwMode="auto">
                <a:xfrm>
                  <a:off x="2064" y="144"/>
                  <a:ext cx="240"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00000"/>
                      </a:solidFill>
                      <a:latin typeface="Times" charset="0"/>
                    </a:rPr>
                    <a:t>g</a:t>
                  </a:r>
                </a:p>
              </p:txBody>
            </p:sp>
            <p:sp>
              <p:nvSpPr>
                <p:cNvPr id="165925" name="Text Box 101"/>
                <p:cNvSpPr txBox="1">
                  <a:spLocks noChangeArrowheads="1"/>
                </p:cNvSpPr>
                <p:nvPr/>
              </p:nvSpPr>
              <p:spPr bwMode="auto">
                <a:xfrm>
                  <a:off x="1392" y="192"/>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660099"/>
                      </a:solidFill>
                      <a:latin typeface="Helvetica" charset="0"/>
                    </a:rPr>
                    <a:t>S</a:t>
                  </a:r>
                  <a:endParaRPr lang="en-GB" altLang="x-none" sz="2400" b="0"/>
                </a:p>
              </p:txBody>
            </p:sp>
          </p:grpSp>
        </p:grpSp>
      </p:grpSp>
      <p:grpSp>
        <p:nvGrpSpPr>
          <p:cNvPr id="336992" name="Group 96"/>
          <p:cNvGrpSpPr>
            <a:grpSpLocks/>
          </p:cNvGrpSpPr>
          <p:nvPr/>
        </p:nvGrpSpPr>
        <p:grpSpPr bwMode="auto">
          <a:xfrm>
            <a:off x="1524000" y="2438400"/>
            <a:ext cx="3200400" cy="1447800"/>
            <a:chOff x="960" y="1536"/>
            <a:chExt cx="2016" cy="912"/>
          </a:xfrm>
        </p:grpSpPr>
        <p:sp>
          <p:nvSpPr>
            <p:cNvPr id="165912" name="Text Box 48"/>
            <p:cNvSpPr txBox="1">
              <a:spLocks noChangeArrowheads="1"/>
            </p:cNvSpPr>
            <p:nvPr/>
          </p:nvSpPr>
          <p:spPr bwMode="auto">
            <a:xfrm>
              <a:off x="1104" y="2169"/>
              <a:ext cx="432"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Times" charset="0"/>
                </a:rPr>
                <a:t>g2a</a:t>
              </a:r>
              <a:endParaRPr lang="en-GB" altLang="x-none" sz="2400">
                <a:solidFill>
                  <a:srgbClr val="FF0000"/>
                </a:solidFill>
                <a:latin typeface="Times" charset="0"/>
              </a:endParaRPr>
            </a:p>
          </p:txBody>
        </p:sp>
        <p:sp>
          <p:nvSpPr>
            <p:cNvPr id="165913" name="Oval 54"/>
            <p:cNvSpPr>
              <a:spLocks noChangeArrowheads="1"/>
            </p:cNvSpPr>
            <p:nvPr/>
          </p:nvSpPr>
          <p:spPr bwMode="auto">
            <a:xfrm>
              <a:off x="960" y="225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65914" name="Line 55"/>
            <p:cNvSpPr>
              <a:spLocks noChangeShapeType="1"/>
            </p:cNvSpPr>
            <p:nvPr/>
          </p:nvSpPr>
          <p:spPr bwMode="auto">
            <a:xfrm flipH="1">
              <a:off x="1104" y="1536"/>
              <a:ext cx="960" cy="72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5915" name="Rectangle 100"/>
            <p:cNvSpPr>
              <a:spLocks noChangeArrowheads="1"/>
            </p:cNvSpPr>
            <p:nvPr/>
          </p:nvSpPr>
          <p:spPr bwMode="auto">
            <a:xfrm>
              <a:off x="2636" y="1737"/>
              <a:ext cx="340"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Times" charset="0"/>
                </a:rPr>
                <a:t>g2b</a:t>
              </a:r>
            </a:p>
          </p:txBody>
        </p:sp>
        <p:sp>
          <p:nvSpPr>
            <p:cNvPr id="165916" name="Oval 22"/>
            <p:cNvSpPr>
              <a:spLocks noChangeArrowheads="1"/>
            </p:cNvSpPr>
            <p:nvPr/>
          </p:nvSpPr>
          <p:spPr bwMode="auto">
            <a:xfrm>
              <a:off x="2496" y="1920"/>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65917" name="Line 51"/>
            <p:cNvSpPr>
              <a:spLocks noChangeShapeType="1"/>
            </p:cNvSpPr>
            <p:nvPr/>
          </p:nvSpPr>
          <p:spPr bwMode="auto">
            <a:xfrm>
              <a:off x="2160" y="1536"/>
              <a:ext cx="384" cy="432"/>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90903"/>
                                        </p:tgtEl>
                                        <p:attrNameLst>
                                          <p:attrName>style.visibility</p:attrName>
                                        </p:attrNameLst>
                                      </p:cBhvr>
                                      <p:to>
                                        <p:strVal val="visible"/>
                                      </p:to>
                                    </p:set>
                                    <p:animEffect transition="in" filter="fade">
                                      <p:cBhvr>
                                        <p:cTn id="7" dur="1000"/>
                                        <p:tgtEl>
                                          <p:spTgt spid="290903"/>
                                        </p:tgtEl>
                                      </p:cBhvr>
                                    </p:animEffect>
                                    <p:anim calcmode="lin" valueType="num">
                                      <p:cBhvr>
                                        <p:cTn id="8" dur="1000" fill="hold"/>
                                        <p:tgtEl>
                                          <p:spTgt spid="290903"/>
                                        </p:tgtEl>
                                        <p:attrNameLst>
                                          <p:attrName>ppt_x</p:attrName>
                                        </p:attrNameLst>
                                      </p:cBhvr>
                                      <p:tavLst>
                                        <p:tav tm="0">
                                          <p:val>
                                            <p:strVal val="#ppt_x"/>
                                          </p:val>
                                        </p:tav>
                                        <p:tav tm="100000">
                                          <p:val>
                                            <p:strVal val="#ppt_x"/>
                                          </p:val>
                                        </p:tav>
                                      </p:tavLst>
                                    </p:anim>
                                    <p:anim calcmode="lin" valueType="num">
                                      <p:cBhvr>
                                        <p:cTn id="9" dur="1000" fill="hold"/>
                                        <p:tgtEl>
                                          <p:spTgt spid="29090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0902"/>
                                        </p:tgtEl>
                                        <p:attrNameLst>
                                          <p:attrName>style.visibility</p:attrName>
                                        </p:attrNameLst>
                                      </p:cBhvr>
                                      <p:to>
                                        <p:strVal val="visible"/>
                                      </p:to>
                                    </p:set>
                                    <p:animEffect transition="in" filter="fade">
                                      <p:cBhvr>
                                        <p:cTn id="13" dur="500"/>
                                        <p:tgtEl>
                                          <p:spTgt spid="290902"/>
                                        </p:tgtEl>
                                      </p:cBhvr>
                                    </p:animEffect>
                                    <p:anim calcmode="lin" valueType="num">
                                      <p:cBhvr>
                                        <p:cTn id="14" dur="500" fill="hold"/>
                                        <p:tgtEl>
                                          <p:spTgt spid="290902"/>
                                        </p:tgtEl>
                                        <p:attrNameLst>
                                          <p:attrName>ppt_x</p:attrName>
                                        </p:attrNameLst>
                                      </p:cBhvr>
                                      <p:tavLst>
                                        <p:tav tm="0">
                                          <p:val>
                                            <p:strVal val="#ppt_x"/>
                                          </p:val>
                                        </p:tav>
                                        <p:tav tm="100000">
                                          <p:val>
                                            <p:strVal val="#ppt_x"/>
                                          </p:val>
                                        </p:tav>
                                      </p:tavLst>
                                    </p:anim>
                                    <p:anim calcmode="lin" valueType="num">
                                      <p:cBhvr>
                                        <p:cTn id="15" dur="500" fill="hold"/>
                                        <p:tgtEl>
                                          <p:spTgt spid="290902"/>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0904"/>
                                        </p:tgtEl>
                                        <p:attrNameLst>
                                          <p:attrName>style.visibility</p:attrName>
                                        </p:attrNameLst>
                                      </p:cBhvr>
                                      <p:to>
                                        <p:strVal val="visible"/>
                                      </p:to>
                                    </p:set>
                                    <p:animEffect transition="in" filter="fade">
                                      <p:cBhvr>
                                        <p:cTn id="19" dur="500"/>
                                        <p:tgtEl>
                                          <p:spTgt spid="290904"/>
                                        </p:tgtEl>
                                      </p:cBhvr>
                                    </p:animEffect>
                                    <p:anim calcmode="lin" valueType="num">
                                      <p:cBhvr>
                                        <p:cTn id="20" dur="500" fill="hold"/>
                                        <p:tgtEl>
                                          <p:spTgt spid="290904"/>
                                        </p:tgtEl>
                                        <p:attrNameLst>
                                          <p:attrName>ppt_x</p:attrName>
                                        </p:attrNameLst>
                                      </p:cBhvr>
                                      <p:tavLst>
                                        <p:tav tm="0">
                                          <p:val>
                                            <p:strVal val="#ppt_x"/>
                                          </p:val>
                                        </p:tav>
                                        <p:tav tm="100000">
                                          <p:val>
                                            <p:strVal val="#ppt_x"/>
                                          </p:val>
                                        </p:tav>
                                      </p:tavLst>
                                    </p:anim>
                                    <p:anim calcmode="lin" valueType="num">
                                      <p:cBhvr>
                                        <p:cTn id="21" dur="500" fill="hold"/>
                                        <p:tgtEl>
                                          <p:spTgt spid="290904"/>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290905"/>
                                        </p:tgtEl>
                                        <p:attrNameLst>
                                          <p:attrName>style.visibility</p:attrName>
                                        </p:attrNameLst>
                                      </p:cBhvr>
                                      <p:to>
                                        <p:strVal val="visible"/>
                                      </p:to>
                                    </p:set>
                                    <p:animEffect transition="in" filter="fade">
                                      <p:cBhvr>
                                        <p:cTn id="25" dur="500"/>
                                        <p:tgtEl>
                                          <p:spTgt spid="290905"/>
                                        </p:tgtEl>
                                      </p:cBhvr>
                                    </p:animEffect>
                                    <p:anim calcmode="lin" valueType="num">
                                      <p:cBhvr>
                                        <p:cTn id="26" dur="500" fill="hold"/>
                                        <p:tgtEl>
                                          <p:spTgt spid="290905"/>
                                        </p:tgtEl>
                                        <p:attrNameLst>
                                          <p:attrName>ppt_x</p:attrName>
                                        </p:attrNameLst>
                                      </p:cBhvr>
                                      <p:tavLst>
                                        <p:tav tm="0">
                                          <p:val>
                                            <p:strVal val="#ppt_x"/>
                                          </p:val>
                                        </p:tav>
                                        <p:tav tm="100000">
                                          <p:val>
                                            <p:strVal val="#ppt_x"/>
                                          </p:val>
                                        </p:tav>
                                      </p:tavLst>
                                    </p:anim>
                                    <p:anim calcmode="lin" valueType="num">
                                      <p:cBhvr>
                                        <p:cTn id="27" dur="500" fill="hold"/>
                                        <p:tgtEl>
                                          <p:spTgt spid="290905"/>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500"/>
                            </p:stCondLst>
                            <p:childTnLst>
                              <p:par>
                                <p:cTn id="29" presetID="47" presetClass="entr" presetSubtype="0" fill="hold" grpId="0" nodeType="afterEffect">
                                  <p:stCondLst>
                                    <p:cond delay="0"/>
                                  </p:stCondLst>
                                  <p:childTnLst>
                                    <p:set>
                                      <p:cBhvr>
                                        <p:cTn id="30" dur="1" fill="hold">
                                          <p:stCondLst>
                                            <p:cond delay="0"/>
                                          </p:stCondLst>
                                        </p:cTn>
                                        <p:tgtEl>
                                          <p:spTgt spid="290906"/>
                                        </p:tgtEl>
                                        <p:attrNameLst>
                                          <p:attrName>style.visibility</p:attrName>
                                        </p:attrNameLst>
                                      </p:cBhvr>
                                      <p:to>
                                        <p:strVal val="visible"/>
                                      </p:to>
                                    </p:set>
                                    <p:animEffect transition="in" filter="fade">
                                      <p:cBhvr>
                                        <p:cTn id="31" dur="500"/>
                                        <p:tgtEl>
                                          <p:spTgt spid="290906"/>
                                        </p:tgtEl>
                                      </p:cBhvr>
                                    </p:animEffect>
                                    <p:anim calcmode="lin" valueType="num">
                                      <p:cBhvr>
                                        <p:cTn id="32" dur="500" fill="hold"/>
                                        <p:tgtEl>
                                          <p:spTgt spid="290906"/>
                                        </p:tgtEl>
                                        <p:attrNameLst>
                                          <p:attrName>ppt_x</p:attrName>
                                        </p:attrNameLst>
                                      </p:cBhvr>
                                      <p:tavLst>
                                        <p:tav tm="0">
                                          <p:val>
                                            <p:strVal val="#ppt_x"/>
                                          </p:val>
                                        </p:tav>
                                        <p:tav tm="100000">
                                          <p:val>
                                            <p:strVal val="#ppt_x"/>
                                          </p:val>
                                        </p:tav>
                                      </p:tavLst>
                                    </p:anim>
                                    <p:anim calcmode="lin" valueType="num">
                                      <p:cBhvr>
                                        <p:cTn id="33" dur="500" fill="hold"/>
                                        <p:tgtEl>
                                          <p:spTgt spid="290906"/>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3000"/>
                            </p:stCondLst>
                            <p:childTnLst>
                              <p:par>
                                <p:cTn id="35" presetID="47" presetClass="entr" presetSubtype="0" fill="hold" grpId="0" nodeType="afterEffect">
                                  <p:stCondLst>
                                    <p:cond delay="0"/>
                                  </p:stCondLst>
                                  <p:childTnLst>
                                    <p:set>
                                      <p:cBhvr>
                                        <p:cTn id="36" dur="1" fill="hold">
                                          <p:stCondLst>
                                            <p:cond delay="0"/>
                                          </p:stCondLst>
                                        </p:cTn>
                                        <p:tgtEl>
                                          <p:spTgt spid="290907"/>
                                        </p:tgtEl>
                                        <p:attrNameLst>
                                          <p:attrName>style.visibility</p:attrName>
                                        </p:attrNameLst>
                                      </p:cBhvr>
                                      <p:to>
                                        <p:strVal val="visible"/>
                                      </p:to>
                                    </p:set>
                                    <p:animEffect transition="in" filter="fade">
                                      <p:cBhvr>
                                        <p:cTn id="37" dur="500"/>
                                        <p:tgtEl>
                                          <p:spTgt spid="290907"/>
                                        </p:tgtEl>
                                      </p:cBhvr>
                                    </p:animEffect>
                                    <p:anim calcmode="lin" valueType="num">
                                      <p:cBhvr>
                                        <p:cTn id="38" dur="500" fill="hold"/>
                                        <p:tgtEl>
                                          <p:spTgt spid="290907"/>
                                        </p:tgtEl>
                                        <p:attrNameLst>
                                          <p:attrName>ppt_x</p:attrName>
                                        </p:attrNameLst>
                                      </p:cBhvr>
                                      <p:tavLst>
                                        <p:tav tm="0">
                                          <p:val>
                                            <p:strVal val="#ppt_x"/>
                                          </p:val>
                                        </p:tav>
                                        <p:tav tm="100000">
                                          <p:val>
                                            <p:strVal val="#ppt_x"/>
                                          </p:val>
                                        </p:tav>
                                      </p:tavLst>
                                    </p:anim>
                                    <p:anim calcmode="lin" valueType="num">
                                      <p:cBhvr>
                                        <p:cTn id="39" dur="500" fill="hold"/>
                                        <p:tgtEl>
                                          <p:spTgt spid="290907"/>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3500"/>
                            </p:stCondLst>
                            <p:childTnLst>
                              <p:par>
                                <p:cTn id="41" presetID="47" presetClass="entr" presetSubtype="0" fill="hold" grpId="0" nodeType="afterEffect">
                                  <p:stCondLst>
                                    <p:cond delay="0"/>
                                  </p:stCondLst>
                                  <p:childTnLst>
                                    <p:set>
                                      <p:cBhvr>
                                        <p:cTn id="42" dur="1" fill="hold">
                                          <p:stCondLst>
                                            <p:cond delay="0"/>
                                          </p:stCondLst>
                                        </p:cTn>
                                        <p:tgtEl>
                                          <p:spTgt spid="290908"/>
                                        </p:tgtEl>
                                        <p:attrNameLst>
                                          <p:attrName>style.visibility</p:attrName>
                                        </p:attrNameLst>
                                      </p:cBhvr>
                                      <p:to>
                                        <p:strVal val="visible"/>
                                      </p:to>
                                    </p:set>
                                    <p:animEffect transition="in" filter="fade">
                                      <p:cBhvr>
                                        <p:cTn id="43" dur="500"/>
                                        <p:tgtEl>
                                          <p:spTgt spid="290908"/>
                                        </p:tgtEl>
                                      </p:cBhvr>
                                    </p:animEffect>
                                    <p:anim calcmode="lin" valueType="num">
                                      <p:cBhvr>
                                        <p:cTn id="44" dur="500" fill="hold"/>
                                        <p:tgtEl>
                                          <p:spTgt spid="290908"/>
                                        </p:tgtEl>
                                        <p:attrNameLst>
                                          <p:attrName>ppt_x</p:attrName>
                                        </p:attrNameLst>
                                      </p:cBhvr>
                                      <p:tavLst>
                                        <p:tav tm="0">
                                          <p:val>
                                            <p:strVal val="#ppt_x"/>
                                          </p:val>
                                        </p:tav>
                                        <p:tav tm="100000">
                                          <p:val>
                                            <p:strVal val="#ppt_x"/>
                                          </p:val>
                                        </p:tav>
                                      </p:tavLst>
                                    </p:anim>
                                    <p:anim calcmode="lin" valueType="num">
                                      <p:cBhvr>
                                        <p:cTn id="45" dur="500" fill="hold"/>
                                        <p:tgtEl>
                                          <p:spTgt spid="29090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nodeType="afterGroup">
                            <p:stCondLst>
                              <p:cond delay="0"/>
                            </p:stCondLst>
                            <p:childTnLst>
                              <p:par>
                                <p:cTn id="48" presetID="47" presetClass="entr" presetSubtype="0" fill="hold" nodeType="clickEffect">
                                  <p:stCondLst>
                                    <p:cond delay="0"/>
                                  </p:stCondLst>
                                  <p:childTnLst>
                                    <p:set>
                                      <p:cBhvr>
                                        <p:cTn id="49" dur="1" fill="hold">
                                          <p:stCondLst>
                                            <p:cond delay="0"/>
                                          </p:stCondLst>
                                        </p:cTn>
                                        <p:tgtEl>
                                          <p:spTgt spid="290909"/>
                                        </p:tgtEl>
                                        <p:attrNameLst>
                                          <p:attrName>style.visibility</p:attrName>
                                        </p:attrNameLst>
                                      </p:cBhvr>
                                      <p:to>
                                        <p:strVal val="visible"/>
                                      </p:to>
                                    </p:set>
                                    <p:animEffect transition="in" filter="fade">
                                      <p:cBhvr>
                                        <p:cTn id="50" dur="1000"/>
                                        <p:tgtEl>
                                          <p:spTgt spid="290909"/>
                                        </p:tgtEl>
                                      </p:cBhvr>
                                    </p:animEffect>
                                    <p:anim calcmode="lin" valueType="num">
                                      <p:cBhvr>
                                        <p:cTn id="51" dur="1000" fill="hold"/>
                                        <p:tgtEl>
                                          <p:spTgt spid="290909"/>
                                        </p:tgtEl>
                                        <p:attrNameLst>
                                          <p:attrName>ppt_x</p:attrName>
                                        </p:attrNameLst>
                                      </p:cBhvr>
                                      <p:tavLst>
                                        <p:tav tm="0">
                                          <p:val>
                                            <p:strVal val="#ppt_x"/>
                                          </p:val>
                                        </p:tav>
                                        <p:tav tm="100000">
                                          <p:val>
                                            <p:strVal val="#ppt_x"/>
                                          </p:val>
                                        </p:tav>
                                      </p:tavLst>
                                    </p:anim>
                                    <p:anim calcmode="lin" valueType="num">
                                      <p:cBhvr>
                                        <p:cTn id="52" dur="1000" fill="hold"/>
                                        <p:tgtEl>
                                          <p:spTgt spid="290909"/>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1000"/>
                            </p:stCondLst>
                            <p:childTnLst>
                              <p:par>
                                <p:cTn id="54" presetID="47" presetClass="entr" presetSubtype="0" fill="hold" nodeType="afterEffect">
                                  <p:stCondLst>
                                    <p:cond delay="0"/>
                                  </p:stCondLst>
                                  <p:childTnLst>
                                    <p:set>
                                      <p:cBhvr>
                                        <p:cTn id="55" dur="1" fill="hold">
                                          <p:stCondLst>
                                            <p:cond delay="0"/>
                                          </p:stCondLst>
                                        </p:cTn>
                                        <p:tgtEl>
                                          <p:spTgt spid="290830"/>
                                        </p:tgtEl>
                                        <p:attrNameLst>
                                          <p:attrName>style.visibility</p:attrName>
                                        </p:attrNameLst>
                                      </p:cBhvr>
                                      <p:to>
                                        <p:strVal val="visible"/>
                                      </p:to>
                                    </p:set>
                                    <p:animEffect transition="in" filter="fade">
                                      <p:cBhvr>
                                        <p:cTn id="56" dur="1000"/>
                                        <p:tgtEl>
                                          <p:spTgt spid="290830"/>
                                        </p:tgtEl>
                                      </p:cBhvr>
                                    </p:animEffect>
                                    <p:anim calcmode="lin" valueType="num">
                                      <p:cBhvr>
                                        <p:cTn id="57" dur="1000" fill="hold"/>
                                        <p:tgtEl>
                                          <p:spTgt spid="290830"/>
                                        </p:tgtEl>
                                        <p:attrNameLst>
                                          <p:attrName>ppt_x</p:attrName>
                                        </p:attrNameLst>
                                      </p:cBhvr>
                                      <p:tavLst>
                                        <p:tav tm="0">
                                          <p:val>
                                            <p:strVal val="#ppt_x"/>
                                          </p:val>
                                        </p:tav>
                                        <p:tav tm="100000">
                                          <p:val>
                                            <p:strVal val="#ppt_x"/>
                                          </p:val>
                                        </p:tav>
                                      </p:tavLst>
                                    </p:anim>
                                    <p:anim calcmode="lin" valueType="num">
                                      <p:cBhvr>
                                        <p:cTn id="58" dur="1000" fill="hold"/>
                                        <p:tgtEl>
                                          <p:spTgt spid="290830"/>
                                        </p:tgtEl>
                                        <p:attrNameLst>
                                          <p:attrName>ppt_y</p:attrName>
                                        </p:attrNameLst>
                                      </p:cBhvr>
                                      <p:tavLst>
                                        <p:tav tm="0">
                                          <p:val>
                                            <p:strVal val="#ppt_y-.1"/>
                                          </p:val>
                                        </p:tav>
                                        <p:tav tm="100000">
                                          <p:val>
                                            <p:strVal val="#ppt_y"/>
                                          </p:val>
                                        </p:tav>
                                      </p:tavLst>
                                    </p:anim>
                                  </p:childTnLst>
                                </p:cTn>
                              </p:par>
                            </p:childTnLst>
                          </p:cTn>
                        </p:par>
                        <p:par>
                          <p:cTn id="59" fill="hold" nodeType="afterGroup">
                            <p:stCondLst>
                              <p:cond delay="2000"/>
                            </p:stCondLst>
                            <p:childTnLst>
                              <p:par>
                                <p:cTn id="60" presetID="47" presetClass="entr" presetSubtype="0" fill="hold" nodeType="afterEffect">
                                  <p:stCondLst>
                                    <p:cond delay="0"/>
                                  </p:stCondLst>
                                  <p:childTnLst>
                                    <p:set>
                                      <p:cBhvr>
                                        <p:cTn id="61" dur="1" fill="hold">
                                          <p:stCondLst>
                                            <p:cond delay="0"/>
                                          </p:stCondLst>
                                        </p:cTn>
                                        <p:tgtEl>
                                          <p:spTgt spid="336899"/>
                                        </p:tgtEl>
                                        <p:attrNameLst>
                                          <p:attrName>style.visibility</p:attrName>
                                        </p:attrNameLst>
                                      </p:cBhvr>
                                      <p:to>
                                        <p:strVal val="visible"/>
                                      </p:to>
                                    </p:set>
                                    <p:animEffect transition="in" filter="fade">
                                      <p:cBhvr>
                                        <p:cTn id="62" dur="1000"/>
                                        <p:tgtEl>
                                          <p:spTgt spid="336899"/>
                                        </p:tgtEl>
                                      </p:cBhvr>
                                    </p:animEffect>
                                    <p:anim calcmode="lin" valueType="num">
                                      <p:cBhvr>
                                        <p:cTn id="63" dur="1000" fill="hold"/>
                                        <p:tgtEl>
                                          <p:spTgt spid="336899"/>
                                        </p:tgtEl>
                                        <p:attrNameLst>
                                          <p:attrName>ppt_x</p:attrName>
                                        </p:attrNameLst>
                                      </p:cBhvr>
                                      <p:tavLst>
                                        <p:tav tm="0">
                                          <p:val>
                                            <p:strVal val="#ppt_x"/>
                                          </p:val>
                                        </p:tav>
                                        <p:tav tm="100000">
                                          <p:val>
                                            <p:strVal val="#ppt_x"/>
                                          </p:val>
                                        </p:tav>
                                      </p:tavLst>
                                    </p:anim>
                                    <p:anim calcmode="lin" valueType="num">
                                      <p:cBhvr>
                                        <p:cTn id="64" dur="1000" fill="hold"/>
                                        <p:tgtEl>
                                          <p:spTgt spid="336899"/>
                                        </p:tgtEl>
                                        <p:attrNameLst>
                                          <p:attrName>ppt_y</p:attrName>
                                        </p:attrNameLst>
                                      </p:cBhvr>
                                      <p:tavLst>
                                        <p:tav tm="0">
                                          <p:val>
                                            <p:strVal val="#ppt_y-.1"/>
                                          </p:val>
                                        </p:tav>
                                        <p:tav tm="100000">
                                          <p:val>
                                            <p:strVal val="#ppt_y"/>
                                          </p:val>
                                        </p:tav>
                                      </p:tavLst>
                                    </p:anim>
                                  </p:childTnLst>
                                </p:cTn>
                              </p:par>
                            </p:childTnLst>
                          </p:cTn>
                        </p:par>
                        <p:par>
                          <p:cTn id="65" fill="hold" nodeType="afterGroup">
                            <p:stCondLst>
                              <p:cond delay="3000"/>
                            </p:stCondLst>
                            <p:childTnLst>
                              <p:par>
                                <p:cTn id="66" presetID="47" presetClass="entr" presetSubtype="0" fill="hold" nodeType="afterEffect">
                                  <p:stCondLst>
                                    <p:cond delay="0"/>
                                  </p:stCondLst>
                                  <p:childTnLst>
                                    <p:set>
                                      <p:cBhvr>
                                        <p:cTn id="67" dur="1" fill="hold">
                                          <p:stCondLst>
                                            <p:cond delay="0"/>
                                          </p:stCondLst>
                                        </p:cTn>
                                        <p:tgtEl>
                                          <p:spTgt spid="336940"/>
                                        </p:tgtEl>
                                        <p:attrNameLst>
                                          <p:attrName>style.visibility</p:attrName>
                                        </p:attrNameLst>
                                      </p:cBhvr>
                                      <p:to>
                                        <p:strVal val="visible"/>
                                      </p:to>
                                    </p:set>
                                    <p:animEffect transition="in" filter="fade">
                                      <p:cBhvr>
                                        <p:cTn id="68" dur="1000"/>
                                        <p:tgtEl>
                                          <p:spTgt spid="336940"/>
                                        </p:tgtEl>
                                      </p:cBhvr>
                                    </p:animEffect>
                                    <p:anim calcmode="lin" valueType="num">
                                      <p:cBhvr>
                                        <p:cTn id="69" dur="1000" fill="hold"/>
                                        <p:tgtEl>
                                          <p:spTgt spid="336940"/>
                                        </p:tgtEl>
                                        <p:attrNameLst>
                                          <p:attrName>ppt_x</p:attrName>
                                        </p:attrNameLst>
                                      </p:cBhvr>
                                      <p:tavLst>
                                        <p:tav tm="0">
                                          <p:val>
                                            <p:strVal val="#ppt_x"/>
                                          </p:val>
                                        </p:tav>
                                        <p:tav tm="100000">
                                          <p:val>
                                            <p:strVal val="#ppt_x"/>
                                          </p:val>
                                        </p:tav>
                                      </p:tavLst>
                                    </p:anim>
                                    <p:anim calcmode="lin" valueType="num">
                                      <p:cBhvr>
                                        <p:cTn id="70" dur="1000" fill="hold"/>
                                        <p:tgtEl>
                                          <p:spTgt spid="336940"/>
                                        </p:tgtEl>
                                        <p:attrNameLst>
                                          <p:attrName>ppt_y</p:attrName>
                                        </p:attrNameLst>
                                      </p:cBhvr>
                                      <p:tavLst>
                                        <p:tav tm="0">
                                          <p:val>
                                            <p:strVal val="#ppt_y-.1"/>
                                          </p:val>
                                        </p:tav>
                                        <p:tav tm="100000">
                                          <p:val>
                                            <p:strVal val="#ppt_y"/>
                                          </p:val>
                                        </p:tav>
                                      </p:tavLst>
                                    </p:anim>
                                  </p:childTnLst>
                                </p:cTn>
                              </p:par>
                            </p:childTnLst>
                          </p:cTn>
                        </p:par>
                        <p:par>
                          <p:cTn id="71" fill="hold" nodeType="afterGroup">
                            <p:stCondLst>
                              <p:cond delay="4000"/>
                            </p:stCondLst>
                            <p:childTnLst>
                              <p:par>
                                <p:cTn id="72" presetID="47" presetClass="entr" presetSubtype="0" fill="hold" nodeType="afterEffect">
                                  <p:stCondLst>
                                    <p:cond delay="0"/>
                                  </p:stCondLst>
                                  <p:childTnLst>
                                    <p:set>
                                      <p:cBhvr>
                                        <p:cTn id="73" dur="1" fill="hold">
                                          <p:stCondLst>
                                            <p:cond delay="0"/>
                                          </p:stCondLst>
                                        </p:cTn>
                                        <p:tgtEl>
                                          <p:spTgt spid="336992"/>
                                        </p:tgtEl>
                                        <p:attrNameLst>
                                          <p:attrName>style.visibility</p:attrName>
                                        </p:attrNameLst>
                                      </p:cBhvr>
                                      <p:to>
                                        <p:strVal val="visible"/>
                                      </p:to>
                                    </p:set>
                                    <p:animEffect transition="in" filter="fade">
                                      <p:cBhvr>
                                        <p:cTn id="74" dur="1000"/>
                                        <p:tgtEl>
                                          <p:spTgt spid="336992"/>
                                        </p:tgtEl>
                                      </p:cBhvr>
                                    </p:animEffect>
                                    <p:anim calcmode="lin" valueType="num">
                                      <p:cBhvr>
                                        <p:cTn id="75" dur="1000" fill="hold"/>
                                        <p:tgtEl>
                                          <p:spTgt spid="336992"/>
                                        </p:tgtEl>
                                        <p:attrNameLst>
                                          <p:attrName>ppt_x</p:attrName>
                                        </p:attrNameLst>
                                      </p:cBhvr>
                                      <p:tavLst>
                                        <p:tav tm="0">
                                          <p:val>
                                            <p:strVal val="#ppt_x"/>
                                          </p:val>
                                        </p:tav>
                                        <p:tav tm="100000">
                                          <p:val>
                                            <p:strVal val="#ppt_x"/>
                                          </p:val>
                                        </p:tav>
                                      </p:tavLst>
                                    </p:anim>
                                    <p:anim calcmode="lin" valueType="num">
                                      <p:cBhvr>
                                        <p:cTn id="76" dur="1000" fill="hold"/>
                                        <p:tgtEl>
                                          <p:spTgt spid="336992"/>
                                        </p:tgtEl>
                                        <p:attrNameLst>
                                          <p:attrName>ppt_y</p:attrName>
                                        </p:attrNameLst>
                                      </p:cBhvr>
                                      <p:tavLst>
                                        <p:tav tm="0">
                                          <p:val>
                                            <p:strVal val="#ppt_y-.1"/>
                                          </p:val>
                                        </p:tav>
                                        <p:tav tm="100000">
                                          <p:val>
                                            <p:strVal val="#ppt_y"/>
                                          </p:val>
                                        </p:tav>
                                      </p:tavLst>
                                    </p:anim>
                                  </p:childTnLst>
                                </p:cTn>
                              </p:par>
                            </p:childTnLst>
                          </p:cTn>
                        </p:par>
                        <p:par>
                          <p:cTn id="77" fill="hold" nodeType="afterGroup">
                            <p:stCondLst>
                              <p:cond delay="5000"/>
                            </p:stCondLst>
                            <p:childTnLst>
                              <p:par>
                                <p:cTn id="78" presetID="47" presetClass="entr" presetSubtype="0" fill="hold" nodeType="afterEffect">
                                  <p:stCondLst>
                                    <p:cond delay="0"/>
                                  </p:stCondLst>
                                  <p:childTnLst>
                                    <p:set>
                                      <p:cBhvr>
                                        <p:cTn id="79" dur="1" fill="hold">
                                          <p:stCondLst>
                                            <p:cond delay="0"/>
                                          </p:stCondLst>
                                        </p:cTn>
                                        <p:tgtEl>
                                          <p:spTgt spid="290846"/>
                                        </p:tgtEl>
                                        <p:attrNameLst>
                                          <p:attrName>style.visibility</p:attrName>
                                        </p:attrNameLst>
                                      </p:cBhvr>
                                      <p:to>
                                        <p:strVal val="visible"/>
                                      </p:to>
                                    </p:set>
                                    <p:animEffect transition="in" filter="fade">
                                      <p:cBhvr>
                                        <p:cTn id="80" dur="1000"/>
                                        <p:tgtEl>
                                          <p:spTgt spid="290846"/>
                                        </p:tgtEl>
                                      </p:cBhvr>
                                    </p:animEffect>
                                    <p:anim calcmode="lin" valueType="num">
                                      <p:cBhvr>
                                        <p:cTn id="81" dur="1000" fill="hold"/>
                                        <p:tgtEl>
                                          <p:spTgt spid="290846"/>
                                        </p:tgtEl>
                                        <p:attrNameLst>
                                          <p:attrName>ppt_x</p:attrName>
                                        </p:attrNameLst>
                                      </p:cBhvr>
                                      <p:tavLst>
                                        <p:tav tm="0">
                                          <p:val>
                                            <p:strVal val="#ppt_x"/>
                                          </p:val>
                                        </p:tav>
                                        <p:tav tm="100000">
                                          <p:val>
                                            <p:strVal val="#ppt_x"/>
                                          </p:val>
                                        </p:tav>
                                      </p:tavLst>
                                    </p:anim>
                                    <p:anim calcmode="lin" valueType="num">
                                      <p:cBhvr>
                                        <p:cTn id="82" dur="1000" fill="hold"/>
                                        <p:tgtEl>
                                          <p:spTgt spid="290846"/>
                                        </p:tgtEl>
                                        <p:attrNameLst>
                                          <p:attrName>ppt_y</p:attrName>
                                        </p:attrNameLst>
                                      </p:cBhvr>
                                      <p:tavLst>
                                        <p:tav tm="0">
                                          <p:val>
                                            <p:strVal val="#ppt_y-.1"/>
                                          </p:val>
                                        </p:tav>
                                        <p:tav tm="100000">
                                          <p:val>
                                            <p:strVal val="#ppt_y"/>
                                          </p:val>
                                        </p:tav>
                                      </p:tavLst>
                                    </p:anim>
                                  </p:childTnLst>
                                </p:cTn>
                              </p:par>
                            </p:childTnLst>
                          </p:cTn>
                        </p:par>
                        <p:par>
                          <p:cTn id="83" fill="hold" nodeType="afterGroup">
                            <p:stCondLst>
                              <p:cond delay="6000"/>
                            </p:stCondLst>
                            <p:childTnLst>
                              <p:par>
                                <p:cTn id="84" presetID="42" presetClass="entr" presetSubtype="0" fill="hold" nodeType="afterEffect">
                                  <p:stCondLst>
                                    <p:cond delay="0"/>
                                  </p:stCondLst>
                                  <p:childTnLst>
                                    <p:set>
                                      <p:cBhvr>
                                        <p:cTn id="85" dur="1" fill="hold">
                                          <p:stCondLst>
                                            <p:cond delay="0"/>
                                          </p:stCondLst>
                                        </p:cTn>
                                        <p:tgtEl>
                                          <p:spTgt spid="290878"/>
                                        </p:tgtEl>
                                        <p:attrNameLst>
                                          <p:attrName>style.visibility</p:attrName>
                                        </p:attrNameLst>
                                      </p:cBhvr>
                                      <p:to>
                                        <p:strVal val="visible"/>
                                      </p:to>
                                    </p:set>
                                    <p:animEffect transition="in" filter="fade">
                                      <p:cBhvr>
                                        <p:cTn id="86" dur="1000"/>
                                        <p:tgtEl>
                                          <p:spTgt spid="290878"/>
                                        </p:tgtEl>
                                      </p:cBhvr>
                                    </p:animEffect>
                                    <p:anim calcmode="lin" valueType="num">
                                      <p:cBhvr>
                                        <p:cTn id="87" dur="1000" fill="hold"/>
                                        <p:tgtEl>
                                          <p:spTgt spid="290878"/>
                                        </p:tgtEl>
                                        <p:attrNameLst>
                                          <p:attrName>ppt_x</p:attrName>
                                        </p:attrNameLst>
                                      </p:cBhvr>
                                      <p:tavLst>
                                        <p:tav tm="0">
                                          <p:val>
                                            <p:strVal val="#ppt_x"/>
                                          </p:val>
                                        </p:tav>
                                        <p:tav tm="100000">
                                          <p:val>
                                            <p:strVal val="#ppt_x"/>
                                          </p:val>
                                        </p:tav>
                                      </p:tavLst>
                                    </p:anim>
                                    <p:anim calcmode="lin" valueType="num">
                                      <p:cBhvr>
                                        <p:cTn id="88" dur="1000" fill="hold"/>
                                        <p:tgtEl>
                                          <p:spTgt spid="290878"/>
                                        </p:tgtEl>
                                        <p:attrNameLst>
                                          <p:attrName>ppt_y</p:attrName>
                                        </p:attrNameLst>
                                      </p:cBhvr>
                                      <p:tavLst>
                                        <p:tav tm="0">
                                          <p:val>
                                            <p:strVal val="#ppt_y+.1"/>
                                          </p:val>
                                        </p:tav>
                                        <p:tav tm="100000">
                                          <p:val>
                                            <p:strVal val="#ppt_y"/>
                                          </p:val>
                                        </p:tav>
                                      </p:tavLst>
                                    </p:anim>
                                  </p:childTnLst>
                                </p:cTn>
                              </p:par>
                            </p:childTnLst>
                          </p:cTn>
                        </p:par>
                        <p:par>
                          <p:cTn id="89" fill="hold" nodeType="afterGroup">
                            <p:stCondLst>
                              <p:cond delay="7000"/>
                            </p:stCondLst>
                            <p:childTnLst>
                              <p:par>
                                <p:cTn id="90" presetID="47" presetClass="entr" presetSubtype="0" fill="hold" nodeType="afterEffect">
                                  <p:stCondLst>
                                    <p:cond delay="0"/>
                                  </p:stCondLst>
                                  <p:childTnLst>
                                    <p:set>
                                      <p:cBhvr>
                                        <p:cTn id="91" dur="1" fill="hold">
                                          <p:stCondLst>
                                            <p:cond delay="0"/>
                                          </p:stCondLst>
                                        </p:cTn>
                                        <p:tgtEl>
                                          <p:spTgt spid="336947"/>
                                        </p:tgtEl>
                                        <p:attrNameLst>
                                          <p:attrName>style.visibility</p:attrName>
                                        </p:attrNameLst>
                                      </p:cBhvr>
                                      <p:to>
                                        <p:strVal val="visible"/>
                                      </p:to>
                                    </p:set>
                                    <p:animEffect transition="in" filter="fade">
                                      <p:cBhvr>
                                        <p:cTn id="92" dur="1000"/>
                                        <p:tgtEl>
                                          <p:spTgt spid="336947"/>
                                        </p:tgtEl>
                                      </p:cBhvr>
                                    </p:animEffect>
                                    <p:anim calcmode="lin" valueType="num">
                                      <p:cBhvr>
                                        <p:cTn id="93" dur="1000" fill="hold"/>
                                        <p:tgtEl>
                                          <p:spTgt spid="336947"/>
                                        </p:tgtEl>
                                        <p:attrNameLst>
                                          <p:attrName>ppt_x</p:attrName>
                                        </p:attrNameLst>
                                      </p:cBhvr>
                                      <p:tavLst>
                                        <p:tav tm="0">
                                          <p:val>
                                            <p:strVal val="#ppt_x"/>
                                          </p:val>
                                        </p:tav>
                                        <p:tav tm="100000">
                                          <p:val>
                                            <p:strVal val="#ppt_x"/>
                                          </p:val>
                                        </p:tav>
                                      </p:tavLst>
                                    </p:anim>
                                    <p:anim calcmode="lin" valueType="num">
                                      <p:cBhvr>
                                        <p:cTn id="94" dur="1000" fill="hold"/>
                                        <p:tgtEl>
                                          <p:spTgt spid="336947"/>
                                        </p:tgtEl>
                                        <p:attrNameLst>
                                          <p:attrName>ppt_y</p:attrName>
                                        </p:attrNameLst>
                                      </p:cBhvr>
                                      <p:tavLst>
                                        <p:tav tm="0">
                                          <p:val>
                                            <p:strVal val="#ppt_y-.1"/>
                                          </p:val>
                                        </p:tav>
                                        <p:tav tm="100000">
                                          <p:val>
                                            <p:strVal val="#ppt_y"/>
                                          </p:val>
                                        </p:tav>
                                      </p:tavLst>
                                    </p:anim>
                                  </p:childTnLst>
                                </p:cTn>
                              </p:par>
                            </p:childTnLst>
                          </p:cTn>
                        </p:par>
                        <p:par>
                          <p:cTn id="95" fill="hold" nodeType="afterGroup">
                            <p:stCondLst>
                              <p:cond delay="8000"/>
                            </p:stCondLst>
                            <p:childTnLst>
                              <p:par>
                                <p:cTn id="96" presetID="47" presetClass="entr" presetSubtype="0" fill="hold" nodeType="afterEffect">
                                  <p:stCondLst>
                                    <p:cond delay="0"/>
                                  </p:stCondLst>
                                  <p:childTnLst>
                                    <p:set>
                                      <p:cBhvr>
                                        <p:cTn id="97" dur="1" fill="hold">
                                          <p:stCondLst>
                                            <p:cond delay="0"/>
                                          </p:stCondLst>
                                        </p:cTn>
                                        <p:tgtEl>
                                          <p:spTgt spid="336963"/>
                                        </p:tgtEl>
                                        <p:attrNameLst>
                                          <p:attrName>style.visibility</p:attrName>
                                        </p:attrNameLst>
                                      </p:cBhvr>
                                      <p:to>
                                        <p:strVal val="visible"/>
                                      </p:to>
                                    </p:set>
                                    <p:animEffect transition="in" filter="fade">
                                      <p:cBhvr>
                                        <p:cTn id="98" dur="1000"/>
                                        <p:tgtEl>
                                          <p:spTgt spid="336963"/>
                                        </p:tgtEl>
                                      </p:cBhvr>
                                    </p:animEffect>
                                    <p:anim calcmode="lin" valueType="num">
                                      <p:cBhvr>
                                        <p:cTn id="99" dur="1000" fill="hold"/>
                                        <p:tgtEl>
                                          <p:spTgt spid="336963"/>
                                        </p:tgtEl>
                                        <p:attrNameLst>
                                          <p:attrName>ppt_x</p:attrName>
                                        </p:attrNameLst>
                                      </p:cBhvr>
                                      <p:tavLst>
                                        <p:tav tm="0">
                                          <p:val>
                                            <p:strVal val="#ppt_x"/>
                                          </p:val>
                                        </p:tav>
                                        <p:tav tm="100000">
                                          <p:val>
                                            <p:strVal val="#ppt_x"/>
                                          </p:val>
                                        </p:tav>
                                      </p:tavLst>
                                    </p:anim>
                                    <p:anim calcmode="lin" valueType="num">
                                      <p:cBhvr>
                                        <p:cTn id="100" dur="1000" fill="hold"/>
                                        <p:tgtEl>
                                          <p:spTgt spid="336963"/>
                                        </p:tgtEl>
                                        <p:attrNameLst>
                                          <p:attrName>ppt_y</p:attrName>
                                        </p:attrNameLst>
                                      </p:cBhvr>
                                      <p:tavLst>
                                        <p:tav tm="0">
                                          <p:val>
                                            <p:strVal val="#ppt_y-.1"/>
                                          </p:val>
                                        </p:tav>
                                        <p:tav tm="100000">
                                          <p:val>
                                            <p:strVal val="#ppt_y"/>
                                          </p:val>
                                        </p:tav>
                                      </p:tavLst>
                                    </p:anim>
                                  </p:childTnLst>
                                </p:cTn>
                              </p:par>
                            </p:childTnLst>
                          </p:cTn>
                        </p:par>
                        <p:par>
                          <p:cTn id="101" fill="hold" nodeType="afterGroup">
                            <p:stCondLst>
                              <p:cond delay="9000"/>
                            </p:stCondLst>
                            <p:childTnLst>
                              <p:par>
                                <p:cTn id="102" presetID="47" presetClass="entr" presetSubtype="0" fill="hold" nodeType="afterEffect">
                                  <p:stCondLst>
                                    <p:cond delay="0"/>
                                  </p:stCondLst>
                                  <p:childTnLst>
                                    <p:set>
                                      <p:cBhvr>
                                        <p:cTn id="103" dur="1" fill="hold">
                                          <p:stCondLst>
                                            <p:cond delay="0"/>
                                          </p:stCondLst>
                                        </p:cTn>
                                        <p:tgtEl>
                                          <p:spTgt spid="336958"/>
                                        </p:tgtEl>
                                        <p:attrNameLst>
                                          <p:attrName>style.visibility</p:attrName>
                                        </p:attrNameLst>
                                      </p:cBhvr>
                                      <p:to>
                                        <p:strVal val="visible"/>
                                      </p:to>
                                    </p:set>
                                    <p:animEffect transition="in" filter="fade">
                                      <p:cBhvr>
                                        <p:cTn id="104" dur="1000"/>
                                        <p:tgtEl>
                                          <p:spTgt spid="336958"/>
                                        </p:tgtEl>
                                      </p:cBhvr>
                                    </p:animEffect>
                                    <p:anim calcmode="lin" valueType="num">
                                      <p:cBhvr>
                                        <p:cTn id="105" dur="1000" fill="hold"/>
                                        <p:tgtEl>
                                          <p:spTgt spid="336958"/>
                                        </p:tgtEl>
                                        <p:attrNameLst>
                                          <p:attrName>ppt_x</p:attrName>
                                        </p:attrNameLst>
                                      </p:cBhvr>
                                      <p:tavLst>
                                        <p:tav tm="0">
                                          <p:val>
                                            <p:strVal val="#ppt_x"/>
                                          </p:val>
                                        </p:tav>
                                        <p:tav tm="100000">
                                          <p:val>
                                            <p:strVal val="#ppt_x"/>
                                          </p:val>
                                        </p:tav>
                                      </p:tavLst>
                                    </p:anim>
                                    <p:anim calcmode="lin" valueType="num">
                                      <p:cBhvr>
                                        <p:cTn id="106" dur="1000" fill="hold"/>
                                        <p:tgtEl>
                                          <p:spTgt spid="336958"/>
                                        </p:tgtEl>
                                        <p:attrNameLst>
                                          <p:attrName>ppt_y</p:attrName>
                                        </p:attrNameLst>
                                      </p:cBhvr>
                                      <p:tavLst>
                                        <p:tav tm="0">
                                          <p:val>
                                            <p:strVal val="#ppt_y-.1"/>
                                          </p:val>
                                        </p:tav>
                                        <p:tav tm="100000">
                                          <p:val>
                                            <p:strVal val="#ppt_y"/>
                                          </p:val>
                                        </p:tav>
                                      </p:tavLst>
                                    </p:anim>
                                  </p:childTnLst>
                                </p:cTn>
                              </p:par>
                            </p:childTnLst>
                          </p:cTn>
                        </p:par>
                        <p:par>
                          <p:cTn id="107" fill="hold" nodeType="afterGroup">
                            <p:stCondLst>
                              <p:cond delay="10000"/>
                            </p:stCondLst>
                            <p:childTnLst>
                              <p:par>
                                <p:cTn id="108" presetID="47" presetClass="entr" presetSubtype="0" fill="hold" nodeType="afterEffect">
                                  <p:stCondLst>
                                    <p:cond delay="0"/>
                                  </p:stCondLst>
                                  <p:childTnLst>
                                    <p:set>
                                      <p:cBhvr>
                                        <p:cTn id="109" dur="1" fill="hold">
                                          <p:stCondLst>
                                            <p:cond delay="0"/>
                                          </p:stCondLst>
                                        </p:cTn>
                                        <p:tgtEl>
                                          <p:spTgt spid="336969"/>
                                        </p:tgtEl>
                                        <p:attrNameLst>
                                          <p:attrName>style.visibility</p:attrName>
                                        </p:attrNameLst>
                                      </p:cBhvr>
                                      <p:to>
                                        <p:strVal val="visible"/>
                                      </p:to>
                                    </p:set>
                                    <p:animEffect transition="in" filter="fade">
                                      <p:cBhvr>
                                        <p:cTn id="110" dur="1000"/>
                                        <p:tgtEl>
                                          <p:spTgt spid="336969"/>
                                        </p:tgtEl>
                                      </p:cBhvr>
                                    </p:animEffect>
                                    <p:anim calcmode="lin" valueType="num">
                                      <p:cBhvr>
                                        <p:cTn id="111" dur="1000" fill="hold"/>
                                        <p:tgtEl>
                                          <p:spTgt spid="336969"/>
                                        </p:tgtEl>
                                        <p:attrNameLst>
                                          <p:attrName>ppt_x</p:attrName>
                                        </p:attrNameLst>
                                      </p:cBhvr>
                                      <p:tavLst>
                                        <p:tav tm="0">
                                          <p:val>
                                            <p:strVal val="#ppt_x"/>
                                          </p:val>
                                        </p:tav>
                                        <p:tav tm="100000">
                                          <p:val>
                                            <p:strVal val="#ppt_x"/>
                                          </p:val>
                                        </p:tav>
                                      </p:tavLst>
                                    </p:anim>
                                    <p:anim calcmode="lin" valueType="num">
                                      <p:cBhvr>
                                        <p:cTn id="112" dur="1000" fill="hold"/>
                                        <p:tgtEl>
                                          <p:spTgt spid="336969"/>
                                        </p:tgtEl>
                                        <p:attrNameLst>
                                          <p:attrName>ppt_y</p:attrName>
                                        </p:attrNameLst>
                                      </p:cBhvr>
                                      <p:tavLst>
                                        <p:tav tm="0">
                                          <p:val>
                                            <p:strVal val="#ppt_y-.1"/>
                                          </p:val>
                                        </p:tav>
                                        <p:tav tm="100000">
                                          <p:val>
                                            <p:strVal val="#ppt_y"/>
                                          </p:val>
                                        </p:tav>
                                      </p:tavLst>
                                    </p:anim>
                                  </p:childTnLst>
                                </p:cTn>
                              </p:par>
                              <p:par>
                                <p:cTn id="113" presetID="47" presetClass="entr" presetSubtype="0" fill="hold" nodeType="withEffect">
                                  <p:stCondLst>
                                    <p:cond delay="0"/>
                                  </p:stCondLst>
                                  <p:childTnLst>
                                    <p:set>
                                      <p:cBhvr>
                                        <p:cTn id="114" dur="1" fill="hold">
                                          <p:stCondLst>
                                            <p:cond delay="0"/>
                                          </p:stCondLst>
                                        </p:cTn>
                                        <p:tgtEl>
                                          <p:spTgt spid="290894"/>
                                        </p:tgtEl>
                                        <p:attrNameLst>
                                          <p:attrName>style.visibility</p:attrName>
                                        </p:attrNameLst>
                                      </p:cBhvr>
                                      <p:to>
                                        <p:strVal val="visible"/>
                                      </p:to>
                                    </p:set>
                                    <p:animEffect transition="in" filter="fade">
                                      <p:cBhvr>
                                        <p:cTn id="115" dur="1000"/>
                                        <p:tgtEl>
                                          <p:spTgt spid="290894"/>
                                        </p:tgtEl>
                                      </p:cBhvr>
                                    </p:animEffect>
                                    <p:anim calcmode="lin" valueType="num">
                                      <p:cBhvr>
                                        <p:cTn id="116" dur="1000" fill="hold"/>
                                        <p:tgtEl>
                                          <p:spTgt spid="290894"/>
                                        </p:tgtEl>
                                        <p:attrNameLst>
                                          <p:attrName>ppt_x</p:attrName>
                                        </p:attrNameLst>
                                      </p:cBhvr>
                                      <p:tavLst>
                                        <p:tav tm="0">
                                          <p:val>
                                            <p:strVal val="#ppt_x"/>
                                          </p:val>
                                        </p:tav>
                                        <p:tav tm="100000">
                                          <p:val>
                                            <p:strVal val="#ppt_x"/>
                                          </p:val>
                                        </p:tav>
                                      </p:tavLst>
                                    </p:anim>
                                    <p:anim calcmode="lin" valueType="num">
                                      <p:cBhvr>
                                        <p:cTn id="117" dur="1000" fill="hold"/>
                                        <p:tgtEl>
                                          <p:spTgt spid="290894"/>
                                        </p:tgtEl>
                                        <p:attrNameLst>
                                          <p:attrName>ppt_y</p:attrName>
                                        </p:attrNameLst>
                                      </p:cBhvr>
                                      <p:tavLst>
                                        <p:tav tm="0">
                                          <p:val>
                                            <p:strVal val="#ppt_y-.1"/>
                                          </p:val>
                                        </p:tav>
                                        <p:tav tm="100000">
                                          <p:val>
                                            <p:strVal val="#ppt_y"/>
                                          </p:val>
                                        </p:tav>
                                      </p:tavLst>
                                    </p:anim>
                                  </p:childTnLst>
                                </p:cTn>
                              </p:par>
                            </p:childTnLst>
                          </p:cTn>
                        </p:par>
                        <p:par>
                          <p:cTn id="118" fill="hold" nodeType="afterGroup">
                            <p:stCondLst>
                              <p:cond delay="11000"/>
                            </p:stCondLst>
                            <p:childTnLst>
                              <p:par>
                                <p:cTn id="119" presetID="47" presetClass="entr" presetSubtype="0" fill="hold" nodeType="afterEffect">
                                  <p:stCondLst>
                                    <p:cond delay="0"/>
                                  </p:stCondLst>
                                  <p:childTnLst>
                                    <p:set>
                                      <p:cBhvr>
                                        <p:cTn id="120" dur="1" fill="hold">
                                          <p:stCondLst>
                                            <p:cond delay="0"/>
                                          </p:stCondLst>
                                        </p:cTn>
                                        <p:tgtEl>
                                          <p:spTgt spid="336955"/>
                                        </p:tgtEl>
                                        <p:attrNameLst>
                                          <p:attrName>style.visibility</p:attrName>
                                        </p:attrNameLst>
                                      </p:cBhvr>
                                      <p:to>
                                        <p:strVal val="visible"/>
                                      </p:to>
                                    </p:set>
                                    <p:animEffect transition="in" filter="fade">
                                      <p:cBhvr>
                                        <p:cTn id="121" dur="1000"/>
                                        <p:tgtEl>
                                          <p:spTgt spid="336955"/>
                                        </p:tgtEl>
                                      </p:cBhvr>
                                    </p:animEffect>
                                    <p:anim calcmode="lin" valueType="num">
                                      <p:cBhvr>
                                        <p:cTn id="122" dur="1000" fill="hold"/>
                                        <p:tgtEl>
                                          <p:spTgt spid="336955"/>
                                        </p:tgtEl>
                                        <p:attrNameLst>
                                          <p:attrName>ppt_x</p:attrName>
                                        </p:attrNameLst>
                                      </p:cBhvr>
                                      <p:tavLst>
                                        <p:tav tm="0">
                                          <p:val>
                                            <p:strVal val="#ppt_x"/>
                                          </p:val>
                                        </p:tav>
                                        <p:tav tm="100000">
                                          <p:val>
                                            <p:strVal val="#ppt_x"/>
                                          </p:val>
                                        </p:tav>
                                      </p:tavLst>
                                    </p:anim>
                                    <p:anim calcmode="lin" valueType="num">
                                      <p:cBhvr>
                                        <p:cTn id="123" dur="1000" fill="hold"/>
                                        <p:tgtEl>
                                          <p:spTgt spid="336955"/>
                                        </p:tgtEl>
                                        <p:attrNameLst>
                                          <p:attrName>ppt_y</p:attrName>
                                        </p:attrNameLst>
                                      </p:cBhvr>
                                      <p:tavLst>
                                        <p:tav tm="0">
                                          <p:val>
                                            <p:strVal val="#ppt_y-.1"/>
                                          </p:val>
                                        </p:tav>
                                        <p:tav tm="100000">
                                          <p:val>
                                            <p:strVal val="#ppt_y"/>
                                          </p:val>
                                        </p:tav>
                                      </p:tavLst>
                                    </p:anim>
                                  </p:childTnLst>
                                </p:cTn>
                              </p:par>
                            </p:childTnLst>
                          </p:cTn>
                        </p:par>
                        <p:par>
                          <p:cTn id="124" fill="hold" nodeType="afterGroup">
                            <p:stCondLst>
                              <p:cond delay="12000"/>
                            </p:stCondLst>
                            <p:childTnLst>
                              <p:par>
                                <p:cTn id="125" presetID="23" presetClass="entr" presetSubtype="16" fill="hold" grpId="0" nodeType="afterEffect">
                                  <p:stCondLst>
                                    <p:cond delay="0"/>
                                  </p:stCondLst>
                                  <p:childTnLst>
                                    <p:set>
                                      <p:cBhvr>
                                        <p:cTn id="126" dur="1" fill="hold">
                                          <p:stCondLst>
                                            <p:cond delay="0"/>
                                          </p:stCondLst>
                                        </p:cTn>
                                        <p:tgtEl>
                                          <p:spTgt spid="290900"/>
                                        </p:tgtEl>
                                        <p:attrNameLst>
                                          <p:attrName>style.visibility</p:attrName>
                                        </p:attrNameLst>
                                      </p:cBhvr>
                                      <p:to>
                                        <p:strVal val="visible"/>
                                      </p:to>
                                    </p:set>
                                    <p:anim calcmode="lin" valueType="num">
                                      <p:cBhvr>
                                        <p:cTn id="127" dur="500" fill="hold"/>
                                        <p:tgtEl>
                                          <p:spTgt spid="290900"/>
                                        </p:tgtEl>
                                        <p:attrNameLst>
                                          <p:attrName>ppt_w</p:attrName>
                                        </p:attrNameLst>
                                      </p:cBhvr>
                                      <p:tavLst>
                                        <p:tav tm="0">
                                          <p:val>
                                            <p:fltVal val="0"/>
                                          </p:val>
                                        </p:tav>
                                        <p:tav tm="100000">
                                          <p:val>
                                            <p:strVal val="#ppt_w"/>
                                          </p:val>
                                        </p:tav>
                                      </p:tavLst>
                                    </p:anim>
                                    <p:anim calcmode="lin" valueType="num">
                                      <p:cBhvr>
                                        <p:cTn id="128" dur="500" fill="hold"/>
                                        <p:tgtEl>
                                          <p:spTgt spid="2909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900" grpId="0"/>
      <p:bldP spid="290902" grpId="0"/>
      <p:bldP spid="290903" grpId="0"/>
      <p:bldP spid="290904" grpId="0"/>
      <p:bldP spid="290905" grpId="0"/>
      <p:bldP spid="290906" grpId="0"/>
      <p:bldP spid="290907" grpId="0"/>
      <p:bldP spid="29090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ext Box 3"/>
          <p:cNvSpPr txBox="1">
            <a:spLocks noChangeArrowheads="1"/>
          </p:cNvSpPr>
          <p:nvPr/>
        </p:nvSpPr>
        <p:spPr bwMode="auto">
          <a:xfrm>
            <a:off x="0" y="6583363"/>
            <a:ext cx="289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latin typeface="Helvetica" charset="0"/>
              </a:rPr>
              <a:t>Kellis et al. 2004. </a:t>
            </a:r>
            <a:r>
              <a:rPr lang="en-GB" altLang="x-none" sz="1200" i="1">
                <a:latin typeface="Helvetica" charset="0"/>
              </a:rPr>
              <a:t>Nature</a:t>
            </a:r>
            <a:r>
              <a:rPr lang="en-GB" altLang="x-none" sz="1200">
                <a:latin typeface="Helvetica" charset="0"/>
              </a:rPr>
              <a:t>, 428:617-24.</a:t>
            </a:r>
            <a:endParaRPr lang="en-GB" altLang="x-none" sz="1200" b="0">
              <a:latin typeface="Helvetica" charset="0"/>
            </a:endParaRPr>
          </a:p>
        </p:txBody>
      </p:sp>
      <p:grpSp>
        <p:nvGrpSpPr>
          <p:cNvPr id="291844" name="Group 4"/>
          <p:cNvGrpSpPr>
            <a:grpSpLocks/>
          </p:cNvGrpSpPr>
          <p:nvPr/>
        </p:nvGrpSpPr>
        <p:grpSpPr bwMode="auto">
          <a:xfrm>
            <a:off x="3581400" y="152400"/>
            <a:ext cx="5334000" cy="838200"/>
            <a:chOff x="2256" y="96"/>
            <a:chExt cx="3360" cy="528"/>
          </a:xfrm>
        </p:grpSpPr>
        <p:sp>
          <p:nvSpPr>
            <p:cNvPr id="167952" name="Text Box 5"/>
            <p:cNvSpPr txBox="1">
              <a:spLocks noChangeArrowheads="1"/>
            </p:cNvSpPr>
            <p:nvPr/>
          </p:nvSpPr>
          <p:spPr bwMode="auto">
            <a:xfrm>
              <a:off x="4416" y="96"/>
              <a:ext cx="1200" cy="333"/>
            </a:xfrm>
            <a:prstGeom prst="rect">
              <a:avLst/>
            </a:prstGeom>
            <a:noFill/>
            <a:ln w="9525">
              <a:solidFill>
                <a:srgbClr val="0717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717FF"/>
                  </a:solidFill>
                  <a:latin typeface="Times" charset="0"/>
                </a:rPr>
                <a:t>Speciation</a:t>
              </a:r>
              <a:endParaRPr lang="en-GB" altLang="x-none" sz="2400" b="0">
                <a:solidFill>
                  <a:srgbClr val="0717FF"/>
                </a:solidFill>
                <a:latin typeface="Times" charset="0"/>
              </a:endParaRPr>
            </a:p>
          </p:txBody>
        </p:sp>
        <p:sp>
          <p:nvSpPr>
            <p:cNvPr id="167953" name="Line 6"/>
            <p:cNvSpPr>
              <a:spLocks noChangeShapeType="1"/>
            </p:cNvSpPr>
            <p:nvPr/>
          </p:nvSpPr>
          <p:spPr bwMode="auto">
            <a:xfrm flipH="1">
              <a:off x="2256" y="240"/>
              <a:ext cx="2160" cy="384"/>
            </a:xfrm>
            <a:prstGeom prst="line">
              <a:avLst/>
            </a:prstGeom>
            <a:noFill/>
            <a:ln w="19050">
              <a:solidFill>
                <a:srgbClr val="0717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7954" name="Line 7"/>
            <p:cNvSpPr>
              <a:spLocks noChangeShapeType="1"/>
            </p:cNvSpPr>
            <p:nvPr/>
          </p:nvSpPr>
          <p:spPr bwMode="auto">
            <a:xfrm flipH="1">
              <a:off x="3744" y="240"/>
              <a:ext cx="672" cy="384"/>
            </a:xfrm>
            <a:prstGeom prst="line">
              <a:avLst/>
            </a:prstGeom>
            <a:noFill/>
            <a:ln w="19050">
              <a:solidFill>
                <a:srgbClr val="0717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91848" name="Group 8"/>
          <p:cNvGrpSpPr>
            <a:grpSpLocks/>
          </p:cNvGrpSpPr>
          <p:nvPr/>
        </p:nvGrpSpPr>
        <p:grpSpPr bwMode="auto">
          <a:xfrm>
            <a:off x="0" y="152400"/>
            <a:ext cx="2133600" cy="1524000"/>
            <a:chOff x="96" y="96"/>
            <a:chExt cx="1344" cy="960"/>
          </a:xfrm>
        </p:grpSpPr>
        <p:sp>
          <p:nvSpPr>
            <p:cNvPr id="167950" name="Text Box 9"/>
            <p:cNvSpPr txBox="1">
              <a:spLocks noChangeArrowheads="1"/>
            </p:cNvSpPr>
            <p:nvPr/>
          </p:nvSpPr>
          <p:spPr bwMode="auto">
            <a:xfrm>
              <a:off x="96" y="96"/>
              <a:ext cx="1344" cy="33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Duplication</a:t>
              </a:r>
              <a:endParaRPr lang="en-GB" altLang="x-none" sz="2400" b="0">
                <a:latin typeface="Times" charset="0"/>
              </a:endParaRPr>
            </a:p>
          </p:txBody>
        </p:sp>
        <p:sp>
          <p:nvSpPr>
            <p:cNvPr id="167951" name="Line 10"/>
            <p:cNvSpPr>
              <a:spLocks noChangeShapeType="1"/>
            </p:cNvSpPr>
            <p:nvPr/>
          </p:nvSpPr>
          <p:spPr bwMode="auto">
            <a:xfrm>
              <a:off x="768" y="432"/>
              <a:ext cx="384" cy="62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91851" name="Group 11"/>
          <p:cNvGrpSpPr>
            <a:grpSpLocks/>
          </p:cNvGrpSpPr>
          <p:nvPr/>
        </p:nvGrpSpPr>
        <p:grpSpPr bwMode="auto">
          <a:xfrm>
            <a:off x="1676400" y="1905000"/>
            <a:ext cx="4876800" cy="762000"/>
            <a:chOff x="1056" y="1200"/>
            <a:chExt cx="3072" cy="480"/>
          </a:xfrm>
        </p:grpSpPr>
        <p:sp>
          <p:nvSpPr>
            <p:cNvPr id="167948" name="Text Box 12"/>
            <p:cNvSpPr txBox="1">
              <a:spLocks noChangeArrowheads="1"/>
            </p:cNvSpPr>
            <p:nvPr/>
          </p:nvSpPr>
          <p:spPr bwMode="auto">
            <a:xfrm>
              <a:off x="3168" y="1200"/>
              <a:ext cx="960" cy="3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Times" charset="0"/>
                </a:rPr>
                <a:t>Deletion</a:t>
              </a:r>
              <a:endParaRPr lang="en-GB" altLang="x-none" sz="2400" b="0">
                <a:latin typeface="Times" charset="0"/>
              </a:endParaRPr>
            </a:p>
          </p:txBody>
        </p:sp>
        <p:sp>
          <p:nvSpPr>
            <p:cNvPr id="167949" name="Line 13"/>
            <p:cNvSpPr>
              <a:spLocks noChangeShapeType="1"/>
            </p:cNvSpPr>
            <p:nvPr/>
          </p:nvSpPr>
          <p:spPr bwMode="auto">
            <a:xfrm flipH="1">
              <a:off x="1056" y="1392"/>
              <a:ext cx="2112"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91854" name="Group 14"/>
          <p:cNvGrpSpPr>
            <a:grpSpLocks/>
          </p:cNvGrpSpPr>
          <p:nvPr/>
        </p:nvGrpSpPr>
        <p:grpSpPr bwMode="auto">
          <a:xfrm>
            <a:off x="3429000" y="2514600"/>
            <a:ext cx="5410200" cy="2209800"/>
            <a:chOff x="2160" y="1584"/>
            <a:chExt cx="3408" cy="1392"/>
          </a:xfrm>
        </p:grpSpPr>
        <p:sp>
          <p:nvSpPr>
            <p:cNvPr id="167946" name="Text Box 15"/>
            <p:cNvSpPr txBox="1">
              <a:spLocks noChangeArrowheads="1"/>
            </p:cNvSpPr>
            <p:nvPr/>
          </p:nvSpPr>
          <p:spPr bwMode="auto">
            <a:xfrm>
              <a:off x="3024" y="1584"/>
              <a:ext cx="2544" cy="294"/>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Actual content of the 2 copies</a:t>
              </a:r>
              <a:endParaRPr lang="en-GB" altLang="x-none" sz="2400" b="0">
                <a:latin typeface="Times" charset="0"/>
              </a:endParaRPr>
            </a:p>
          </p:txBody>
        </p:sp>
        <p:sp>
          <p:nvSpPr>
            <p:cNvPr id="167947" name="Line 16"/>
            <p:cNvSpPr>
              <a:spLocks noChangeShapeType="1"/>
            </p:cNvSpPr>
            <p:nvPr/>
          </p:nvSpPr>
          <p:spPr bwMode="auto">
            <a:xfrm flipH="1">
              <a:off x="2160" y="1728"/>
              <a:ext cx="864" cy="1248"/>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91857" name="Group 17"/>
          <p:cNvGrpSpPr>
            <a:grpSpLocks/>
          </p:cNvGrpSpPr>
          <p:nvPr/>
        </p:nvGrpSpPr>
        <p:grpSpPr bwMode="auto">
          <a:xfrm>
            <a:off x="4038600" y="3657600"/>
            <a:ext cx="4800600" cy="2057400"/>
            <a:chOff x="2544" y="2304"/>
            <a:chExt cx="3024" cy="1296"/>
          </a:xfrm>
        </p:grpSpPr>
        <p:sp>
          <p:nvSpPr>
            <p:cNvPr id="167944" name="Text Box 18"/>
            <p:cNvSpPr txBox="1">
              <a:spLocks noChangeArrowheads="1"/>
            </p:cNvSpPr>
            <p:nvPr/>
          </p:nvSpPr>
          <p:spPr bwMode="auto">
            <a:xfrm>
              <a:off x="2832" y="2304"/>
              <a:ext cx="2736" cy="524"/>
            </a:xfrm>
            <a:prstGeom prst="rect">
              <a:avLst/>
            </a:prstGeom>
            <a:solidFill>
              <a:schemeClr val="accent1"/>
            </a:solidFill>
            <a:ln w="9525">
              <a:solidFill>
                <a:schemeClr val="bg2"/>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latin typeface="Times" charset="0"/>
                </a:rPr>
                <a:t>Reconstruction of the ancestral organization</a:t>
              </a:r>
              <a:endParaRPr lang="en-GB" altLang="x-none" sz="2400" b="0">
                <a:latin typeface="Times" charset="0"/>
              </a:endParaRPr>
            </a:p>
          </p:txBody>
        </p:sp>
        <p:sp>
          <p:nvSpPr>
            <p:cNvPr id="167945" name="Line 19"/>
            <p:cNvSpPr>
              <a:spLocks noChangeShapeType="1"/>
            </p:cNvSpPr>
            <p:nvPr/>
          </p:nvSpPr>
          <p:spPr bwMode="auto">
            <a:xfrm flipH="1">
              <a:off x="2544" y="2832"/>
              <a:ext cx="288" cy="768"/>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1844"/>
                                        </p:tgtEl>
                                        <p:attrNameLst>
                                          <p:attrName>style.visibility</p:attrName>
                                        </p:attrNameLst>
                                      </p:cBhvr>
                                      <p:to>
                                        <p:strVal val="visible"/>
                                      </p:to>
                                    </p:set>
                                    <p:animEffect transition="in" filter="wipe(left)">
                                      <p:cBhvr>
                                        <p:cTn id="7" dur="500"/>
                                        <p:tgtEl>
                                          <p:spTgt spid="29184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91848"/>
                                        </p:tgtEl>
                                        <p:attrNameLst>
                                          <p:attrName>style.visibility</p:attrName>
                                        </p:attrNameLst>
                                      </p:cBhvr>
                                      <p:to>
                                        <p:strVal val="visible"/>
                                      </p:to>
                                    </p:set>
                                    <p:animEffect transition="in" filter="wipe(left)">
                                      <p:cBhvr>
                                        <p:cTn id="11" dur="500"/>
                                        <p:tgtEl>
                                          <p:spTgt spid="291848"/>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91851"/>
                                        </p:tgtEl>
                                        <p:attrNameLst>
                                          <p:attrName>style.visibility</p:attrName>
                                        </p:attrNameLst>
                                      </p:cBhvr>
                                      <p:to>
                                        <p:strVal val="visible"/>
                                      </p:to>
                                    </p:set>
                                    <p:animEffect transition="in" filter="wipe(left)">
                                      <p:cBhvr>
                                        <p:cTn id="15" dur="500"/>
                                        <p:tgtEl>
                                          <p:spTgt spid="291851"/>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291854"/>
                                        </p:tgtEl>
                                        <p:attrNameLst>
                                          <p:attrName>style.visibility</p:attrName>
                                        </p:attrNameLst>
                                      </p:cBhvr>
                                      <p:to>
                                        <p:strVal val="visible"/>
                                      </p:to>
                                    </p:set>
                                    <p:animEffect transition="in" filter="wipe(left)">
                                      <p:cBhvr>
                                        <p:cTn id="19" dur="500"/>
                                        <p:tgtEl>
                                          <p:spTgt spid="29185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291857"/>
                                        </p:tgtEl>
                                        <p:attrNameLst>
                                          <p:attrName>style.visibility</p:attrName>
                                        </p:attrNameLst>
                                      </p:cBhvr>
                                      <p:to>
                                        <p:strVal val="visible"/>
                                      </p:to>
                                    </p:set>
                                    <p:animEffect transition="in" filter="wipe(left)">
                                      <p:cBhvr>
                                        <p:cTn id="23" dur="500"/>
                                        <p:tgtEl>
                                          <p:spTgt spid="291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 Box 2"/>
          <p:cNvSpPr txBox="1">
            <a:spLocks noChangeArrowheads="1"/>
          </p:cNvSpPr>
          <p:nvPr/>
        </p:nvSpPr>
        <p:spPr bwMode="auto">
          <a:xfrm>
            <a:off x="0" y="-27384"/>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latin typeface="Helvetica" charset="0"/>
              </a:rPr>
              <a:t>Ancestral conservation</a:t>
            </a:r>
            <a:endParaRPr lang="en-GB" altLang="x-none" sz="2400" b="0">
              <a:solidFill>
                <a:srgbClr val="FF0000"/>
              </a:solidFill>
              <a:latin typeface="Times" charset="0"/>
            </a:endParaRPr>
          </a:p>
        </p:txBody>
      </p:sp>
      <p:sp>
        <p:nvSpPr>
          <p:cNvPr id="292867" name="Text Box 3"/>
          <p:cNvSpPr txBox="1">
            <a:spLocks noChangeArrowheads="1"/>
          </p:cNvSpPr>
          <p:nvPr/>
        </p:nvSpPr>
        <p:spPr bwMode="auto">
          <a:xfrm>
            <a:off x="0" y="41910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sz="2800">
                <a:latin typeface="Helvetica" charset="0"/>
              </a:rPr>
              <a:t>Determination of protein conservation profiles;</a:t>
            </a:r>
            <a:endParaRPr lang="en-GB" altLang="x-none" sz="2400" b="0">
              <a:latin typeface="Times" charset="0"/>
            </a:endParaRPr>
          </a:p>
        </p:txBody>
      </p:sp>
      <p:sp>
        <p:nvSpPr>
          <p:cNvPr id="292868" name="Text Box 4"/>
          <p:cNvSpPr txBox="1">
            <a:spLocks noChangeArrowheads="1"/>
          </p:cNvSpPr>
          <p:nvPr/>
        </p:nvSpPr>
        <p:spPr bwMode="auto">
          <a:xfrm>
            <a:off x="0" y="14478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sz="2800">
                <a:latin typeface="Helvetica" charset="0"/>
              </a:rPr>
              <a:t>Inferring Orthologs between pairs of species</a:t>
            </a:r>
            <a:endParaRPr lang="en-GB" altLang="x-none" sz="3600">
              <a:latin typeface="Times" charset="0"/>
            </a:endParaRPr>
          </a:p>
        </p:txBody>
      </p:sp>
      <p:sp>
        <p:nvSpPr>
          <p:cNvPr id="292869" name="Text Box 5"/>
          <p:cNvSpPr txBox="1">
            <a:spLocks noChangeArrowheads="1"/>
          </p:cNvSpPr>
          <p:nvPr/>
        </p:nvSpPr>
        <p:spPr bwMode="auto">
          <a:xfrm>
            <a:off x="0" y="2819400"/>
            <a:ext cx="91440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3600">
                <a:solidFill>
                  <a:srgbClr val="FF0000"/>
                </a:solidFill>
                <a:latin typeface="Times" charset="0"/>
              </a:rPr>
              <a:t>•</a:t>
            </a:r>
            <a:r>
              <a:rPr lang="fr-FR" altLang="x-none" sz="3600">
                <a:latin typeface="Times" charset="0"/>
              </a:rPr>
              <a:t> </a:t>
            </a:r>
            <a:r>
              <a:rPr lang="en-GB" altLang="x-none" sz="2800">
                <a:latin typeface="Helvetica" charset="0"/>
              </a:rPr>
              <a:t>Determining clusters of orthologs between multiple species</a:t>
            </a:r>
            <a:endParaRPr lang="en-GB" altLang="x-none" sz="2800">
              <a:latin typeface="Times"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92868"/>
                                        </p:tgtEl>
                                        <p:attrNameLst>
                                          <p:attrName>style.visibility</p:attrName>
                                        </p:attrNameLst>
                                      </p:cBhvr>
                                      <p:to>
                                        <p:strVal val="visible"/>
                                      </p:to>
                                    </p:set>
                                    <p:animEffect transition="in" filter="fade">
                                      <p:cBhvr>
                                        <p:cTn id="7" dur="1000"/>
                                        <p:tgtEl>
                                          <p:spTgt spid="292868"/>
                                        </p:tgtEl>
                                      </p:cBhvr>
                                    </p:animEffect>
                                    <p:anim calcmode="lin" valueType="num">
                                      <p:cBhvr>
                                        <p:cTn id="8" dur="1000" fill="hold"/>
                                        <p:tgtEl>
                                          <p:spTgt spid="292868"/>
                                        </p:tgtEl>
                                        <p:attrNameLst>
                                          <p:attrName>ppt_x</p:attrName>
                                        </p:attrNameLst>
                                      </p:cBhvr>
                                      <p:tavLst>
                                        <p:tav tm="0">
                                          <p:val>
                                            <p:strVal val="#ppt_x"/>
                                          </p:val>
                                        </p:tav>
                                        <p:tav tm="100000">
                                          <p:val>
                                            <p:strVal val="#ppt_x"/>
                                          </p:val>
                                        </p:tav>
                                      </p:tavLst>
                                    </p:anim>
                                    <p:anim calcmode="lin" valueType="num">
                                      <p:cBhvr>
                                        <p:cTn id="9" dur="1000" fill="hold"/>
                                        <p:tgtEl>
                                          <p:spTgt spid="29286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2869"/>
                                        </p:tgtEl>
                                        <p:attrNameLst>
                                          <p:attrName>style.visibility</p:attrName>
                                        </p:attrNameLst>
                                      </p:cBhvr>
                                      <p:to>
                                        <p:strVal val="visible"/>
                                      </p:to>
                                    </p:set>
                                    <p:animEffect transition="in" filter="fade">
                                      <p:cBhvr>
                                        <p:cTn id="13" dur="1000"/>
                                        <p:tgtEl>
                                          <p:spTgt spid="292869"/>
                                        </p:tgtEl>
                                      </p:cBhvr>
                                    </p:animEffect>
                                    <p:anim calcmode="lin" valueType="num">
                                      <p:cBhvr>
                                        <p:cTn id="14" dur="1000" fill="hold"/>
                                        <p:tgtEl>
                                          <p:spTgt spid="292869"/>
                                        </p:tgtEl>
                                        <p:attrNameLst>
                                          <p:attrName>ppt_x</p:attrName>
                                        </p:attrNameLst>
                                      </p:cBhvr>
                                      <p:tavLst>
                                        <p:tav tm="0">
                                          <p:val>
                                            <p:strVal val="#ppt_x"/>
                                          </p:val>
                                        </p:tav>
                                        <p:tav tm="100000">
                                          <p:val>
                                            <p:strVal val="#ppt_x"/>
                                          </p:val>
                                        </p:tav>
                                      </p:tavLst>
                                    </p:anim>
                                    <p:anim calcmode="lin" valueType="num">
                                      <p:cBhvr>
                                        <p:cTn id="15" dur="1000" fill="hold"/>
                                        <p:tgtEl>
                                          <p:spTgt spid="292869"/>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92867"/>
                                        </p:tgtEl>
                                        <p:attrNameLst>
                                          <p:attrName>style.visibility</p:attrName>
                                        </p:attrNameLst>
                                      </p:cBhvr>
                                      <p:to>
                                        <p:strVal val="visible"/>
                                      </p:to>
                                    </p:set>
                                    <p:animEffect transition="in" filter="fade">
                                      <p:cBhvr>
                                        <p:cTn id="19" dur="1000"/>
                                        <p:tgtEl>
                                          <p:spTgt spid="292867"/>
                                        </p:tgtEl>
                                      </p:cBhvr>
                                    </p:animEffect>
                                    <p:anim calcmode="lin" valueType="num">
                                      <p:cBhvr>
                                        <p:cTn id="20" dur="1000" fill="hold"/>
                                        <p:tgtEl>
                                          <p:spTgt spid="292867"/>
                                        </p:tgtEl>
                                        <p:attrNameLst>
                                          <p:attrName>ppt_x</p:attrName>
                                        </p:attrNameLst>
                                      </p:cBhvr>
                                      <p:tavLst>
                                        <p:tav tm="0">
                                          <p:val>
                                            <p:strVal val="#ppt_x"/>
                                          </p:val>
                                        </p:tav>
                                        <p:tav tm="100000">
                                          <p:val>
                                            <p:strVal val="#ppt_x"/>
                                          </p:val>
                                        </p:tav>
                                      </p:tavLst>
                                    </p:anim>
                                    <p:anim calcmode="lin" valueType="num">
                                      <p:cBhvr>
                                        <p:cTn id="21" dur="1000" fill="hold"/>
                                        <p:tgtEl>
                                          <p:spTgt spid="2928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p:bldP spid="292868" grpId="0"/>
      <p:bldP spid="29286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ChangeArrowheads="1"/>
          </p:cNvSpPr>
          <p:nvPr/>
        </p:nvSpPr>
        <p:spPr bwMode="auto">
          <a:xfrm>
            <a:off x="0" y="2514600"/>
            <a:ext cx="9144000" cy="13112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021EFD"/>
                </a:solidFill>
              </a:rPr>
              <a:t>Orthologs</a:t>
            </a:r>
            <a:r>
              <a:rPr lang="en-GB" altLang="x-none" sz="4000" dirty="0">
                <a:solidFill>
                  <a:srgbClr val="021EFD"/>
                </a:solidFill>
              </a:rPr>
              <a:t> Inference:</a:t>
            </a:r>
          </a:p>
          <a:p>
            <a:pPr algn="ctr">
              <a:spcBef>
                <a:spcPct val="0"/>
              </a:spcBef>
              <a:buFontTx/>
              <a:buNone/>
            </a:pPr>
            <a:r>
              <a:rPr lang="en-GB" altLang="x-none" sz="4000" dirty="0">
                <a:solidFill>
                  <a:srgbClr val="FF3333"/>
                </a:solidFill>
              </a:rPr>
              <a:t>Context, Methods and Limitations</a:t>
            </a:r>
            <a:endParaRPr lang="fr-FR" altLang="x-none" sz="4000" dirty="0">
              <a:solidFill>
                <a:srgbClr val="FC1426"/>
              </a:solidFill>
            </a:endParaRPr>
          </a:p>
        </p:txBody>
      </p:sp>
      <p:sp>
        <p:nvSpPr>
          <p:cNvPr id="172034" name="Text Box 3"/>
          <p:cNvSpPr txBox="1">
            <a:spLocks noChangeArrowheads="1"/>
          </p:cNvSpPr>
          <p:nvPr/>
        </p:nvSpPr>
        <p:spPr bwMode="auto">
          <a:xfrm>
            <a:off x="0" y="594995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021EFD"/>
                </a:solidFill>
              </a:rPr>
              <a:t>Tekaia F. Inferring Orthologs: Open Questions and Perspectives (Review). </a:t>
            </a:r>
            <a:r>
              <a:rPr lang="en-GB" altLang="x-none" sz="1800" i="1">
                <a:solidFill>
                  <a:srgbClr val="021EFD"/>
                </a:solidFill>
              </a:rPr>
              <a:t>Genomics Insights </a:t>
            </a:r>
            <a:r>
              <a:rPr lang="en-GB" altLang="x-none" sz="1800">
                <a:solidFill>
                  <a:srgbClr val="021EFD"/>
                </a:solidFill>
              </a:rPr>
              <a:t>2016:9 17–28 doi:10.4137/GEI.S37925.</a:t>
            </a:r>
            <a:r>
              <a:rPr lang="en-GB" altLang="x-none" sz="2400" b="0">
                <a:solidFill>
                  <a:srgbClr val="000000"/>
                </a:solidFill>
              </a:rPr>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1"/>
          <p:cNvSpPr>
            <a:spLocks noChangeArrowheads="1"/>
          </p:cNvSpPr>
          <p:nvPr/>
        </p:nvSpPr>
        <p:spPr bwMode="auto">
          <a:xfrm>
            <a:off x="-36512" y="-27384"/>
            <a:ext cx="9372600" cy="579438"/>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dirty="0">
                <a:solidFill>
                  <a:srgbClr val="0717FF"/>
                </a:solidFill>
                <a:latin typeface="Helvetica" charset="0"/>
              </a:rPr>
              <a:t>Inferring </a:t>
            </a:r>
            <a:r>
              <a:rPr lang="en-GB" altLang="x-none" dirty="0" err="1">
                <a:solidFill>
                  <a:srgbClr val="0717FF"/>
                </a:solidFill>
                <a:latin typeface="Helvetica" charset="0"/>
              </a:rPr>
              <a:t>Orthologs</a:t>
            </a:r>
            <a:r>
              <a:rPr lang="en-GB" altLang="x-none" dirty="0">
                <a:solidFill>
                  <a:srgbClr val="0717FF"/>
                </a:solidFill>
                <a:latin typeface="Helvetica" charset="0"/>
              </a:rPr>
              <a:t>/Paralogs and classification</a:t>
            </a:r>
          </a:p>
        </p:txBody>
      </p:sp>
      <p:sp>
        <p:nvSpPr>
          <p:cNvPr id="174082" name="Text Box 12"/>
          <p:cNvSpPr txBox="1">
            <a:spLocks noChangeArrowheads="1"/>
          </p:cNvSpPr>
          <p:nvPr/>
        </p:nvSpPr>
        <p:spPr bwMode="auto">
          <a:xfrm>
            <a:off x="304800" y="762000"/>
            <a:ext cx="5029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717FF"/>
                </a:solidFill>
              </a:rPr>
              <a:t>Why is it important?</a:t>
            </a:r>
            <a:endParaRPr lang="en-GB" altLang="x-none" sz="2800"/>
          </a:p>
        </p:txBody>
      </p:sp>
      <p:sp>
        <p:nvSpPr>
          <p:cNvPr id="293901" name="Text Box 13"/>
          <p:cNvSpPr txBox="1">
            <a:spLocks noChangeArrowheads="1"/>
          </p:cNvSpPr>
          <p:nvPr/>
        </p:nvSpPr>
        <p:spPr bwMode="auto">
          <a:xfrm>
            <a:off x="304800" y="5029200"/>
            <a:ext cx="891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Gene organization in a given species.</a:t>
            </a:r>
          </a:p>
        </p:txBody>
      </p:sp>
      <p:sp>
        <p:nvSpPr>
          <p:cNvPr id="293902" name="Text Box 14"/>
          <p:cNvSpPr txBox="1">
            <a:spLocks noChangeArrowheads="1"/>
          </p:cNvSpPr>
          <p:nvPr/>
        </p:nvSpPr>
        <p:spPr bwMode="auto">
          <a:xfrm>
            <a:off x="228600" y="5883275"/>
            <a:ext cx="88392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717FF"/>
                </a:solidFill>
                <a:latin typeface="Times New Roman" charset="0"/>
              </a:rPr>
              <a:t>Accurate determination of evolutionary relationships between orthologous gene families is of utmost importance for such goals.</a:t>
            </a:r>
            <a:endParaRPr lang="en-GB" altLang="x-none" sz="2400" b="0">
              <a:latin typeface="Times New Roman" charset="0"/>
            </a:endParaRPr>
          </a:p>
        </p:txBody>
      </p:sp>
      <p:sp>
        <p:nvSpPr>
          <p:cNvPr id="174085" name="Text Box 15"/>
          <p:cNvSpPr txBox="1">
            <a:spLocks noChangeArrowheads="1"/>
          </p:cNvSpPr>
          <p:nvPr/>
        </p:nvSpPr>
        <p:spPr bwMode="auto">
          <a:xfrm>
            <a:off x="304800" y="1295400"/>
            <a:ext cx="861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Orthologs detection is of fundamental importance in the:</a:t>
            </a:r>
          </a:p>
        </p:txBody>
      </p:sp>
      <p:sp>
        <p:nvSpPr>
          <p:cNvPr id="293904" name="Text Box 16"/>
          <p:cNvSpPr txBox="1">
            <a:spLocks noChangeArrowheads="1"/>
          </p:cNvSpPr>
          <p:nvPr/>
        </p:nvSpPr>
        <p:spPr bwMode="auto">
          <a:xfrm>
            <a:off x="304800" y="1905000"/>
            <a:ext cx="91440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Char char="-"/>
            </a:pPr>
            <a:r>
              <a:rPr lang="en-GB" altLang="x-none" sz="2400">
                <a:latin typeface="Helvetica" charset="0"/>
              </a:rPr>
              <a:t> Reconstruction of the evolution of species and their genomes (Phylogenomics);</a:t>
            </a:r>
            <a:endParaRPr lang="en-GB" altLang="x-none" sz="2400" b="0"/>
          </a:p>
        </p:txBody>
      </p:sp>
      <p:sp>
        <p:nvSpPr>
          <p:cNvPr id="293905" name="Text Box 17"/>
          <p:cNvSpPr txBox="1">
            <a:spLocks noChangeArrowheads="1"/>
          </p:cNvSpPr>
          <p:nvPr/>
        </p:nvSpPr>
        <p:spPr bwMode="auto">
          <a:xfrm>
            <a:off x="304800" y="2895600"/>
            <a:ext cx="845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Evolutionary studies of biological systems;</a:t>
            </a:r>
            <a:endParaRPr lang="en-GB" altLang="x-none" sz="2400" b="0"/>
          </a:p>
        </p:txBody>
      </p:sp>
      <p:sp>
        <p:nvSpPr>
          <p:cNvPr id="293906" name="Text Box 18"/>
          <p:cNvSpPr txBox="1">
            <a:spLocks noChangeArrowheads="1"/>
          </p:cNvSpPr>
          <p:nvPr/>
        </p:nvSpPr>
        <p:spPr bwMode="auto">
          <a:xfrm>
            <a:off x="304800" y="3581400"/>
            <a:ext cx="7239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Annotation of newly sequenced organisms;</a:t>
            </a:r>
            <a:endParaRPr lang="en-GB" altLang="x-none" sz="2400" b="0"/>
          </a:p>
        </p:txBody>
      </p:sp>
      <p:sp>
        <p:nvSpPr>
          <p:cNvPr id="293907" name="Text Box 19"/>
          <p:cNvSpPr txBox="1">
            <a:spLocks noChangeArrowheads="1"/>
          </p:cNvSpPr>
          <p:nvPr/>
        </p:nvSpPr>
        <p:spPr bwMode="auto">
          <a:xfrm>
            <a:off x="304800" y="4114800"/>
            <a:ext cx="88392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Functional genomics (</a:t>
            </a:r>
            <a:r>
              <a:rPr lang="en-GB" altLang="x-none" sz="2000">
                <a:latin typeface="Helvetica" charset="0"/>
              </a:rPr>
              <a:t>transfer of functional annotation predicted on “orthology-function conjecture”</a:t>
            </a:r>
            <a:r>
              <a:rPr lang="en-GB" altLang="ja-JP" sz="2400">
                <a:latin typeface="Helvetica" charset="0"/>
              </a:rPr>
              <a:t>);</a:t>
            </a:r>
            <a:endParaRPr lang="en-GB" altLang="x-none"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9390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93905"/>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93906"/>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9390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93901"/>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293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01" grpId="0" autoUpdateAnimBg="0"/>
      <p:bldP spid="293902" grpId="0" autoUpdateAnimBg="0"/>
      <p:bldP spid="293904" grpId="0" autoUpdateAnimBg="0"/>
      <p:bldP spid="293905" grpId="0" autoUpdateAnimBg="0"/>
      <p:bldP spid="293906" grpId="0" autoUpdateAnimBg="0"/>
      <p:bldP spid="293907"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ZoneTexte 3"/>
          <p:cNvSpPr txBox="1">
            <a:spLocks noChangeArrowheads="1"/>
          </p:cNvSpPr>
          <p:nvPr/>
        </p:nvSpPr>
        <p:spPr bwMode="auto">
          <a:xfrm>
            <a:off x="179388" y="1528763"/>
            <a:ext cx="8820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FF0000"/>
                </a:solidFill>
              </a:rPr>
              <a:t>•</a:t>
            </a:r>
            <a:r>
              <a:rPr lang="en-GB" altLang="x-none" sz="4000"/>
              <a:t> </a:t>
            </a:r>
            <a:r>
              <a:rPr lang="en-GB" altLang="x-none" sz="4000">
                <a:solidFill>
                  <a:srgbClr val="0000FF"/>
                </a:solidFill>
              </a:rPr>
              <a:t>Orthologs are homologous genes resulting from a speciation event </a:t>
            </a:r>
          </a:p>
        </p:txBody>
      </p:sp>
      <p:sp>
        <p:nvSpPr>
          <p:cNvPr id="3" name="ZoneTexte 2"/>
          <p:cNvSpPr txBox="1">
            <a:spLocks noChangeArrowheads="1"/>
          </p:cNvSpPr>
          <p:nvPr/>
        </p:nvSpPr>
        <p:spPr bwMode="auto">
          <a:xfrm>
            <a:off x="323850" y="4005263"/>
            <a:ext cx="8712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FF0000"/>
                </a:solidFill>
              </a:rPr>
              <a:t>•</a:t>
            </a:r>
            <a:r>
              <a:rPr lang="en-GB" altLang="x-none" sz="4000"/>
              <a:t> Paralogs are homologous genes resulting from a duplication event</a:t>
            </a:r>
            <a:r>
              <a:rPr lang="fr-FR" altLang="x-none" sz="4000"/>
              <a:t> </a:t>
            </a:r>
          </a:p>
        </p:txBody>
      </p:sp>
      <p:sp>
        <p:nvSpPr>
          <p:cNvPr id="176131" name="ZoneTexte 5"/>
          <p:cNvSpPr txBox="1">
            <a:spLocks noChangeArrowheads="1"/>
          </p:cNvSpPr>
          <p:nvPr/>
        </p:nvSpPr>
        <p:spPr bwMode="auto">
          <a:xfrm>
            <a:off x="0" y="-2738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FF0000"/>
                </a:solidFill>
              </a:rPr>
              <a:t>Definition</a:t>
            </a:r>
            <a:r>
              <a:rPr lang="fr-FR" altLang="x-none" sz="4000" dirty="0">
                <a:solidFill>
                  <a:srgbClr val="FF0000"/>
                </a:solidFill>
              </a:rPr>
              <a:t>s</a:t>
            </a:r>
          </a:p>
        </p:txBody>
      </p:sp>
      <p:sp>
        <p:nvSpPr>
          <p:cNvPr id="176132" name="ZoneTexte 6"/>
          <p:cNvSpPr txBox="1">
            <a:spLocks noChangeArrowheads="1"/>
          </p:cNvSpPr>
          <p:nvPr/>
        </p:nvSpPr>
        <p:spPr bwMode="auto">
          <a:xfrm>
            <a:off x="250825" y="6165850"/>
            <a:ext cx="85693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600" b="0">
                <a:solidFill>
                  <a:srgbClr val="021EFD"/>
                </a:solidFill>
              </a:rPr>
              <a:t>Fitch WM. </a:t>
            </a:r>
            <a:r>
              <a:rPr lang="en-GB" altLang="x-none" sz="1600" b="0">
                <a:solidFill>
                  <a:srgbClr val="021EFD"/>
                </a:solidFill>
                <a:hlinkClick r:id="rId3"/>
              </a:rPr>
              <a:t>Homology a personal view on some of the problems.</a:t>
            </a:r>
            <a:endParaRPr lang="fr-FR" altLang="x-none" sz="1600" b="0">
              <a:solidFill>
                <a:srgbClr val="021EFD"/>
              </a:solidFill>
            </a:endParaRPr>
          </a:p>
          <a:p>
            <a:pPr>
              <a:spcBef>
                <a:spcPct val="0"/>
              </a:spcBef>
              <a:buFontTx/>
              <a:buNone/>
            </a:pPr>
            <a:r>
              <a:rPr lang="en-GB" altLang="x-none" sz="1600" b="0" i="1">
                <a:solidFill>
                  <a:srgbClr val="021EFD"/>
                </a:solidFill>
              </a:rPr>
              <a:t>Trends Genet</a:t>
            </a:r>
            <a:r>
              <a:rPr lang="en-GB" altLang="x-none" sz="1600" b="0">
                <a:solidFill>
                  <a:srgbClr val="021EFD"/>
                </a:solidFill>
              </a:rPr>
              <a:t>. 2000;16:227-31. Review.</a:t>
            </a:r>
            <a:endParaRPr lang="fr-FR" altLang="x-none" sz="1600" b="0">
              <a:solidFill>
                <a:srgbClr val="021EFD"/>
              </a:solidFill>
            </a:endParaRPr>
          </a:p>
        </p:txBody>
      </p:sp>
      <p:sp>
        <p:nvSpPr>
          <p:cNvPr id="176133" name="ZoneTexte 5"/>
          <p:cNvSpPr txBox="1">
            <a:spLocks noChangeArrowheads="1"/>
          </p:cNvSpPr>
          <p:nvPr/>
        </p:nvSpPr>
        <p:spPr bwMode="auto">
          <a:xfrm>
            <a:off x="107950" y="2997200"/>
            <a:ext cx="8856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r>
              <a:rPr lang="en-GB" altLang="x-none" sz="2800"/>
              <a:t>(Fitch,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ZoneTexte 1"/>
          <p:cNvSpPr txBox="1">
            <a:spLocks noChangeArrowheads="1"/>
          </p:cNvSpPr>
          <p:nvPr/>
        </p:nvSpPr>
        <p:spPr bwMode="auto">
          <a:xfrm>
            <a:off x="0" y="-27384"/>
            <a:ext cx="9143998"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70AF2"/>
                </a:solidFill>
              </a:rPr>
              <a:t>Number of proteins/genome</a:t>
            </a:r>
          </a:p>
        </p:txBody>
      </p:sp>
      <p:sp>
        <p:nvSpPr>
          <p:cNvPr id="6" name="Rectangle 2"/>
          <p:cNvSpPr>
            <a:spLocks noChangeArrowheads="1"/>
          </p:cNvSpPr>
          <p:nvPr/>
        </p:nvSpPr>
        <p:spPr bwMode="auto">
          <a:xfrm>
            <a:off x="1104900" y="33067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fr-FR"/>
          </a:p>
        </p:txBody>
      </p:sp>
      <p:graphicFrame>
        <p:nvGraphicFramePr>
          <p:cNvPr id="11" name="Tableau 10"/>
          <p:cNvGraphicFramePr>
            <a:graphicFrameLocks noGrp="1"/>
          </p:cNvGraphicFramePr>
          <p:nvPr>
            <p:extLst>
              <p:ext uri="{D42A27DB-BD31-4B8C-83A1-F6EECF244321}">
                <p14:modId xmlns:p14="http://schemas.microsoft.com/office/powerpoint/2010/main" val="1468177957"/>
              </p:ext>
            </p:extLst>
          </p:nvPr>
        </p:nvGraphicFramePr>
        <p:xfrm>
          <a:off x="0" y="1844675"/>
          <a:ext cx="9143998" cy="3168648"/>
        </p:xfrm>
        <a:graphic>
          <a:graphicData uri="http://schemas.openxmlformats.org/drawingml/2006/table">
            <a:tbl>
              <a:tblPr firstRow="1" bandRow="1">
                <a:tableStyleId>{5C22544A-7EE6-4342-B048-85BDC9FD1C3A}</a:tableStyleId>
              </a:tblPr>
              <a:tblGrid>
                <a:gridCol w="1662546">
                  <a:extLst>
                    <a:ext uri="{9D8B030D-6E8A-4147-A177-3AD203B41FA5}">
                      <a16:colId xmlns:a16="http://schemas.microsoft.com/office/drawing/2014/main" val="20000"/>
                    </a:ext>
                  </a:extLst>
                </a:gridCol>
                <a:gridCol w="1435835">
                  <a:extLst>
                    <a:ext uri="{9D8B030D-6E8A-4147-A177-3AD203B41FA5}">
                      <a16:colId xmlns:a16="http://schemas.microsoft.com/office/drawing/2014/main" val="20001"/>
                    </a:ext>
                  </a:extLst>
                </a:gridCol>
                <a:gridCol w="1360264">
                  <a:extLst>
                    <a:ext uri="{9D8B030D-6E8A-4147-A177-3AD203B41FA5}">
                      <a16:colId xmlns:a16="http://schemas.microsoft.com/office/drawing/2014/main" val="20002"/>
                    </a:ext>
                  </a:extLst>
                </a:gridCol>
                <a:gridCol w="1209123">
                  <a:extLst>
                    <a:ext uri="{9D8B030D-6E8A-4147-A177-3AD203B41FA5}">
                      <a16:colId xmlns:a16="http://schemas.microsoft.com/office/drawing/2014/main" val="20003"/>
                    </a:ext>
                  </a:extLst>
                </a:gridCol>
                <a:gridCol w="1209123">
                  <a:extLst>
                    <a:ext uri="{9D8B030D-6E8A-4147-A177-3AD203B41FA5}">
                      <a16:colId xmlns:a16="http://schemas.microsoft.com/office/drawing/2014/main" val="20004"/>
                    </a:ext>
                  </a:extLst>
                </a:gridCol>
                <a:gridCol w="1133553">
                  <a:extLst>
                    <a:ext uri="{9D8B030D-6E8A-4147-A177-3AD203B41FA5}">
                      <a16:colId xmlns:a16="http://schemas.microsoft.com/office/drawing/2014/main" val="20005"/>
                    </a:ext>
                  </a:extLst>
                </a:gridCol>
                <a:gridCol w="1133554">
                  <a:extLst>
                    <a:ext uri="{9D8B030D-6E8A-4147-A177-3AD203B41FA5}">
                      <a16:colId xmlns:a16="http://schemas.microsoft.com/office/drawing/2014/main" val="20006"/>
                    </a:ext>
                  </a:extLst>
                </a:gridCol>
              </a:tblGrid>
              <a:tr h="528108">
                <a:tc>
                  <a:txBody>
                    <a:bodyPr/>
                    <a:lstStyle/>
                    <a:p>
                      <a:pPr algn="just">
                        <a:spcAft>
                          <a:spcPts val="0"/>
                        </a:spcAft>
                      </a:pPr>
                      <a:r>
                        <a:rPr lang="en-GB" sz="2000" b="1" dirty="0">
                          <a:solidFill>
                            <a:srgbClr val="000000"/>
                          </a:solidFill>
                          <a:effectLst/>
                          <a:latin typeface="Arial" charset="0"/>
                          <a:ea typeface="Calibri" charset="0"/>
                          <a:cs typeface="Times New Roman" charset="0"/>
                        </a:rPr>
                        <a:t>#Proteins</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indent="-5715" algn="ctr">
                        <a:spcAft>
                          <a:spcPts val="0"/>
                        </a:spcAft>
                      </a:pPr>
                      <a:r>
                        <a:rPr lang="en-GB" sz="2000" b="1" dirty="0">
                          <a:solidFill>
                            <a:srgbClr val="000000"/>
                          </a:solidFill>
                          <a:effectLst/>
                          <a:latin typeface="Arial" charset="0"/>
                          <a:ea typeface="Calibri" charset="0"/>
                          <a:cs typeface="Times New Roman" charset="0"/>
                        </a:rPr>
                        <a:t>#Species</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algn="ctr">
                        <a:spcAft>
                          <a:spcPts val="0"/>
                        </a:spcAft>
                      </a:pPr>
                      <a:r>
                        <a:rPr lang="en-GB" sz="2000" b="1" dirty="0">
                          <a:solidFill>
                            <a:srgbClr val="000000"/>
                          </a:solidFill>
                          <a:effectLst/>
                          <a:latin typeface="Arial" charset="0"/>
                          <a:ea typeface="Calibri" charset="0"/>
                          <a:cs typeface="Times New Roman" charset="0"/>
                        </a:rPr>
                        <a:t>Mean</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algn="ctr">
                        <a:spcAft>
                          <a:spcPts val="0"/>
                        </a:spcAft>
                      </a:pPr>
                      <a:r>
                        <a:rPr lang="en-GB" sz="2000" b="1" dirty="0">
                          <a:solidFill>
                            <a:srgbClr val="000000"/>
                          </a:solidFill>
                          <a:effectLst/>
                          <a:latin typeface="Arial" charset="0"/>
                          <a:ea typeface="Calibri" charset="0"/>
                          <a:cs typeface="Times New Roman" charset="0"/>
                        </a:rPr>
                        <a:t>STD</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algn="ctr">
                        <a:spcAft>
                          <a:spcPts val="0"/>
                        </a:spcAft>
                      </a:pPr>
                      <a:r>
                        <a:rPr lang="en-GB" sz="2000" b="1" dirty="0">
                          <a:solidFill>
                            <a:srgbClr val="000000"/>
                          </a:solidFill>
                          <a:effectLst/>
                          <a:latin typeface="Arial" charset="0"/>
                          <a:ea typeface="Calibri" charset="0"/>
                          <a:cs typeface="Times New Roman" charset="0"/>
                        </a:rPr>
                        <a:t>Min</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algn="ctr">
                        <a:spcAft>
                          <a:spcPts val="0"/>
                        </a:spcAft>
                      </a:pPr>
                      <a:r>
                        <a:rPr lang="en-GB" sz="2000" b="1">
                          <a:solidFill>
                            <a:srgbClr val="000000"/>
                          </a:solidFill>
                          <a:effectLst/>
                          <a:latin typeface="Arial" charset="0"/>
                          <a:ea typeface="Calibri" charset="0"/>
                          <a:cs typeface="Times New Roman" charset="0"/>
                        </a:rPr>
                        <a:t>Max</a:t>
                      </a:r>
                      <a:endParaRPr lang="fr-FR" sz="2000">
                        <a:effectLst/>
                        <a:latin typeface="Calibri" charset="0"/>
                        <a:ea typeface="Calibri" charset="0"/>
                        <a:cs typeface="Times New Roman" charset="0"/>
                      </a:endParaRPr>
                    </a:p>
                  </a:txBody>
                  <a:tcPr marL="68580" marR="68580" marT="0" marB="0">
                    <a:solidFill>
                      <a:srgbClr val="99FFFF"/>
                    </a:solidFill>
                  </a:tcPr>
                </a:tc>
                <a:tc>
                  <a:txBody>
                    <a:bodyPr/>
                    <a:lstStyle/>
                    <a:p>
                      <a:pPr algn="ctr">
                        <a:spcAft>
                          <a:spcPts val="0"/>
                        </a:spcAft>
                      </a:pPr>
                      <a:r>
                        <a:rPr lang="en-GB" sz="2000" b="1" dirty="0">
                          <a:solidFill>
                            <a:srgbClr val="000000"/>
                          </a:solidFill>
                          <a:effectLst/>
                          <a:latin typeface="Arial" charset="0"/>
                          <a:ea typeface="Calibri" charset="0"/>
                          <a:cs typeface="Times New Roman" charset="0"/>
                        </a:rPr>
                        <a:t>Median</a:t>
                      </a:r>
                      <a:endParaRPr lang="fr-FR" sz="2000" dirty="0">
                        <a:effectLst/>
                        <a:latin typeface="Calibri" charset="0"/>
                        <a:ea typeface="Calibri" charset="0"/>
                        <a:cs typeface="Times New Roman" charset="0"/>
                      </a:endParaRPr>
                    </a:p>
                  </a:txBody>
                  <a:tcPr marL="68580" marR="68580" marT="0" marB="0">
                    <a:solidFill>
                      <a:srgbClr val="99FFFF"/>
                    </a:solidFill>
                  </a:tcPr>
                </a:tc>
                <a:extLst>
                  <a:ext uri="{0D108BD9-81ED-4DB2-BD59-A6C34878D82A}">
                    <a16:rowId xmlns:a16="http://schemas.microsoft.com/office/drawing/2014/main" val="10000"/>
                  </a:ext>
                </a:extLst>
              </a:tr>
              <a:tr h="528108">
                <a:tc>
                  <a:txBody>
                    <a:bodyPr/>
                    <a:lstStyle/>
                    <a:p>
                      <a:pPr algn="just">
                        <a:spcAft>
                          <a:spcPts val="0"/>
                        </a:spcAft>
                      </a:pPr>
                      <a:r>
                        <a:rPr lang="en-GB" sz="2000" b="1" dirty="0">
                          <a:solidFill>
                            <a:srgbClr val="FF0000"/>
                          </a:solidFill>
                          <a:effectLst/>
                          <a:latin typeface="Arial" charset="0"/>
                          <a:ea typeface="Calibri" charset="0"/>
                          <a:cs typeface="Times New Roman" charset="0"/>
                        </a:rPr>
                        <a:t>Bacteria</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indent="-5715" algn="r">
                        <a:spcAft>
                          <a:spcPts val="0"/>
                        </a:spcAft>
                      </a:pPr>
                      <a:r>
                        <a:rPr lang="en-GB" sz="2000" b="1" dirty="0">
                          <a:solidFill>
                            <a:srgbClr val="FF0000"/>
                          </a:solidFill>
                          <a:effectLst/>
                          <a:latin typeface="Arial" charset="0"/>
                          <a:ea typeface="Calibri" charset="0"/>
                          <a:cs typeface="Times New Roman" charset="0"/>
                        </a:rPr>
                        <a:t>2609</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3182.9</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1761.0</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116</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10400</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2926</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extLst>
                  <a:ext uri="{0D108BD9-81ED-4DB2-BD59-A6C34878D82A}">
                    <a16:rowId xmlns:a16="http://schemas.microsoft.com/office/drawing/2014/main" val="10001"/>
                  </a:ext>
                </a:extLst>
              </a:tr>
              <a:tr h="528108">
                <a:tc>
                  <a:txBody>
                    <a:bodyPr/>
                    <a:lstStyle/>
                    <a:p>
                      <a:pPr algn="just">
                        <a:spcAft>
                          <a:spcPts val="0"/>
                        </a:spcAft>
                      </a:pPr>
                      <a:r>
                        <a:rPr lang="en-GB" sz="2000" b="1" dirty="0">
                          <a:solidFill>
                            <a:srgbClr val="184FF2"/>
                          </a:solidFill>
                          <a:effectLst/>
                          <a:latin typeface="Arial" charset="0"/>
                          <a:ea typeface="Calibri" charset="0"/>
                          <a:cs typeface="Times New Roman" charset="0"/>
                        </a:rPr>
                        <a:t>Archaea</a:t>
                      </a:r>
                      <a:endParaRPr lang="fr-FR" sz="2000" dirty="0">
                        <a:effectLst/>
                        <a:latin typeface="Calibri" charset="0"/>
                        <a:ea typeface="Calibri" charset="0"/>
                        <a:cs typeface="Times New Roman" charset="0"/>
                      </a:endParaRPr>
                    </a:p>
                  </a:txBody>
                  <a:tcPr marL="68580" marR="68580" marT="0" marB="0">
                    <a:solidFill>
                      <a:srgbClr val="FFFF00"/>
                    </a:solidFill>
                  </a:tcPr>
                </a:tc>
                <a:tc>
                  <a:txBody>
                    <a:bodyPr/>
                    <a:lstStyle/>
                    <a:p>
                      <a:pPr indent="-5715" algn="r">
                        <a:spcAft>
                          <a:spcPts val="0"/>
                        </a:spcAft>
                      </a:pPr>
                      <a:r>
                        <a:rPr lang="en-GB" sz="2000" b="1" dirty="0">
                          <a:solidFill>
                            <a:srgbClr val="184FF2"/>
                          </a:solidFill>
                          <a:effectLst/>
                          <a:latin typeface="Arial" charset="0"/>
                          <a:ea typeface="Calibri" charset="0"/>
                          <a:cs typeface="Times New Roman" charset="0"/>
                        </a:rPr>
                        <a:t>160</a:t>
                      </a:r>
                      <a:endParaRPr lang="fr-FR" sz="2000" dirty="0">
                        <a:effectLst/>
                        <a:latin typeface="Calibri" charset="0"/>
                        <a:ea typeface="Calibri" charset="0"/>
                        <a:cs typeface="Times New Roman" charset="0"/>
                      </a:endParaRPr>
                    </a:p>
                  </a:txBody>
                  <a:tcPr marL="68580" marR="68580" marT="0" marB="0">
                    <a:solidFill>
                      <a:srgbClr val="FFFF00"/>
                    </a:solidFill>
                  </a:tcPr>
                </a:tc>
                <a:tc>
                  <a:txBody>
                    <a:bodyPr/>
                    <a:lstStyle/>
                    <a:p>
                      <a:pPr algn="r">
                        <a:spcAft>
                          <a:spcPts val="0"/>
                        </a:spcAft>
                      </a:pPr>
                      <a:r>
                        <a:rPr lang="en-GB" sz="2000" b="1" dirty="0">
                          <a:solidFill>
                            <a:srgbClr val="184FF2"/>
                          </a:solidFill>
                          <a:effectLst/>
                          <a:latin typeface="Arial" charset="0"/>
                          <a:ea typeface="Calibri" charset="0"/>
                          <a:cs typeface="Times New Roman" charset="0"/>
                        </a:rPr>
                        <a:t>2360.0</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algn="r">
                        <a:spcAft>
                          <a:spcPts val="0"/>
                        </a:spcAft>
                      </a:pPr>
                      <a:r>
                        <a:rPr lang="en-GB" sz="2000" b="1" dirty="0">
                          <a:solidFill>
                            <a:srgbClr val="184FF2"/>
                          </a:solidFill>
                          <a:effectLst/>
                          <a:latin typeface="Arial" charset="0"/>
                          <a:ea typeface="Calibri" charset="0"/>
                          <a:cs typeface="Times New Roman" charset="0"/>
                        </a:rPr>
                        <a:t>797.8</a:t>
                      </a:r>
                      <a:endParaRPr lang="fr-FR" sz="2000" dirty="0">
                        <a:effectLst/>
                        <a:latin typeface="Calibri" charset="0"/>
                        <a:ea typeface="Calibri" charset="0"/>
                        <a:cs typeface="Times New Roman" charset="0"/>
                      </a:endParaRPr>
                    </a:p>
                  </a:txBody>
                  <a:tcPr marL="68580" marR="68580" marT="0" marB="0">
                    <a:solidFill>
                      <a:srgbClr val="FFFF00"/>
                    </a:solidFill>
                  </a:tcPr>
                </a:tc>
                <a:tc>
                  <a:txBody>
                    <a:bodyPr/>
                    <a:lstStyle/>
                    <a:p>
                      <a:pPr algn="r">
                        <a:spcAft>
                          <a:spcPts val="0"/>
                        </a:spcAft>
                      </a:pPr>
                      <a:r>
                        <a:rPr lang="en-GB" sz="2000" b="1" dirty="0">
                          <a:solidFill>
                            <a:srgbClr val="184FF2"/>
                          </a:solidFill>
                          <a:effectLst/>
                          <a:latin typeface="Arial" charset="0"/>
                          <a:ea typeface="Calibri" charset="0"/>
                          <a:cs typeface="Times New Roman" charset="0"/>
                        </a:rPr>
                        <a:t>540</a:t>
                      </a:r>
                      <a:endParaRPr lang="fr-FR" sz="2000" dirty="0">
                        <a:effectLst/>
                        <a:latin typeface="Calibri" charset="0"/>
                        <a:ea typeface="Calibri" charset="0"/>
                        <a:cs typeface="Times New Roman" charset="0"/>
                      </a:endParaRPr>
                    </a:p>
                  </a:txBody>
                  <a:tcPr marL="68580" marR="68580" marT="0" marB="0">
                    <a:solidFill>
                      <a:srgbClr val="FFFF00"/>
                    </a:solidFill>
                  </a:tcPr>
                </a:tc>
                <a:tc>
                  <a:txBody>
                    <a:bodyPr/>
                    <a:lstStyle/>
                    <a:p>
                      <a:pPr algn="r">
                        <a:spcAft>
                          <a:spcPts val="0"/>
                        </a:spcAft>
                      </a:pPr>
                      <a:r>
                        <a:rPr lang="en-GB" sz="2000" b="1" dirty="0">
                          <a:solidFill>
                            <a:srgbClr val="184FF2"/>
                          </a:solidFill>
                          <a:effectLst/>
                          <a:latin typeface="Arial" charset="0"/>
                          <a:ea typeface="Calibri" charset="0"/>
                          <a:cs typeface="Times New Roman" charset="0"/>
                        </a:rPr>
                        <a:t>5113</a:t>
                      </a:r>
                      <a:endParaRPr lang="fr-FR" sz="2000" dirty="0">
                        <a:effectLst/>
                        <a:latin typeface="Calibri" charset="0"/>
                        <a:ea typeface="Calibri" charset="0"/>
                        <a:cs typeface="Times New Roman" charset="0"/>
                      </a:endParaRPr>
                    </a:p>
                  </a:txBody>
                  <a:tcPr marL="68580" marR="68580" marT="0" marB="0">
                    <a:solidFill>
                      <a:srgbClr val="FFFF00"/>
                    </a:solidFill>
                  </a:tcPr>
                </a:tc>
                <a:tc>
                  <a:txBody>
                    <a:bodyPr/>
                    <a:lstStyle/>
                    <a:p>
                      <a:pPr algn="r">
                        <a:spcAft>
                          <a:spcPts val="0"/>
                        </a:spcAft>
                      </a:pPr>
                      <a:r>
                        <a:rPr lang="en-GB" sz="2000" b="1" dirty="0">
                          <a:solidFill>
                            <a:srgbClr val="184FF2"/>
                          </a:solidFill>
                          <a:effectLst/>
                          <a:latin typeface="Arial" charset="0"/>
                          <a:ea typeface="Calibri" charset="0"/>
                          <a:cs typeface="Times New Roman" charset="0"/>
                        </a:rPr>
                        <a:t>2186</a:t>
                      </a:r>
                      <a:endParaRPr lang="fr-FR" sz="2000" dirty="0">
                        <a:effectLst/>
                        <a:latin typeface="Calibri" charset="0"/>
                        <a:ea typeface="Calibri" charset="0"/>
                        <a:cs typeface="Times New Roman" charset="0"/>
                      </a:endParaRPr>
                    </a:p>
                  </a:txBody>
                  <a:tcPr marL="68580" marR="68580" marT="0" marB="0">
                    <a:solidFill>
                      <a:srgbClr val="FFFF00"/>
                    </a:solidFill>
                  </a:tcPr>
                </a:tc>
                <a:extLst>
                  <a:ext uri="{0D108BD9-81ED-4DB2-BD59-A6C34878D82A}">
                    <a16:rowId xmlns:a16="http://schemas.microsoft.com/office/drawing/2014/main" val="10002"/>
                  </a:ext>
                </a:extLst>
              </a:tr>
              <a:tr h="528108">
                <a:tc>
                  <a:txBody>
                    <a:bodyPr/>
                    <a:lstStyle/>
                    <a:p>
                      <a:pPr algn="just">
                        <a:spcAft>
                          <a:spcPts val="0"/>
                        </a:spcAft>
                      </a:pPr>
                      <a:r>
                        <a:rPr lang="en-GB" sz="2000" b="1">
                          <a:solidFill>
                            <a:srgbClr val="FF0000"/>
                          </a:solidFill>
                          <a:effectLst/>
                          <a:latin typeface="Arial" charset="0"/>
                          <a:ea typeface="Calibri" charset="0"/>
                          <a:cs typeface="Times New Roman" charset="0"/>
                        </a:rPr>
                        <a:t>Eukaryotes</a:t>
                      </a:r>
                      <a:endParaRPr lang="fr-FR" sz="200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indent="-5715" algn="r">
                        <a:spcAft>
                          <a:spcPts val="0"/>
                        </a:spcAft>
                      </a:pPr>
                      <a:r>
                        <a:rPr lang="en-GB" sz="2000" b="1">
                          <a:solidFill>
                            <a:srgbClr val="FF0000"/>
                          </a:solidFill>
                          <a:effectLst/>
                          <a:latin typeface="Arial" charset="0"/>
                          <a:ea typeface="Calibri" charset="0"/>
                          <a:cs typeface="Times New Roman" charset="0"/>
                        </a:rPr>
                        <a:t>174</a:t>
                      </a:r>
                      <a:endParaRPr lang="fr-FR" sz="200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13482.7</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algn="r">
                        <a:spcAft>
                          <a:spcPts val="0"/>
                        </a:spcAft>
                      </a:pPr>
                      <a:r>
                        <a:rPr lang="en-GB" sz="2000" b="1">
                          <a:solidFill>
                            <a:srgbClr val="FF0000"/>
                          </a:solidFill>
                          <a:effectLst/>
                          <a:latin typeface="Arial" charset="0"/>
                          <a:ea typeface="Calibri" charset="0"/>
                          <a:cs typeface="Times New Roman" charset="0"/>
                        </a:rPr>
                        <a:t>11489.5</a:t>
                      </a:r>
                      <a:endParaRPr lang="fr-FR" sz="200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466</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63235</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9204</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extLst>
                  <a:ext uri="{0D108BD9-81ED-4DB2-BD59-A6C34878D82A}">
                    <a16:rowId xmlns:a16="http://schemas.microsoft.com/office/drawing/2014/main" val="10003"/>
                  </a:ext>
                </a:extLst>
              </a:tr>
              <a:tr h="528108">
                <a:tc>
                  <a:txBody>
                    <a:bodyPr/>
                    <a:lstStyle/>
                    <a:p>
                      <a:pPr algn="just">
                        <a:spcAft>
                          <a:spcPts val="0"/>
                        </a:spcAft>
                      </a:pPr>
                      <a:r>
                        <a:rPr lang="en-GB" sz="2000" b="1">
                          <a:solidFill>
                            <a:srgbClr val="184FF2"/>
                          </a:solidFill>
                          <a:effectLst/>
                          <a:latin typeface="Arial" charset="0"/>
                          <a:ea typeface="Calibri" charset="0"/>
                          <a:cs typeface="Times New Roman" charset="0"/>
                        </a:rPr>
                        <a:t>Fungi</a:t>
                      </a:r>
                      <a:endParaRPr lang="fr-FR" sz="2000">
                        <a:effectLst/>
                        <a:latin typeface="Calibri" charset="0"/>
                        <a:ea typeface="Calibri" charset="0"/>
                        <a:cs typeface="Times New Roman" charset="0"/>
                      </a:endParaRPr>
                    </a:p>
                  </a:txBody>
                  <a:tcPr marL="68580" marR="68580" marT="0" marB="0">
                    <a:solidFill>
                      <a:srgbClr val="FFFF00"/>
                    </a:solidFill>
                  </a:tcPr>
                </a:tc>
                <a:tc>
                  <a:txBody>
                    <a:bodyPr/>
                    <a:lstStyle/>
                    <a:p>
                      <a:pPr indent="-5715" algn="r">
                        <a:spcAft>
                          <a:spcPts val="0"/>
                        </a:spcAft>
                      </a:pPr>
                      <a:r>
                        <a:rPr lang="en-GB" sz="2000" b="1">
                          <a:solidFill>
                            <a:srgbClr val="184FF2"/>
                          </a:solidFill>
                          <a:effectLst/>
                          <a:latin typeface="Arial" charset="0"/>
                          <a:ea typeface="Calibri" charset="0"/>
                          <a:cs typeface="Times New Roman" charset="0"/>
                        </a:rPr>
                        <a:t>83</a:t>
                      </a:r>
                      <a:endParaRPr lang="fr-FR" sz="2000">
                        <a:effectLst/>
                        <a:latin typeface="Calibri" charset="0"/>
                        <a:ea typeface="Calibri" charset="0"/>
                        <a:cs typeface="Times New Roman" charset="0"/>
                      </a:endParaRPr>
                    </a:p>
                  </a:txBody>
                  <a:tcPr marL="68580" marR="68580" marT="0" marB="0">
                    <a:solidFill>
                      <a:srgbClr val="FFFF00"/>
                    </a:solidFill>
                  </a:tcPr>
                </a:tc>
                <a:tc>
                  <a:txBody>
                    <a:bodyPr/>
                    <a:lstStyle/>
                    <a:p>
                      <a:pPr algn="r">
                        <a:spcAft>
                          <a:spcPts val="0"/>
                        </a:spcAft>
                      </a:pPr>
                      <a:r>
                        <a:rPr lang="en-GB" sz="2000" b="1" dirty="0">
                          <a:solidFill>
                            <a:srgbClr val="184FF2"/>
                          </a:solidFill>
                          <a:effectLst/>
                          <a:latin typeface="Arial" charset="0"/>
                          <a:ea typeface="Calibri" charset="0"/>
                          <a:cs typeface="Times New Roman" charset="0"/>
                        </a:rPr>
                        <a:t>7825.9</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algn="r">
                        <a:spcAft>
                          <a:spcPts val="0"/>
                        </a:spcAft>
                      </a:pPr>
                      <a:r>
                        <a:rPr lang="en-GB" sz="2000" b="1">
                          <a:solidFill>
                            <a:srgbClr val="184FF2"/>
                          </a:solidFill>
                          <a:effectLst/>
                          <a:latin typeface="Arial" charset="0"/>
                          <a:ea typeface="Calibri" charset="0"/>
                          <a:cs typeface="Times New Roman" charset="0"/>
                        </a:rPr>
                        <a:t>3261.0</a:t>
                      </a:r>
                      <a:endParaRPr lang="fr-FR" sz="2000">
                        <a:effectLst/>
                        <a:latin typeface="Calibri" charset="0"/>
                        <a:ea typeface="Calibri" charset="0"/>
                        <a:cs typeface="Times New Roman" charset="0"/>
                      </a:endParaRPr>
                    </a:p>
                  </a:txBody>
                  <a:tcPr marL="68580" marR="68580" marT="0" marB="0">
                    <a:solidFill>
                      <a:srgbClr val="FFFF00"/>
                    </a:solidFill>
                  </a:tcPr>
                </a:tc>
                <a:tc>
                  <a:txBody>
                    <a:bodyPr/>
                    <a:lstStyle/>
                    <a:p>
                      <a:pPr algn="r">
                        <a:spcAft>
                          <a:spcPts val="0"/>
                        </a:spcAft>
                      </a:pPr>
                      <a:r>
                        <a:rPr lang="en-GB" sz="2000" b="1">
                          <a:solidFill>
                            <a:srgbClr val="184FF2"/>
                          </a:solidFill>
                          <a:effectLst/>
                          <a:latin typeface="Arial" charset="0"/>
                          <a:ea typeface="Calibri" charset="0"/>
                          <a:cs typeface="Times New Roman" charset="0"/>
                        </a:rPr>
                        <a:t>1831</a:t>
                      </a:r>
                      <a:endParaRPr lang="fr-FR" sz="2000">
                        <a:effectLst/>
                        <a:latin typeface="Calibri" charset="0"/>
                        <a:ea typeface="Calibri" charset="0"/>
                        <a:cs typeface="Times New Roman" charset="0"/>
                      </a:endParaRPr>
                    </a:p>
                  </a:txBody>
                  <a:tcPr marL="68580" marR="68580" marT="0" marB="0">
                    <a:solidFill>
                      <a:srgbClr val="FFFF00"/>
                    </a:solidFill>
                  </a:tcPr>
                </a:tc>
                <a:tc>
                  <a:txBody>
                    <a:bodyPr/>
                    <a:lstStyle/>
                    <a:p>
                      <a:pPr algn="r">
                        <a:spcAft>
                          <a:spcPts val="0"/>
                        </a:spcAft>
                      </a:pPr>
                      <a:r>
                        <a:rPr lang="en-GB" sz="2000" b="1" dirty="0">
                          <a:solidFill>
                            <a:srgbClr val="184FF2"/>
                          </a:solidFill>
                          <a:effectLst/>
                          <a:latin typeface="Arial" charset="0"/>
                          <a:ea typeface="Calibri" charset="0"/>
                          <a:cs typeface="Times New Roman" charset="0"/>
                        </a:rPr>
                        <a:t>17608</a:t>
                      </a:r>
                      <a:endParaRPr lang="fr-FR" sz="2000" dirty="0">
                        <a:effectLst/>
                        <a:latin typeface="Calibri" charset="0"/>
                        <a:ea typeface="Calibri" charset="0"/>
                        <a:cs typeface="Times New Roman" charset="0"/>
                      </a:endParaRPr>
                    </a:p>
                  </a:txBody>
                  <a:tcPr marL="68580" marR="68580" marT="0" marB="0">
                    <a:solidFill>
                      <a:srgbClr val="FFFF00"/>
                    </a:solidFill>
                  </a:tcPr>
                </a:tc>
                <a:tc>
                  <a:txBody>
                    <a:bodyPr/>
                    <a:lstStyle/>
                    <a:p>
                      <a:pPr algn="r">
                        <a:spcAft>
                          <a:spcPts val="0"/>
                        </a:spcAft>
                      </a:pPr>
                      <a:r>
                        <a:rPr lang="en-GB" sz="2000" b="1" dirty="0">
                          <a:solidFill>
                            <a:srgbClr val="184FF2"/>
                          </a:solidFill>
                          <a:effectLst/>
                          <a:latin typeface="Arial" charset="0"/>
                          <a:ea typeface="Calibri" charset="0"/>
                          <a:cs typeface="Times New Roman" charset="0"/>
                        </a:rPr>
                        <a:t>6272</a:t>
                      </a:r>
                      <a:endParaRPr lang="fr-FR" sz="2000" dirty="0">
                        <a:effectLst/>
                        <a:latin typeface="Calibri" charset="0"/>
                        <a:ea typeface="Calibri" charset="0"/>
                        <a:cs typeface="Times New Roman" charset="0"/>
                      </a:endParaRPr>
                    </a:p>
                  </a:txBody>
                  <a:tcPr marL="68580" marR="68580" marT="0" marB="0">
                    <a:solidFill>
                      <a:srgbClr val="FFFF00"/>
                    </a:solidFill>
                  </a:tcPr>
                </a:tc>
                <a:extLst>
                  <a:ext uri="{0D108BD9-81ED-4DB2-BD59-A6C34878D82A}">
                    <a16:rowId xmlns:a16="http://schemas.microsoft.com/office/drawing/2014/main" val="10004"/>
                  </a:ext>
                </a:extLst>
              </a:tr>
              <a:tr h="528108">
                <a:tc>
                  <a:txBody>
                    <a:bodyPr/>
                    <a:lstStyle/>
                    <a:p>
                      <a:pPr algn="just">
                        <a:spcAft>
                          <a:spcPts val="0"/>
                        </a:spcAft>
                      </a:pPr>
                      <a:r>
                        <a:rPr lang="en-GB" sz="2000" b="1" dirty="0">
                          <a:solidFill>
                            <a:srgbClr val="FF0000"/>
                          </a:solidFill>
                          <a:effectLst/>
                          <a:latin typeface="Arial" charset="0"/>
                          <a:ea typeface="Calibri" charset="0"/>
                          <a:cs typeface="Times New Roman" charset="0"/>
                        </a:rPr>
                        <a:t>Virus</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indent="-5715" algn="r">
                        <a:spcAft>
                          <a:spcPts val="0"/>
                        </a:spcAft>
                      </a:pPr>
                      <a:r>
                        <a:rPr lang="en-GB" sz="2000" b="1" dirty="0">
                          <a:solidFill>
                            <a:srgbClr val="FF0000"/>
                          </a:solidFill>
                          <a:effectLst/>
                          <a:latin typeface="Arial" charset="0"/>
                          <a:ea typeface="Calibri" charset="0"/>
                          <a:cs typeface="Times New Roman" charset="0"/>
                        </a:rPr>
                        <a:t>4331</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47.3</a:t>
                      </a:r>
                      <a:endParaRPr lang="fr-FR" sz="2000" dirty="0">
                        <a:effectLst/>
                        <a:latin typeface="Calibri" charset="0"/>
                        <a:ea typeface="Calibri" charset="0"/>
                        <a:cs typeface="Times New Roman" charset="0"/>
                      </a:endParaRPr>
                    </a:p>
                  </a:txBody>
                  <a:tcPr marL="68580" marR="68580" marT="0" marB="0">
                    <a:solidFill>
                      <a:srgbClr val="99FFFF"/>
                    </a:solidFill>
                  </a:tcPr>
                </a:tc>
                <a:tc>
                  <a:txBody>
                    <a:bodyPr/>
                    <a:lstStyle/>
                    <a:p>
                      <a:pPr algn="r">
                        <a:spcAft>
                          <a:spcPts val="0"/>
                        </a:spcAft>
                      </a:pPr>
                      <a:r>
                        <a:rPr lang="en-GB" sz="2000" b="1">
                          <a:solidFill>
                            <a:srgbClr val="FF0000"/>
                          </a:solidFill>
                          <a:effectLst/>
                          <a:latin typeface="Arial" charset="0"/>
                          <a:ea typeface="Calibri" charset="0"/>
                          <a:cs typeface="Times New Roman" charset="0"/>
                        </a:rPr>
                        <a:t>93.0</a:t>
                      </a:r>
                      <a:endParaRPr lang="fr-FR" sz="200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a:solidFill>
                            <a:srgbClr val="FF0000"/>
                          </a:solidFill>
                          <a:effectLst/>
                          <a:latin typeface="Arial" charset="0"/>
                          <a:ea typeface="Calibri" charset="0"/>
                          <a:cs typeface="Times New Roman" charset="0"/>
                        </a:rPr>
                        <a:t>1</a:t>
                      </a:r>
                      <a:endParaRPr lang="fr-FR" sz="200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2541</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tc>
                  <a:txBody>
                    <a:bodyPr/>
                    <a:lstStyle/>
                    <a:p>
                      <a:pPr algn="r">
                        <a:spcAft>
                          <a:spcPts val="0"/>
                        </a:spcAft>
                      </a:pPr>
                      <a:r>
                        <a:rPr lang="en-GB" sz="2000" b="1" dirty="0">
                          <a:solidFill>
                            <a:srgbClr val="FF0000"/>
                          </a:solidFill>
                          <a:effectLst/>
                          <a:latin typeface="Arial" charset="0"/>
                          <a:ea typeface="Calibri" charset="0"/>
                          <a:cs typeface="Times New Roman" charset="0"/>
                        </a:rPr>
                        <a:t>7</a:t>
                      </a:r>
                      <a:endParaRPr lang="fr-FR" sz="2000" dirty="0">
                        <a:effectLst/>
                        <a:latin typeface="Calibri" charset="0"/>
                        <a:ea typeface="Calibri" charset="0"/>
                        <a:cs typeface="Times New Roman" charset="0"/>
                      </a:endParaRPr>
                    </a:p>
                  </a:txBody>
                  <a:tcPr marL="68580" marR="68580" marT="0" marB="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extLst>
                  <a:ext uri="{0D108BD9-81ED-4DB2-BD59-A6C34878D82A}">
                    <a16:rowId xmlns:a16="http://schemas.microsoft.com/office/drawing/2014/main" val="10005"/>
                  </a:ext>
                </a:extLst>
              </a:tr>
            </a:tbl>
          </a:graphicData>
        </a:graphic>
      </p:graphicFrame>
      <p:sp>
        <p:nvSpPr>
          <p:cNvPr id="5" name="ZoneTexte 4"/>
          <p:cNvSpPr txBox="1"/>
          <p:nvPr/>
        </p:nvSpPr>
        <p:spPr>
          <a:xfrm>
            <a:off x="0" y="6423719"/>
            <a:ext cx="5868144" cy="400110"/>
          </a:xfrm>
          <a:prstGeom prst="rect">
            <a:avLst/>
          </a:prstGeom>
          <a:noFill/>
        </p:spPr>
        <p:txBody>
          <a:bodyPr wrap="square" rtlCol="0">
            <a:spAutoFit/>
          </a:bodyPr>
          <a:lstStyle/>
          <a:p>
            <a:r>
              <a:rPr lang="en-GB" sz="2000" dirty="0" err="1">
                <a:solidFill>
                  <a:srgbClr val="070AF2"/>
                </a:solidFill>
              </a:rPr>
              <a:t>Tekaia</a:t>
            </a:r>
            <a:r>
              <a:rPr lang="en-GB" sz="2000" dirty="0">
                <a:solidFill>
                  <a:srgbClr val="070AF2"/>
                </a:solidFill>
              </a:rPr>
              <a:t> F. 2017. Unpublished results.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4"/>
          <p:cNvSpPr>
            <a:spLocks noChangeArrowheads="1"/>
          </p:cNvSpPr>
          <p:nvPr/>
        </p:nvSpPr>
        <p:spPr bwMode="auto">
          <a:xfrm>
            <a:off x="0" y="-27384"/>
            <a:ext cx="9144000" cy="1066800"/>
          </a:xfrm>
          <a:prstGeom prst="rect">
            <a:avLst/>
          </a:prstGeom>
          <a:solidFill>
            <a:srgbClr val="FFFF00"/>
          </a:solidFill>
          <a:ln>
            <a:noFill/>
          </a:ln>
          <a:extLst/>
        </p:spPr>
        <p:txBody>
          <a:bodyPr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3600" dirty="0" err="1">
                <a:solidFill>
                  <a:srgbClr val="0000FF"/>
                </a:solidFill>
                <a:latin typeface="Helvetica" charset="0"/>
              </a:rPr>
              <a:t>Orthologs</a:t>
            </a:r>
            <a:r>
              <a:rPr lang="en-GB" altLang="x-none" sz="3600" dirty="0">
                <a:solidFill>
                  <a:srgbClr val="0000FF"/>
                </a:solidFill>
                <a:latin typeface="Helvetica" charset="0"/>
              </a:rPr>
              <a:t> / Paralogs</a:t>
            </a:r>
            <a:endParaRPr lang="en-GB" altLang="x-none" sz="4400" dirty="0">
              <a:solidFill>
                <a:schemeClr val="tx2"/>
              </a:solidFill>
            </a:endParaRPr>
          </a:p>
        </p:txBody>
      </p:sp>
      <p:sp>
        <p:nvSpPr>
          <p:cNvPr id="178178" name="Rectangle 5"/>
          <p:cNvSpPr>
            <a:spLocks noChangeArrowheads="1"/>
          </p:cNvSpPr>
          <p:nvPr/>
        </p:nvSpPr>
        <p:spPr bwMode="auto">
          <a:xfrm>
            <a:off x="660400" y="1143000"/>
            <a:ext cx="79121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r>
              <a:rPr lang="en-GB" altLang="x-none" b="0">
                <a:latin typeface="Helvetica" charset="0"/>
              </a:rPr>
              <a:t>How to detect orthologous genes?</a:t>
            </a:r>
            <a:endParaRPr lang="en-GB" altLang="x-none" b="0"/>
          </a:p>
          <a:p>
            <a:pPr eaLnBrk="1" hangingPunct="1">
              <a:buFontTx/>
              <a:buNone/>
            </a:pPr>
            <a:r>
              <a:rPr lang="en-GB" altLang="x-none" b="0"/>
              <a:t>	- easy way: </a:t>
            </a:r>
            <a:r>
              <a:rPr lang="en-GB" altLang="x-none" b="0">
                <a:solidFill>
                  <a:srgbClr val="FB0817"/>
                </a:solidFill>
                <a:latin typeface="Helvetica" charset="0"/>
              </a:rPr>
              <a:t>Best Reciprocal Hit (RBH)</a:t>
            </a:r>
            <a:endParaRPr lang="en-GB" altLang="x-none" b="0"/>
          </a:p>
        </p:txBody>
      </p:sp>
      <p:sp>
        <p:nvSpPr>
          <p:cNvPr id="178179" name="Rectangle 6"/>
          <p:cNvSpPr>
            <a:spLocks noChangeArrowheads="1"/>
          </p:cNvSpPr>
          <p:nvPr/>
        </p:nvSpPr>
        <p:spPr bwMode="auto">
          <a:xfrm>
            <a:off x="1846263" y="2878138"/>
            <a:ext cx="825500" cy="317500"/>
          </a:xfrm>
          <a:prstGeom prst="rect">
            <a:avLst/>
          </a:prstGeom>
          <a:solidFill>
            <a:srgbClr val="00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2400" b="0"/>
              <a:t>2.1a</a:t>
            </a:r>
          </a:p>
        </p:txBody>
      </p:sp>
      <p:sp>
        <p:nvSpPr>
          <p:cNvPr id="178180" name="Rectangle 7"/>
          <p:cNvSpPr>
            <a:spLocks noChangeArrowheads="1"/>
          </p:cNvSpPr>
          <p:nvPr/>
        </p:nvSpPr>
        <p:spPr bwMode="auto">
          <a:xfrm>
            <a:off x="1846263" y="3957638"/>
            <a:ext cx="825500" cy="317500"/>
          </a:xfrm>
          <a:prstGeom prst="rect">
            <a:avLst/>
          </a:prstGeom>
          <a:solidFill>
            <a:srgbClr val="FF006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2400" b="0"/>
              <a:t>3a</a:t>
            </a:r>
          </a:p>
        </p:txBody>
      </p:sp>
      <p:sp>
        <p:nvSpPr>
          <p:cNvPr id="178181" name="Rectangle 8"/>
          <p:cNvSpPr>
            <a:spLocks noChangeArrowheads="1"/>
          </p:cNvSpPr>
          <p:nvPr/>
        </p:nvSpPr>
        <p:spPr bwMode="auto">
          <a:xfrm>
            <a:off x="5694363" y="2878138"/>
            <a:ext cx="825500" cy="317500"/>
          </a:xfrm>
          <a:prstGeom prst="rect">
            <a:avLst/>
          </a:prstGeom>
          <a:solidFill>
            <a:srgbClr val="99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2400" b="0"/>
              <a:t>2.1b</a:t>
            </a:r>
          </a:p>
        </p:txBody>
      </p:sp>
      <p:sp>
        <p:nvSpPr>
          <p:cNvPr id="178182" name="Rectangle 9"/>
          <p:cNvSpPr>
            <a:spLocks noChangeArrowheads="1"/>
          </p:cNvSpPr>
          <p:nvPr/>
        </p:nvSpPr>
        <p:spPr bwMode="auto">
          <a:xfrm>
            <a:off x="5694363" y="3957638"/>
            <a:ext cx="825500" cy="317500"/>
          </a:xfrm>
          <a:prstGeom prst="rect">
            <a:avLst/>
          </a:prstGeom>
          <a:solidFill>
            <a:srgbClr val="9900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2400" b="0"/>
              <a:t>3b</a:t>
            </a:r>
          </a:p>
        </p:txBody>
      </p:sp>
      <p:sp>
        <p:nvSpPr>
          <p:cNvPr id="178183" name="Rectangle 10"/>
          <p:cNvSpPr>
            <a:spLocks noChangeArrowheads="1"/>
          </p:cNvSpPr>
          <p:nvPr/>
        </p:nvSpPr>
        <p:spPr bwMode="auto">
          <a:xfrm>
            <a:off x="1916113" y="2444750"/>
            <a:ext cx="685800" cy="317500"/>
          </a:xfrm>
          <a:prstGeom prst="rect">
            <a:avLst/>
          </a:prstGeom>
          <a:solidFill>
            <a:srgbClr val="0000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buFontTx/>
              <a:buNone/>
            </a:pPr>
            <a:r>
              <a:rPr lang="en-GB" altLang="x-none" sz="2400" b="0"/>
              <a:t>1a</a:t>
            </a:r>
          </a:p>
        </p:txBody>
      </p:sp>
      <p:sp>
        <p:nvSpPr>
          <p:cNvPr id="178184" name="Rectangle 11"/>
          <p:cNvSpPr>
            <a:spLocks noChangeArrowheads="1"/>
          </p:cNvSpPr>
          <p:nvPr/>
        </p:nvSpPr>
        <p:spPr bwMode="auto">
          <a:xfrm>
            <a:off x="5756275" y="2444750"/>
            <a:ext cx="685800" cy="317500"/>
          </a:xfrm>
          <a:prstGeom prst="rect">
            <a:avLst/>
          </a:prstGeom>
          <a:solidFill>
            <a:srgbClr val="66FF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buFontTx/>
              <a:buNone/>
            </a:pPr>
            <a:r>
              <a:rPr lang="en-GB" altLang="x-none" sz="2400" b="0"/>
              <a:t>1b</a:t>
            </a:r>
          </a:p>
        </p:txBody>
      </p:sp>
      <p:sp>
        <p:nvSpPr>
          <p:cNvPr id="178185" name="Rectangle 12"/>
          <p:cNvSpPr>
            <a:spLocks noChangeArrowheads="1"/>
          </p:cNvSpPr>
          <p:nvPr/>
        </p:nvSpPr>
        <p:spPr bwMode="auto">
          <a:xfrm>
            <a:off x="1846263" y="3449638"/>
            <a:ext cx="825500" cy="317500"/>
          </a:xfrm>
          <a:prstGeom prst="rect">
            <a:avLst/>
          </a:prstGeom>
          <a:solidFill>
            <a:srgbClr val="666633"/>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2400" b="0"/>
              <a:t>2.2a</a:t>
            </a:r>
          </a:p>
        </p:txBody>
      </p:sp>
      <p:sp>
        <p:nvSpPr>
          <p:cNvPr id="178186" name="Rectangle 13"/>
          <p:cNvSpPr>
            <a:spLocks noChangeArrowheads="1"/>
          </p:cNvSpPr>
          <p:nvPr/>
        </p:nvSpPr>
        <p:spPr bwMode="auto">
          <a:xfrm>
            <a:off x="5694363" y="3449638"/>
            <a:ext cx="825500" cy="317500"/>
          </a:xfrm>
          <a:prstGeom prst="rect">
            <a:avLst/>
          </a:prstGeom>
          <a:solidFill>
            <a:srgbClr val="33996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2400" b="0"/>
              <a:t>2.2b</a:t>
            </a:r>
          </a:p>
        </p:txBody>
      </p:sp>
      <p:sp>
        <p:nvSpPr>
          <p:cNvPr id="14" name="Line 14"/>
          <p:cNvSpPr>
            <a:spLocks noChangeShapeType="1"/>
          </p:cNvSpPr>
          <p:nvPr/>
        </p:nvSpPr>
        <p:spPr bwMode="auto">
          <a:xfrm>
            <a:off x="2805113" y="2998788"/>
            <a:ext cx="273050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 name="Line 15"/>
          <p:cNvSpPr>
            <a:spLocks noChangeShapeType="1"/>
          </p:cNvSpPr>
          <p:nvPr/>
        </p:nvSpPr>
        <p:spPr bwMode="auto">
          <a:xfrm>
            <a:off x="2805113" y="3113088"/>
            <a:ext cx="2730500" cy="0"/>
          </a:xfrm>
          <a:prstGeom prst="line">
            <a:avLst/>
          </a:prstGeom>
          <a:noFill/>
          <a:ln w="57150">
            <a:solidFill>
              <a:srgbClr val="0717FF"/>
            </a:solidFill>
            <a:round/>
            <a:headEnd type="triangle" w="med" len="med"/>
            <a:tailEnd/>
          </a:ln>
          <a:extLst>
            <a:ext uri="{909E8E84-426E-40DD-AFC4-6F175D3DCCD1}">
              <a14:hiddenFill xmlns:a14="http://schemas.microsoft.com/office/drawing/2010/main">
                <a:noFill/>
              </a14:hiddenFill>
            </a:ext>
          </a:extLst>
        </p:spPr>
        <p:txBody>
          <a:bodyPr/>
          <a:lstStyle/>
          <a:p>
            <a:endParaRPr lang="en-GB"/>
          </a:p>
        </p:txBody>
      </p:sp>
      <p:sp>
        <p:nvSpPr>
          <p:cNvPr id="16" name="Line 16"/>
          <p:cNvSpPr>
            <a:spLocks noChangeShapeType="1"/>
          </p:cNvSpPr>
          <p:nvPr/>
        </p:nvSpPr>
        <p:spPr bwMode="auto">
          <a:xfrm>
            <a:off x="2843213" y="3087688"/>
            <a:ext cx="2717800" cy="482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7" name="Line 17"/>
          <p:cNvSpPr>
            <a:spLocks noChangeShapeType="1"/>
          </p:cNvSpPr>
          <p:nvPr/>
        </p:nvSpPr>
        <p:spPr bwMode="auto">
          <a:xfrm>
            <a:off x="2843213" y="3240088"/>
            <a:ext cx="2692400" cy="863600"/>
          </a:xfrm>
          <a:prstGeom prst="line">
            <a:avLst/>
          </a:prstGeom>
          <a:noFill/>
          <a:ln w="2857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8" name="Line 18"/>
          <p:cNvSpPr>
            <a:spLocks noChangeShapeType="1"/>
          </p:cNvSpPr>
          <p:nvPr/>
        </p:nvSpPr>
        <p:spPr bwMode="auto">
          <a:xfrm flipH="1">
            <a:off x="3021013" y="3214688"/>
            <a:ext cx="2527300" cy="469900"/>
          </a:xfrm>
          <a:prstGeom prst="line">
            <a:avLst/>
          </a:prstGeom>
          <a:noFill/>
          <a:ln w="28575">
            <a:solidFill>
              <a:srgbClr val="0717FF"/>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78192" name="Text Box 19"/>
          <p:cNvSpPr txBox="1">
            <a:spLocks noChangeArrowheads="1"/>
          </p:cNvSpPr>
          <p:nvPr/>
        </p:nvSpPr>
        <p:spPr bwMode="auto">
          <a:xfrm>
            <a:off x="1671638" y="4632325"/>
            <a:ext cx="1624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GB" altLang="x-none" sz="2000"/>
              <a:t>Organism A</a:t>
            </a:r>
            <a:endParaRPr lang="en-GB" altLang="x-none" sz="2000" b="0">
              <a:solidFill>
                <a:srgbClr val="FFFF99"/>
              </a:solidFill>
            </a:endParaRPr>
          </a:p>
        </p:txBody>
      </p:sp>
      <p:sp>
        <p:nvSpPr>
          <p:cNvPr id="178193" name="Text Box 20"/>
          <p:cNvSpPr txBox="1">
            <a:spLocks noChangeArrowheads="1"/>
          </p:cNvSpPr>
          <p:nvPr/>
        </p:nvSpPr>
        <p:spPr bwMode="auto">
          <a:xfrm>
            <a:off x="5310188" y="4584700"/>
            <a:ext cx="1624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GB" altLang="x-none" sz="2000"/>
              <a:t>Organism B</a:t>
            </a:r>
            <a:endParaRPr lang="en-GB" altLang="x-none" sz="2000" b="0">
              <a:solidFill>
                <a:srgbClr val="FFFF99"/>
              </a:solidFill>
            </a:endParaRPr>
          </a:p>
        </p:txBody>
      </p:sp>
      <p:grpSp>
        <p:nvGrpSpPr>
          <p:cNvPr id="21" name="Group 27"/>
          <p:cNvGrpSpPr>
            <a:grpSpLocks/>
          </p:cNvGrpSpPr>
          <p:nvPr/>
        </p:nvGrpSpPr>
        <p:grpSpPr bwMode="auto">
          <a:xfrm>
            <a:off x="990600" y="6159500"/>
            <a:ext cx="8305800" cy="469900"/>
            <a:chOff x="624" y="3880"/>
            <a:chExt cx="5232" cy="296"/>
          </a:xfrm>
        </p:grpSpPr>
        <p:grpSp>
          <p:nvGrpSpPr>
            <p:cNvPr id="178195" name="Group 25"/>
            <p:cNvGrpSpPr>
              <a:grpSpLocks/>
            </p:cNvGrpSpPr>
            <p:nvPr/>
          </p:nvGrpSpPr>
          <p:grpSpPr bwMode="auto">
            <a:xfrm>
              <a:off x="624" y="3880"/>
              <a:ext cx="2944" cy="200"/>
              <a:chOff x="624" y="3880"/>
              <a:chExt cx="2944" cy="200"/>
            </a:xfrm>
          </p:grpSpPr>
          <p:sp>
            <p:nvSpPr>
              <p:cNvPr id="178197" name="Rectangle 21"/>
              <p:cNvSpPr>
                <a:spLocks noChangeArrowheads="1"/>
              </p:cNvSpPr>
              <p:nvPr/>
            </p:nvSpPr>
            <p:spPr bwMode="auto">
              <a:xfrm>
                <a:off x="624" y="3880"/>
                <a:ext cx="520" cy="200"/>
              </a:xfrm>
              <a:prstGeom prst="rect">
                <a:avLst/>
              </a:prstGeom>
              <a:solidFill>
                <a:srgbClr val="00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2400" b="0"/>
                  <a:t>2.1a</a:t>
                </a:r>
              </a:p>
            </p:txBody>
          </p:sp>
          <p:sp>
            <p:nvSpPr>
              <p:cNvPr id="178198" name="Rectangle 22"/>
              <p:cNvSpPr>
                <a:spLocks noChangeArrowheads="1"/>
              </p:cNvSpPr>
              <p:nvPr/>
            </p:nvSpPr>
            <p:spPr bwMode="auto">
              <a:xfrm>
                <a:off x="3048" y="3880"/>
                <a:ext cx="520" cy="200"/>
              </a:xfrm>
              <a:prstGeom prst="rect">
                <a:avLst/>
              </a:prstGeom>
              <a:solidFill>
                <a:srgbClr val="99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2400" b="0"/>
                  <a:t>2.1b</a:t>
                </a:r>
              </a:p>
            </p:txBody>
          </p:sp>
          <p:sp>
            <p:nvSpPr>
              <p:cNvPr id="178199" name="Line 23"/>
              <p:cNvSpPr>
                <a:spLocks noChangeShapeType="1"/>
              </p:cNvSpPr>
              <p:nvPr/>
            </p:nvSpPr>
            <p:spPr bwMode="auto">
              <a:xfrm>
                <a:off x="1228" y="3956"/>
                <a:ext cx="172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78200" name="Line 24"/>
              <p:cNvSpPr>
                <a:spLocks noChangeShapeType="1"/>
              </p:cNvSpPr>
              <p:nvPr/>
            </p:nvSpPr>
            <p:spPr bwMode="auto">
              <a:xfrm>
                <a:off x="1228" y="4028"/>
                <a:ext cx="1720" cy="0"/>
              </a:xfrm>
              <a:prstGeom prst="line">
                <a:avLst/>
              </a:prstGeom>
              <a:noFill/>
              <a:ln w="57150">
                <a:solidFill>
                  <a:srgbClr val="0717FF"/>
                </a:solidFill>
                <a:round/>
                <a:headEnd type="triangle" w="med" len="med"/>
                <a:tailEnd/>
              </a:ln>
              <a:extLst>
                <a:ext uri="{909E8E84-426E-40DD-AFC4-6F175D3DCCD1}">
                  <a14:hiddenFill xmlns:a14="http://schemas.microsoft.com/office/drawing/2010/main">
                    <a:noFill/>
                  </a14:hiddenFill>
                </a:ext>
              </a:extLst>
            </p:spPr>
            <p:txBody>
              <a:bodyPr/>
              <a:lstStyle/>
              <a:p>
                <a:endParaRPr lang="en-GB"/>
              </a:p>
            </p:txBody>
          </p:sp>
        </p:grpSp>
        <p:sp>
          <p:nvSpPr>
            <p:cNvPr id="178196" name="Text Box 26"/>
            <p:cNvSpPr txBox="1">
              <a:spLocks noChangeArrowheads="1"/>
            </p:cNvSpPr>
            <p:nvPr/>
          </p:nvSpPr>
          <p:spPr bwMode="auto">
            <a:xfrm>
              <a:off x="3696" y="3888"/>
              <a:ext cx="216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latin typeface="Helvetica" charset="0"/>
                </a:rPr>
                <a:t>Best Reciprocal Hits</a:t>
              </a:r>
              <a:endParaRPr lang="en-GB" altLang="x-none" sz="2400" b="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strVal val="#ppt_x"/>
                                          </p:val>
                                        </p:tav>
                                        <p:tav tm="100000">
                                          <p:val>
                                            <p:strVal val="#ppt_x"/>
                                          </p:val>
                                        </p:tav>
                                      </p:tavLst>
                                    </p:anim>
                                    <p:anim calcmode="lin" valueType="num">
                                      <p:cBhvr>
                                        <p:cTn id="33" dur="500" fill="hold"/>
                                        <p:tgtEl>
                                          <p:spTgt spid="18"/>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2500"/>
                            </p:stCondLst>
                            <p:childTnLst>
                              <p:par>
                                <p:cTn id="35" presetID="23" presetClass="entr" presetSubtype="1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ChangeArrowheads="1"/>
          </p:cNvSpPr>
          <p:nvPr/>
        </p:nvSpPr>
        <p:spPr bwMode="auto">
          <a:xfrm>
            <a:off x="0" y="0"/>
            <a:ext cx="9144000" cy="730251"/>
          </a:xfrm>
          <a:prstGeom prst="rect">
            <a:avLst/>
          </a:prstGeom>
          <a:solidFill>
            <a:srgbClr val="FFFF00"/>
          </a:solidFill>
          <a:ln>
            <a:noFill/>
          </a:ln>
          <a:extLst/>
        </p:spPr>
        <p:txBody>
          <a:bodyPr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3600">
                <a:solidFill>
                  <a:srgbClr val="0000FF"/>
                </a:solidFill>
                <a:latin typeface="Helvetica" charset="0"/>
              </a:rPr>
              <a:t>Orthologs</a:t>
            </a:r>
            <a:r>
              <a:rPr lang="en-GB" altLang="x-none" sz="3600" dirty="0">
                <a:solidFill>
                  <a:srgbClr val="0000FF"/>
                </a:solidFill>
                <a:latin typeface="Helvetica" charset="0"/>
              </a:rPr>
              <a:t> / Paralogs</a:t>
            </a:r>
            <a:endParaRPr lang="en-GB" altLang="x-none" sz="4400" b="0" dirty="0">
              <a:solidFill>
                <a:schemeClr val="tx2"/>
              </a:solidFill>
            </a:endParaRPr>
          </a:p>
        </p:txBody>
      </p:sp>
      <p:sp>
        <p:nvSpPr>
          <p:cNvPr id="180226" name="Rectangle 3"/>
          <p:cNvSpPr>
            <a:spLocks noChangeArrowheads="1"/>
          </p:cNvSpPr>
          <p:nvPr/>
        </p:nvSpPr>
        <p:spPr bwMode="auto">
          <a:xfrm>
            <a:off x="152400" y="990600"/>
            <a:ext cx="87630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b="0"/>
              <a:t>	- </a:t>
            </a:r>
            <a:r>
              <a:rPr lang="en-GB" altLang="x-none" sz="2800"/>
              <a:t>more rigorous: make a phylogenetic tree of the gene family</a:t>
            </a:r>
            <a:endParaRPr lang="en-GB" altLang="x-none" sz="2400" b="0"/>
          </a:p>
        </p:txBody>
      </p:sp>
      <p:grpSp>
        <p:nvGrpSpPr>
          <p:cNvPr id="180227" name="Group 53"/>
          <p:cNvGrpSpPr>
            <a:grpSpLocks/>
          </p:cNvGrpSpPr>
          <p:nvPr/>
        </p:nvGrpSpPr>
        <p:grpSpPr bwMode="auto">
          <a:xfrm>
            <a:off x="4560888" y="1524000"/>
            <a:ext cx="1916112" cy="2178050"/>
            <a:chOff x="1752" y="1227"/>
            <a:chExt cx="1207" cy="1372"/>
          </a:xfrm>
        </p:grpSpPr>
        <p:grpSp>
          <p:nvGrpSpPr>
            <p:cNvPr id="180247" name="Group 51"/>
            <p:cNvGrpSpPr>
              <a:grpSpLocks/>
            </p:cNvGrpSpPr>
            <p:nvPr/>
          </p:nvGrpSpPr>
          <p:grpSpPr bwMode="auto">
            <a:xfrm>
              <a:off x="2617" y="1227"/>
              <a:ext cx="342" cy="1372"/>
              <a:chOff x="2617" y="1227"/>
              <a:chExt cx="342" cy="1372"/>
            </a:xfrm>
          </p:grpSpPr>
          <p:sp>
            <p:nvSpPr>
              <p:cNvPr id="180272" name="Rectangle 4"/>
              <p:cNvSpPr>
                <a:spLocks noChangeArrowheads="1"/>
              </p:cNvSpPr>
              <p:nvPr/>
            </p:nvSpPr>
            <p:spPr bwMode="auto">
              <a:xfrm>
                <a:off x="2617" y="1762"/>
                <a:ext cx="322" cy="123"/>
              </a:xfrm>
              <a:prstGeom prst="rect">
                <a:avLst/>
              </a:prstGeom>
              <a:solidFill>
                <a:srgbClr val="00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2.1b</a:t>
                </a:r>
              </a:p>
            </p:txBody>
          </p:sp>
          <p:sp>
            <p:nvSpPr>
              <p:cNvPr id="180273" name="Rectangle 5"/>
              <p:cNvSpPr>
                <a:spLocks noChangeArrowheads="1"/>
              </p:cNvSpPr>
              <p:nvPr/>
            </p:nvSpPr>
            <p:spPr bwMode="auto">
              <a:xfrm>
                <a:off x="2624" y="2296"/>
                <a:ext cx="321" cy="124"/>
              </a:xfrm>
              <a:prstGeom prst="rect">
                <a:avLst/>
              </a:prstGeom>
              <a:solidFill>
                <a:srgbClr val="FF006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3a</a:t>
                </a:r>
              </a:p>
            </p:txBody>
          </p:sp>
          <p:sp>
            <p:nvSpPr>
              <p:cNvPr id="180274" name="Rectangle 6"/>
              <p:cNvSpPr>
                <a:spLocks noChangeArrowheads="1"/>
              </p:cNvSpPr>
              <p:nvPr/>
            </p:nvSpPr>
            <p:spPr bwMode="auto">
              <a:xfrm>
                <a:off x="2624" y="1583"/>
                <a:ext cx="321" cy="124"/>
              </a:xfrm>
              <a:prstGeom prst="rect">
                <a:avLst/>
              </a:prstGeom>
              <a:solidFill>
                <a:srgbClr val="99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2.1a</a:t>
                </a:r>
              </a:p>
            </p:txBody>
          </p:sp>
          <p:sp>
            <p:nvSpPr>
              <p:cNvPr id="180275" name="Rectangle 7"/>
              <p:cNvSpPr>
                <a:spLocks noChangeArrowheads="1"/>
              </p:cNvSpPr>
              <p:nvPr/>
            </p:nvSpPr>
            <p:spPr bwMode="auto">
              <a:xfrm>
                <a:off x="2638" y="2475"/>
                <a:ext cx="321" cy="124"/>
              </a:xfrm>
              <a:prstGeom prst="rect">
                <a:avLst/>
              </a:prstGeom>
              <a:solidFill>
                <a:srgbClr val="9900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3b</a:t>
                </a:r>
              </a:p>
            </p:txBody>
          </p:sp>
          <p:sp>
            <p:nvSpPr>
              <p:cNvPr id="180276" name="Rectangle 8"/>
              <p:cNvSpPr>
                <a:spLocks noChangeArrowheads="1"/>
              </p:cNvSpPr>
              <p:nvPr/>
            </p:nvSpPr>
            <p:spPr bwMode="auto">
              <a:xfrm>
                <a:off x="2654" y="1227"/>
                <a:ext cx="269" cy="124"/>
              </a:xfrm>
              <a:prstGeom prst="rect">
                <a:avLst/>
              </a:prstGeom>
              <a:solidFill>
                <a:srgbClr val="0000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1a</a:t>
                </a:r>
              </a:p>
            </p:txBody>
          </p:sp>
          <p:sp>
            <p:nvSpPr>
              <p:cNvPr id="180277" name="Rectangle 9"/>
              <p:cNvSpPr>
                <a:spLocks noChangeArrowheads="1"/>
              </p:cNvSpPr>
              <p:nvPr/>
            </p:nvSpPr>
            <p:spPr bwMode="auto">
              <a:xfrm>
                <a:off x="2657" y="1405"/>
                <a:ext cx="268" cy="124"/>
              </a:xfrm>
              <a:prstGeom prst="rect">
                <a:avLst/>
              </a:prstGeom>
              <a:solidFill>
                <a:srgbClr val="66FF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1b</a:t>
                </a:r>
              </a:p>
            </p:txBody>
          </p:sp>
          <p:sp>
            <p:nvSpPr>
              <p:cNvPr id="180278" name="Rectangle 10"/>
              <p:cNvSpPr>
                <a:spLocks noChangeArrowheads="1"/>
              </p:cNvSpPr>
              <p:nvPr/>
            </p:nvSpPr>
            <p:spPr bwMode="auto">
              <a:xfrm>
                <a:off x="2617" y="2118"/>
                <a:ext cx="322" cy="124"/>
              </a:xfrm>
              <a:prstGeom prst="rect">
                <a:avLst/>
              </a:prstGeom>
              <a:solidFill>
                <a:srgbClr val="666633"/>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2.2b</a:t>
                </a:r>
              </a:p>
            </p:txBody>
          </p:sp>
          <p:sp>
            <p:nvSpPr>
              <p:cNvPr id="180279" name="Rectangle 11"/>
              <p:cNvSpPr>
                <a:spLocks noChangeArrowheads="1"/>
              </p:cNvSpPr>
              <p:nvPr/>
            </p:nvSpPr>
            <p:spPr bwMode="auto">
              <a:xfrm>
                <a:off x="2624" y="1940"/>
                <a:ext cx="321" cy="124"/>
              </a:xfrm>
              <a:prstGeom prst="rect">
                <a:avLst/>
              </a:prstGeom>
              <a:solidFill>
                <a:srgbClr val="33996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2.2a</a:t>
                </a:r>
              </a:p>
            </p:txBody>
          </p:sp>
        </p:grpSp>
        <p:grpSp>
          <p:nvGrpSpPr>
            <p:cNvPr id="180248" name="Group 52"/>
            <p:cNvGrpSpPr>
              <a:grpSpLocks/>
            </p:cNvGrpSpPr>
            <p:nvPr/>
          </p:nvGrpSpPr>
          <p:grpSpPr bwMode="auto">
            <a:xfrm>
              <a:off x="1752" y="1281"/>
              <a:ext cx="813" cy="1244"/>
              <a:chOff x="1752" y="1281"/>
              <a:chExt cx="813" cy="1244"/>
            </a:xfrm>
          </p:grpSpPr>
          <p:sp>
            <p:nvSpPr>
              <p:cNvPr id="180249" name="Line 12"/>
              <p:cNvSpPr>
                <a:spLocks noChangeShapeType="1"/>
              </p:cNvSpPr>
              <p:nvPr/>
            </p:nvSpPr>
            <p:spPr bwMode="auto">
              <a:xfrm flipH="1">
                <a:off x="2185" y="1364"/>
                <a:ext cx="1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50" name="Line 13"/>
              <p:cNvSpPr>
                <a:spLocks noChangeShapeType="1"/>
              </p:cNvSpPr>
              <p:nvPr/>
            </p:nvSpPr>
            <p:spPr bwMode="auto">
              <a:xfrm flipH="1">
                <a:off x="2185" y="1728"/>
                <a:ext cx="1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51" name="Line 14"/>
              <p:cNvSpPr>
                <a:spLocks noChangeShapeType="1"/>
              </p:cNvSpPr>
              <p:nvPr/>
            </p:nvSpPr>
            <p:spPr bwMode="auto">
              <a:xfrm flipH="1">
                <a:off x="2185" y="2106"/>
                <a:ext cx="1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52" name="Line 15"/>
              <p:cNvSpPr>
                <a:spLocks noChangeShapeType="1"/>
              </p:cNvSpPr>
              <p:nvPr/>
            </p:nvSpPr>
            <p:spPr bwMode="auto">
              <a:xfrm flipH="1">
                <a:off x="2185" y="2428"/>
                <a:ext cx="1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nvGrpSpPr>
              <p:cNvPr id="180253" name="Group 16"/>
              <p:cNvGrpSpPr>
                <a:grpSpLocks/>
              </p:cNvGrpSpPr>
              <p:nvPr/>
            </p:nvGrpSpPr>
            <p:grpSpPr bwMode="auto">
              <a:xfrm>
                <a:off x="2375" y="1281"/>
                <a:ext cx="190" cy="179"/>
                <a:chOff x="2760" y="1952"/>
                <a:chExt cx="224" cy="211"/>
              </a:xfrm>
            </p:grpSpPr>
            <p:sp>
              <p:nvSpPr>
                <p:cNvPr id="180269" name="Line 17"/>
                <p:cNvSpPr>
                  <a:spLocks noChangeShapeType="1"/>
                </p:cNvSpPr>
                <p:nvPr/>
              </p:nvSpPr>
              <p:spPr bwMode="auto">
                <a:xfrm flipH="1">
                  <a:off x="2760" y="1952"/>
                  <a:ext cx="2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70" name="Line 18"/>
                <p:cNvSpPr>
                  <a:spLocks noChangeShapeType="1"/>
                </p:cNvSpPr>
                <p:nvPr/>
              </p:nvSpPr>
              <p:spPr bwMode="auto">
                <a:xfrm flipH="1">
                  <a:off x="2760" y="2163"/>
                  <a:ext cx="2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71" name="Line 19"/>
                <p:cNvSpPr>
                  <a:spLocks noChangeShapeType="1"/>
                </p:cNvSpPr>
                <p:nvPr/>
              </p:nvSpPr>
              <p:spPr bwMode="auto">
                <a:xfrm>
                  <a:off x="2766" y="1956"/>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180254" name="Group 20"/>
              <p:cNvGrpSpPr>
                <a:grpSpLocks/>
              </p:cNvGrpSpPr>
              <p:nvPr/>
            </p:nvGrpSpPr>
            <p:grpSpPr bwMode="auto">
              <a:xfrm>
                <a:off x="2375" y="2346"/>
                <a:ext cx="190" cy="179"/>
                <a:chOff x="2760" y="1952"/>
                <a:chExt cx="224" cy="211"/>
              </a:xfrm>
            </p:grpSpPr>
            <p:sp>
              <p:nvSpPr>
                <p:cNvPr id="180266" name="Line 21"/>
                <p:cNvSpPr>
                  <a:spLocks noChangeShapeType="1"/>
                </p:cNvSpPr>
                <p:nvPr/>
              </p:nvSpPr>
              <p:spPr bwMode="auto">
                <a:xfrm flipH="1">
                  <a:off x="2760" y="1952"/>
                  <a:ext cx="2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67" name="Line 22"/>
                <p:cNvSpPr>
                  <a:spLocks noChangeShapeType="1"/>
                </p:cNvSpPr>
                <p:nvPr/>
              </p:nvSpPr>
              <p:spPr bwMode="auto">
                <a:xfrm flipH="1">
                  <a:off x="2760" y="2163"/>
                  <a:ext cx="2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68" name="Line 23"/>
                <p:cNvSpPr>
                  <a:spLocks noChangeShapeType="1"/>
                </p:cNvSpPr>
                <p:nvPr/>
              </p:nvSpPr>
              <p:spPr bwMode="auto">
                <a:xfrm>
                  <a:off x="2766" y="1956"/>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180255" name="Group 24"/>
              <p:cNvGrpSpPr>
                <a:grpSpLocks/>
              </p:cNvGrpSpPr>
              <p:nvPr/>
            </p:nvGrpSpPr>
            <p:grpSpPr bwMode="auto">
              <a:xfrm>
                <a:off x="2375" y="2015"/>
                <a:ext cx="190" cy="179"/>
                <a:chOff x="2760" y="1952"/>
                <a:chExt cx="224" cy="211"/>
              </a:xfrm>
            </p:grpSpPr>
            <p:sp>
              <p:nvSpPr>
                <p:cNvPr id="180263" name="Line 25"/>
                <p:cNvSpPr>
                  <a:spLocks noChangeShapeType="1"/>
                </p:cNvSpPr>
                <p:nvPr/>
              </p:nvSpPr>
              <p:spPr bwMode="auto">
                <a:xfrm flipH="1">
                  <a:off x="2760" y="1952"/>
                  <a:ext cx="2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64" name="Line 26"/>
                <p:cNvSpPr>
                  <a:spLocks noChangeShapeType="1"/>
                </p:cNvSpPr>
                <p:nvPr/>
              </p:nvSpPr>
              <p:spPr bwMode="auto">
                <a:xfrm flipH="1">
                  <a:off x="2760" y="2163"/>
                  <a:ext cx="2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65" name="Line 27"/>
                <p:cNvSpPr>
                  <a:spLocks noChangeShapeType="1"/>
                </p:cNvSpPr>
                <p:nvPr/>
              </p:nvSpPr>
              <p:spPr bwMode="auto">
                <a:xfrm>
                  <a:off x="2766" y="1956"/>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180256" name="Group 28"/>
              <p:cNvGrpSpPr>
                <a:grpSpLocks/>
              </p:cNvGrpSpPr>
              <p:nvPr/>
            </p:nvGrpSpPr>
            <p:grpSpPr bwMode="auto">
              <a:xfrm>
                <a:off x="2375" y="1633"/>
                <a:ext cx="190" cy="179"/>
                <a:chOff x="2760" y="1952"/>
                <a:chExt cx="224" cy="211"/>
              </a:xfrm>
            </p:grpSpPr>
            <p:sp>
              <p:nvSpPr>
                <p:cNvPr id="180260" name="Line 29"/>
                <p:cNvSpPr>
                  <a:spLocks noChangeShapeType="1"/>
                </p:cNvSpPr>
                <p:nvPr/>
              </p:nvSpPr>
              <p:spPr bwMode="auto">
                <a:xfrm flipH="1">
                  <a:off x="2760" y="1952"/>
                  <a:ext cx="2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61" name="Line 30"/>
                <p:cNvSpPr>
                  <a:spLocks noChangeShapeType="1"/>
                </p:cNvSpPr>
                <p:nvPr/>
              </p:nvSpPr>
              <p:spPr bwMode="auto">
                <a:xfrm flipH="1">
                  <a:off x="2760" y="2163"/>
                  <a:ext cx="2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62" name="Line 31"/>
                <p:cNvSpPr>
                  <a:spLocks noChangeShapeType="1"/>
                </p:cNvSpPr>
                <p:nvPr/>
              </p:nvSpPr>
              <p:spPr bwMode="auto">
                <a:xfrm>
                  <a:off x="2766" y="1956"/>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180257" name="Line 32"/>
              <p:cNvSpPr>
                <a:spLocks noChangeShapeType="1"/>
              </p:cNvSpPr>
              <p:nvPr/>
            </p:nvSpPr>
            <p:spPr bwMode="auto">
              <a:xfrm>
                <a:off x="2190" y="1366"/>
                <a:ext cx="0" cy="104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58" name="Line 33"/>
              <p:cNvSpPr>
                <a:spLocks noChangeShapeType="1"/>
              </p:cNvSpPr>
              <p:nvPr/>
            </p:nvSpPr>
            <p:spPr bwMode="auto">
              <a:xfrm flipH="1">
                <a:off x="1752" y="1905"/>
                <a:ext cx="43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59" name="Line 34"/>
              <p:cNvSpPr>
                <a:spLocks noChangeShapeType="1"/>
              </p:cNvSpPr>
              <p:nvPr/>
            </p:nvSpPr>
            <p:spPr bwMode="auto">
              <a:xfrm>
                <a:off x="1757" y="1912"/>
                <a:ext cx="0" cy="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sp>
        <p:nvSpPr>
          <p:cNvPr id="180228" name="Rectangle 35"/>
          <p:cNvSpPr>
            <a:spLocks noChangeArrowheads="1"/>
          </p:cNvSpPr>
          <p:nvPr/>
        </p:nvSpPr>
        <p:spPr bwMode="auto">
          <a:xfrm>
            <a:off x="228600" y="4038600"/>
            <a:ext cx="891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b="0">
                <a:solidFill>
                  <a:srgbClr val="FFFF99"/>
                </a:solidFill>
              </a:rPr>
              <a:t>	</a:t>
            </a:r>
            <a:r>
              <a:rPr lang="en-GB" altLang="x-none" sz="2800"/>
              <a:t>- more rigorous: look at synteny conservation</a:t>
            </a:r>
            <a:endParaRPr lang="en-GB" altLang="x-none" sz="2000"/>
          </a:p>
        </p:txBody>
      </p:sp>
      <p:grpSp>
        <p:nvGrpSpPr>
          <p:cNvPr id="180229" name="Group 54"/>
          <p:cNvGrpSpPr>
            <a:grpSpLocks/>
          </p:cNvGrpSpPr>
          <p:nvPr/>
        </p:nvGrpSpPr>
        <p:grpSpPr bwMode="auto">
          <a:xfrm>
            <a:off x="1447800" y="4914900"/>
            <a:ext cx="2170113" cy="722313"/>
            <a:chOff x="912" y="3274"/>
            <a:chExt cx="1367" cy="455"/>
          </a:xfrm>
        </p:grpSpPr>
        <p:sp>
          <p:nvSpPr>
            <p:cNvPr id="180242" name="Line 36"/>
            <p:cNvSpPr>
              <a:spLocks noChangeShapeType="1"/>
            </p:cNvSpPr>
            <p:nvPr/>
          </p:nvSpPr>
          <p:spPr bwMode="auto">
            <a:xfrm>
              <a:off x="912" y="3348"/>
              <a:ext cx="136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43" name="Rectangle 37"/>
            <p:cNvSpPr>
              <a:spLocks noChangeArrowheads="1"/>
            </p:cNvSpPr>
            <p:nvPr/>
          </p:nvSpPr>
          <p:spPr bwMode="auto">
            <a:xfrm>
              <a:off x="1392" y="3278"/>
              <a:ext cx="362" cy="138"/>
            </a:xfrm>
            <a:prstGeom prst="rect">
              <a:avLst/>
            </a:prstGeom>
            <a:solidFill>
              <a:srgbClr val="66FF33"/>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2a</a:t>
              </a:r>
            </a:p>
          </p:txBody>
        </p:sp>
        <p:sp>
          <p:nvSpPr>
            <p:cNvPr id="180244" name="Rectangle 38"/>
            <p:cNvSpPr>
              <a:spLocks noChangeArrowheads="1"/>
            </p:cNvSpPr>
            <p:nvPr/>
          </p:nvSpPr>
          <p:spPr bwMode="auto">
            <a:xfrm>
              <a:off x="1800" y="3278"/>
              <a:ext cx="362" cy="138"/>
            </a:xfrm>
            <a:prstGeom prst="rect">
              <a:avLst/>
            </a:prstGeom>
            <a:solidFill>
              <a:srgbClr val="FF66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3a</a:t>
              </a:r>
            </a:p>
          </p:txBody>
        </p:sp>
        <p:sp>
          <p:nvSpPr>
            <p:cNvPr id="180245" name="Rectangle 39"/>
            <p:cNvSpPr>
              <a:spLocks noChangeArrowheads="1"/>
            </p:cNvSpPr>
            <p:nvPr/>
          </p:nvSpPr>
          <p:spPr bwMode="auto">
            <a:xfrm>
              <a:off x="1039" y="3274"/>
              <a:ext cx="300" cy="138"/>
            </a:xfrm>
            <a:prstGeom prst="rect">
              <a:avLst/>
            </a:prstGeom>
            <a:solidFill>
              <a:srgbClr val="00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buFontTx/>
                <a:buNone/>
              </a:pPr>
              <a:r>
                <a:rPr lang="en-GB" altLang="x-none" sz="1800" b="0"/>
                <a:t>1a</a:t>
              </a:r>
            </a:p>
          </p:txBody>
        </p:sp>
        <p:sp>
          <p:nvSpPr>
            <p:cNvPr id="180246" name="Text Box 48"/>
            <p:cNvSpPr txBox="1">
              <a:spLocks noChangeArrowheads="1"/>
            </p:cNvSpPr>
            <p:nvPr/>
          </p:nvSpPr>
          <p:spPr bwMode="auto">
            <a:xfrm>
              <a:off x="1118" y="3479"/>
              <a:ext cx="9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GB" altLang="x-none" sz="2000" b="0"/>
                <a:t>Organism A</a:t>
              </a:r>
              <a:endParaRPr lang="en-GB" altLang="x-none" sz="2000" b="0">
                <a:solidFill>
                  <a:srgbClr val="FFFF99"/>
                </a:solidFill>
              </a:endParaRPr>
            </a:p>
          </p:txBody>
        </p:sp>
      </p:grpSp>
      <p:grpSp>
        <p:nvGrpSpPr>
          <p:cNvPr id="180230" name="Group 56"/>
          <p:cNvGrpSpPr>
            <a:grpSpLocks/>
          </p:cNvGrpSpPr>
          <p:nvPr/>
        </p:nvGrpSpPr>
        <p:grpSpPr bwMode="auto">
          <a:xfrm>
            <a:off x="4264025" y="4648200"/>
            <a:ext cx="4129088" cy="758825"/>
            <a:chOff x="2686" y="3106"/>
            <a:chExt cx="2601" cy="478"/>
          </a:xfrm>
        </p:grpSpPr>
        <p:sp>
          <p:nvSpPr>
            <p:cNvPr id="180233" name="Line 40"/>
            <p:cNvSpPr>
              <a:spLocks noChangeShapeType="1"/>
            </p:cNvSpPr>
            <p:nvPr/>
          </p:nvSpPr>
          <p:spPr bwMode="auto">
            <a:xfrm>
              <a:off x="2692" y="3180"/>
              <a:ext cx="136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34" name="Rectangle 41"/>
            <p:cNvSpPr>
              <a:spLocks noChangeArrowheads="1"/>
            </p:cNvSpPr>
            <p:nvPr/>
          </p:nvSpPr>
          <p:spPr bwMode="auto">
            <a:xfrm>
              <a:off x="3152" y="3110"/>
              <a:ext cx="362" cy="138"/>
            </a:xfrm>
            <a:prstGeom prst="rect">
              <a:avLst/>
            </a:prstGeom>
            <a:solidFill>
              <a:srgbClr val="CCFF6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2.1b</a:t>
              </a:r>
            </a:p>
          </p:txBody>
        </p:sp>
        <p:sp>
          <p:nvSpPr>
            <p:cNvPr id="180235" name="Rectangle 42"/>
            <p:cNvSpPr>
              <a:spLocks noChangeArrowheads="1"/>
            </p:cNvSpPr>
            <p:nvPr/>
          </p:nvSpPr>
          <p:spPr bwMode="auto">
            <a:xfrm>
              <a:off x="3552" y="3110"/>
              <a:ext cx="362" cy="138"/>
            </a:xfrm>
            <a:prstGeom prst="rect">
              <a:avLst/>
            </a:prstGeom>
            <a:solidFill>
              <a:srgbClr val="FFCC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3b</a:t>
              </a:r>
            </a:p>
          </p:txBody>
        </p:sp>
        <p:sp>
          <p:nvSpPr>
            <p:cNvPr id="180236" name="Rectangle 43"/>
            <p:cNvSpPr>
              <a:spLocks noChangeArrowheads="1"/>
            </p:cNvSpPr>
            <p:nvPr/>
          </p:nvSpPr>
          <p:spPr bwMode="auto">
            <a:xfrm>
              <a:off x="2791" y="3106"/>
              <a:ext cx="300" cy="138"/>
            </a:xfrm>
            <a:prstGeom prst="rect">
              <a:avLst/>
            </a:prstGeom>
            <a:solidFill>
              <a:srgbClr val="00CC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buFontTx/>
                <a:buNone/>
              </a:pPr>
              <a:r>
                <a:rPr lang="en-GB" altLang="x-none" sz="1800" b="0"/>
                <a:t>1b</a:t>
              </a:r>
            </a:p>
          </p:txBody>
        </p:sp>
        <p:sp>
          <p:nvSpPr>
            <p:cNvPr id="180237" name="Line 44"/>
            <p:cNvSpPr>
              <a:spLocks noChangeShapeType="1"/>
            </p:cNvSpPr>
            <p:nvPr/>
          </p:nvSpPr>
          <p:spPr bwMode="auto">
            <a:xfrm>
              <a:off x="2686" y="3516"/>
              <a:ext cx="136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0238" name="Rectangle 45"/>
            <p:cNvSpPr>
              <a:spLocks noChangeArrowheads="1"/>
            </p:cNvSpPr>
            <p:nvPr/>
          </p:nvSpPr>
          <p:spPr bwMode="auto">
            <a:xfrm>
              <a:off x="3146" y="3446"/>
              <a:ext cx="362" cy="138"/>
            </a:xfrm>
            <a:prstGeom prst="rect">
              <a:avLst/>
            </a:prstGeom>
            <a:solidFill>
              <a:srgbClr val="99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2.2b</a:t>
              </a:r>
            </a:p>
          </p:txBody>
        </p:sp>
        <p:sp>
          <p:nvSpPr>
            <p:cNvPr id="180239" name="Rectangle 46"/>
            <p:cNvSpPr>
              <a:spLocks noChangeArrowheads="1"/>
            </p:cNvSpPr>
            <p:nvPr/>
          </p:nvSpPr>
          <p:spPr bwMode="auto">
            <a:xfrm>
              <a:off x="3558" y="3446"/>
              <a:ext cx="362" cy="138"/>
            </a:xfrm>
            <a:prstGeom prst="rect">
              <a:avLst/>
            </a:prstGeom>
            <a:solidFill>
              <a:srgbClr val="FF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800" b="0"/>
                <a:t>5b</a:t>
              </a:r>
            </a:p>
          </p:txBody>
        </p:sp>
        <p:sp>
          <p:nvSpPr>
            <p:cNvPr id="180240" name="Rectangle 47"/>
            <p:cNvSpPr>
              <a:spLocks noChangeArrowheads="1"/>
            </p:cNvSpPr>
            <p:nvPr/>
          </p:nvSpPr>
          <p:spPr bwMode="auto">
            <a:xfrm>
              <a:off x="2785" y="3442"/>
              <a:ext cx="300" cy="138"/>
            </a:xfrm>
            <a:prstGeom prst="rect">
              <a:avLst/>
            </a:prstGeom>
            <a:solidFill>
              <a:srgbClr val="9900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buFontTx/>
                <a:buNone/>
              </a:pPr>
              <a:r>
                <a:rPr lang="en-GB" altLang="x-none" sz="1800" b="0"/>
                <a:t>4b</a:t>
              </a:r>
            </a:p>
          </p:txBody>
        </p:sp>
        <p:sp>
          <p:nvSpPr>
            <p:cNvPr id="180241" name="Text Box 49"/>
            <p:cNvSpPr txBox="1">
              <a:spLocks noChangeArrowheads="1"/>
            </p:cNvSpPr>
            <p:nvPr/>
          </p:nvSpPr>
          <p:spPr bwMode="auto">
            <a:xfrm>
              <a:off x="4326" y="3327"/>
              <a:ext cx="9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GB" altLang="x-none" sz="2000" b="0"/>
                <a:t>Organism B</a:t>
              </a:r>
              <a:endParaRPr lang="en-GB" altLang="x-none" sz="2000" b="0">
                <a:solidFill>
                  <a:srgbClr val="FFFF99"/>
                </a:solidFill>
              </a:endParaRPr>
            </a:p>
          </p:txBody>
        </p:sp>
      </p:grpSp>
      <p:sp>
        <p:nvSpPr>
          <p:cNvPr id="180231" name="Line 50"/>
          <p:cNvSpPr>
            <a:spLocks noChangeShapeType="1"/>
          </p:cNvSpPr>
          <p:nvPr/>
        </p:nvSpPr>
        <p:spPr bwMode="auto">
          <a:xfrm flipV="1">
            <a:off x="3784600" y="4822825"/>
            <a:ext cx="393700" cy="203200"/>
          </a:xfrm>
          <a:prstGeom prst="line">
            <a:avLst/>
          </a:prstGeom>
          <a:noFill/>
          <a:ln w="28575">
            <a:solidFill>
              <a:srgbClr val="FB0817"/>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6" name="Text Box 59"/>
          <p:cNvSpPr txBox="1">
            <a:spLocks noChangeArrowheads="1"/>
          </p:cNvSpPr>
          <p:nvPr/>
        </p:nvSpPr>
        <p:spPr bwMode="auto">
          <a:xfrm>
            <a:off x="228600" y="5791200"/>
            <a:ext cx="87630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latin typeface="Helvetica" charset="0"/>
              </a:rPr>
              <a:t>--&gt; In fact inferring orthology is much more complicated particularly when considering more than 2 genomes!</a:t>
            </a:r>
            <a:endParaRPr lang="en-GB" altLang="x-none"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4"/>
          <p:cNvSpPr>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err="1">
                <a:solidFill>
                  <a:srgbClr val="0000FF"/>
                </a:solidFill>
                <a:latin typeface="Helvetica" charset="0"/>
              </a:rPr>
              <a:t>Orthologs</a:t>
            </a:r>
            <a:r>
              <a:rPr lang="en-GB" altLang="x-none" sz="3600" dirty="0">
                <a:solidFill>
                  <a:srgbClr val="0000FF"/>
                </a:solidFill>
                <a:latin typeface="Helvetica" charset="0"/>
              </a:rPr>
              <a:t> / Paralogs</a:t>
            </a:r>
          </a:p>
        </p:txBody>
      </p:sp>
      <p:sp>
        <p:nvSpPr>
          <p:cNvPr id="182274" name="Rectangle 5"/>
          <p:cNvSpPr>
            <a:spLocks noChangeArrowheads="1"/>
          </p:cNvSpPr>
          <p:nvPr/>
        </p:nvSpPr>
        <p:spPr bwMode="auto">
          <a:xfrm>
            <a:off x="152400" y="1676400"/>
            <a:ext cx="8763000"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000000"/>
                </a:solidFill>
                <a:latin typeface="Helvetica" charset="0"/>
              </a:rPr>
              <a:t>Complex combinations of lineage-specific </a:t>
            </a:r>
            <a:r>
              <a:rPr lang="en-GB" altLang="x-none" sz="2800">
                <a:solidFill>
                  <a:srgbClr val="0717FF"/>
                </a:solidFill>
                <a:latin typeface="Helvetica" charset="0"/>
              </a:rPr>
              <a:t>gene duplications</a:t>
            </a:r>
            <a:r>
              <a:rPr lang="en-GB" altLang="x-none" sz="2800">
                <a:solidFill>
                  <a:srgbClr val="000000"/>
                </a:solidFill>
                <a:latin typeface="Helvetica" charset="0"/>
              </a:rPr>
              <a:t>, </a:t>
            </a:r>
            <a:r>
              <a:rPr lang="en-GB" altLang="x-none" sz="2800">
                <a:solidFill>
                  <a:srgbClr val="0717FF"/>
                </a:solidFill>
                <a:latin typeface="Helvetica" charset="0"/>
              </a:rPr>
              <a:t>losses</a:t>
            </a:r>
            <a:r>
              <a:rPr lang="en-GB" altLang="x-none" sz="2800">
                <a:latin typeface="Helvetica" charset="0"/>
              </a:rPr>
              <a:t>, </a:t>
            </a:r>
            <a:r>
              <a:rPr lang="en-GB" altLang="x-none" sz="2800">
                <a:solidFill>
                  <a:srgbClr val="0717FF"/>
                </a:solidFill>
                <a:latin typeface="Helvetica" charset="0"/>
              </a:rPr>
              <a:t>domains fusion</a:t>
            </a:r>
            <a:r>
              <a:rPr lang="en-GB" altLang="x-none" sz="2800">
                <a:latin typeface="Helvetica" charset="0"/>
              </a:rPr>
              <a:t>, </a:t>
            </a:r>
            <a:r>
              <a:rPr lang="en-GB" altLang="x-none" sz="2800">
                <a:solidFill>
                  <a:srgbClr val="021EFD"/>
                </a:solidFill>
                <a:latin typeface="Helvetica" charset="0"/>
              </a:rPr>
              <a:t>non-uniform evolutionary rates</a:t>
            </a:r>
            <a:r>
              <a:rPr lang="en-GB" altLang="x-none" sz="2800">
                <a:solidFill>
                  <a:srgbClr val="000000"/>
                </a:solidFill>
                <a:latin typeface="Helvetica" charset="0"/>
              </a:rPr>
              <a:t> and </a:t>
            </a:r>
            <a:r>
              <a:rPr lang="en-GB" altLang="x-none" sz="2800">
                <a:solidFill>
                  <a:srgbClr val="0717FF"/>
                </a:solidFill>
                <a:latin typeface="Helvetica" charset="0"/>
              </a:rPr>
              <a:t>horizontal gene transfer</a:t>
            </a:r>
            <a:r>
              <a:rPr lang="en-GB" altLang="x-none" sz="2800">
                <a:solidFill>
                  <a:srgbClr val="000000"/>
                </a:solidFill>
                <a:latin typeface="Helvetica" charset="0"/>
              </a:rPr>
              <a:t> </a:t>
            </a:r>
            <a:r>
              <a:rPr lang="en-GB" altLang="x-none" sz="2800">
                <a:solidFill>
                  <a:srgbClr val="0717FF"/>
                </a:solidFill>
                <a:latin typeface="Helvetica" charset="0"/>
              </a:rPr>
              <a:t>events</a:t>
            </a:r>
            <a:r>
              <a:rPr lang="en-GB" altLang="x-none" sz="2800">
                <a:solidFill>
                  <a:srgbClr val="000000"/>
                </a:solidFill>
                <a:latin typeface="Helvetica" charset="0"/>
              </a:rPr>
              <a:t> often </a:t>
            </a:r>
            <a:r>
              <a:rPr lang="en-GB" altLang="x-none" sz="2800">
                <a:solidFill>
                  <a:srgbClr val="FB0817"/>
                </a:solidFill>
                <a:latin typeface="Helvetica" charset="0"/>
              </a:rPr>
              <a:t>give rise to intricate evolutionary scenarios</a:t>
            </a:r>
            <a:r>
              <a:rPr lang="en-GB" altLang="x-none" sz="2800">
                <a:solidFill>
                  <a:srgbClr val="000000"/>
                </a:solidFill>
                <a:latin typeface="Helvetica" charset="0"/>
              </a:rPr>
              <a:t> and </a:t>
            </a:r>
            <a:r>
              <a:rPr lang="en-GB" altLang="x-none" sz="2800">
                <a:solidFill>
                  <a:srgbClr val="FB0817"/>
                </a:solidFill>
                <a:latin typeface="Helvetica" charset="0"/>
              </a:rPr>
              <a:t>complicated relationships</a:t>
            </a:r>
            <a:r>
              <a:rPr lang="en-GB" altLang="x-none" sz="2800">
                <a:solidFill>
                  <a:srgbClr val="000000"/>
                </a:solidFill>
                <a:latin typeface="Helvetica" charset="0"/>
              </a:rPr>
              <a:t> when considering more than a pair of genes (i.e when multiple paralogs and/or multiple species are involved)</a:t>
            </a:r>
            <a:endParaRPr lang="en-GB" altLang="x-none" sz="2000" b="0">
              <a:solidFill>
                <a:srgbClr val="000000"/>
              </a:solidFill>
              <a:latin typeface="Helvetica" charset="0"/>
            </a:endParaRPr>
          </a:p>
        </p:txBody>
      </p:sp>
      <p:sp>
        <p:nvSpPr>
          <p:cNvPr id="182275" name="Text Box 6"/>
          <p:cNvSpPr txBox="1">
            <a:spLocks noChangeArrowheads="1"/>
          </p:cNvSpPr>
          <p:nvPr/>
        </p:nvSpPr>
        <p:spPr bwMode="auto">
          <a:xfrm>
            <a:off x="4648200" y="6126163"/>
            <a:ext cx="3733800" cy="27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717FF"/>
                </a:solidFill>
                <a:latin typeface="Helvetica" charset="0"/>
              </a:rPr>
              <a:t>Koonin EV.  2005. Annu Rev Genet. 39:309-38.</a:t>
            </a:r>
          </a:p>
        </p:txBody>
      </p:sp>
      <p:sp>
        <p:nvSpPr>
          <p:cNvPr id="182276" name="Text Box 7"/>
          <p:cNvSpPr txBox="1">
            <a:spLocks noChangeArrowheads="1"/>
          </p:cNvSpPr>
          <p:nvPr/>
        </p:nvSpPr>
        <p:spPr bwMode="auto">
          <a:xfrm>
            <a:off x="4648200" y="6477000"/>
            <a:ext cx="4267200"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717FF"/>
                </a:solidFill>
                <a:latin typeface="Helvetica" charset="0"/>
              </a:rPr>
              <a:t>Gabaldon T, Koonin EV. 2013. Nat Rev Genet. 14:360-6.</a:t>
            </a:r>
            <a:endParaRPr lang="en-GB" altLang="x-none" sz="2400" b="0">
              <a:latin typeface="Helvetica"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6"/>
          <p:cNvSpPr txBox="1">
            <a:spLocks noChangeArrowheads="1"/>
          </p:cNvSpPr>
          <p:nvPr/>
        </p:nvSpPr>
        <p:spPr bwMode="auto">
          <a:xfrm>
            <a:off x="76200" y="762000"/>
            <a:ext cx="90678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21EFD"/>
                </a:solidFill>
              </a:rPr>
              <a:t>•</a:t>
            </a:r>
            <a:r>
              <a:rPr lang="en-GB" altLang="x-none" sz="2400"/>
              <a:t> </a:t>
            </a:r>
            <a:r>
              <a:rPr lang="en-GB" altLang="x-none" sz="2400" dirty="0">
                <a:solidFill>
                  <a:srgbClr val="FB0817"/>
                </a:solidFill>
              </a:rPr>
              <a:t>HGT</a:t>
            </a:r>
            <a:r>
              <a:rPr lang="en-GB" altLang="x-none" sz="2400" dirty="0"/>
              <a:t>: genes with different evolutionary histories not sharing ancestry with other genes in the species</a:t>
            </a:r>
          </a:p>
          <a:p>
            <a:pPr>
              <a:spcBef>
                <a:spcPct val="50000"/>
              </a:spcBef>
              <a:buFontTx/>
              <a:buNone/>
            </a:pPr>
            <a:endParaRPr lang="en-GB" altLang="x-none" sz="2400" dirty="0"/>
          </a:p>
          <a:p>
            <a:pPr>
              <a:spcBef>
                <a:spcPct val="50000"/>
              </a:spcBef>
              <a:buFontTx/>
              <a:buNone/>
            </a:pPr>
            <a:r>
              <a:rPr lang="en-GB" altLang="x-none" dirty="0">
                <a:solidFill>
                  <a:srgbClr val="021EFD"/>
                </a:solidFill>
              </a:rPr>
              <a:t>•</a:t>
            </a:r>
            <a:r>
              <a:rPr lang="en-GB" altLang="x-none" sz="2400" dirty="0"/>
              <a:t> Proteins with multiple domains involving multiple origins (difficulty with the homology definition)</a:t>
            </a:r>
          </a:p>
        </p:txBody>
      </p:sp>
      <p:sp>
        <p:nvSpPr>
          <p:cNvPr id="3" name="Rectangle 3"/>
          <p:cNvSpPr>
            <a:spLocks noChangeArrowheads="1"/>
          </p:cNvSpPr>
          <p:nvPr/>
        </p:nvSpPr>
        <p:spPr bwMode="auto">
          <a:xfrm>
            <a:off x="0" y="6140450"/>
            <a:ext cx="914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21EFD"/>
                </a:solidFill>
              </a:rPr>
              <a:t>Tekaia F. Inferring Orthologs: Open Questions and Perspectives (Review). </a:t>
            </a:r>
            <a:r>
              <a:rPr lang="en-GB" altLang="x-none" sz="1600" i="1">
                <a:solidFill>
                  <a:srgbClr val="021EFD"/>
                </a:solidFill>
              </a:rPr>
              <a:t>Genomics Insights </a:t>
            </a:r>
            <a:r>
              <a:rPr lang="en-GB" altLang="x-none" sz="1600">
                <a:solidFill>
                  <a:srgbClr val="021EFD"/>
                </a:solidFill>
              </a:rPr>
              <a:t>2016:9 17–28 doi:10.4137/GEI.S37925.</a:t>
            </a:r>
            <a:r>
              <a:rPr lang="en-GB" altLang="x-none" sz="1600" b="0">
                <a:solidFill>
                  <a:srgbClr val="000000"/>
                </a:solidFill>
              </a:rPr>
              <a:t> </a:t>
            </a:r>
          </a:p>
        </p:txBody>
      </p:sp>
      <p:cxnSp>
        <p:nvCxnSpPr>
          <p:cNvPr id="4" name="Connecteur droit 3"/>
          <p:cNvCxnSpPr>
            <a:cxnSpLocks noChangeShapeType="1"/>
          </p:cNvCxnSpPr>
          <p:nvPr/>
        </p:nvCxnSpPr>
        <p:spPr bwMode="auto">
          <a:xfrm>
            <a:off x="4067175" y="4419600"/>
            <a:ext cx="1296988" cy="0"/>
          </a:xfrm>
          <a:prstGeom prst="lin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5" name="Connecteur droit 4"/>
          <p:cNvCxnSpPr>
            <a:cxnSpLocks noChangeShapeType="1"/>
          </p:cNvCxnSpPr>
          <p:nvPr/>
        </p:nvCxnSpPr>
        <p:spPr bwMode="auto">
          <a:xfrm>
            <a:off x="6570663" y="4410075"/>
            <a:ext cx="1439862" cy="0"/>
          </a:xfrm>
          <a:prstGeom prst="line">
            <a:avLst/>
          </a:prstGeom>
          <a:noFill/>
          <a:ln w="76200">
            <a:solidFill>
              <a:srgbClr val="00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6" name="Connecteur droit 5"/>
          <p:cNvCxnSpPr>
            <a:cxnSpLocks noChangeShapeType="1"/>
          </p:cNvCxnSpPr>
          <p:nvPr/>
        </p:nvCxnSpPr>
        <p:spPr bwMode="auto">
          <a:xfrm flipV="1">
            <a:off x="5364163" y="4410075"/>
            <a:ext cx="1206500" cy="9525"/>
          </a:xfrm>
          <a:prstGeom prst="line">
            <a:avLst/>
          </a:prstGeom>
          <a:noFill/>
          <a:ln w="76200">
            <a:solidFill>
              <a:srgbClr val="0000F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7" name="Text Box 7"/>
          <p:cNvSpPr txBox="1">
            <a:spLocks noChangeArrowheads="1"/>
          </p:cNvSpPr>
          <p:nvPr/>
        </p:nvSpPr>
        <p:spPr bwMode="auto">
          <a:xfrm>
            <a:off x="304800" y="47244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(Fusion, fission, shuffling)</a:t>
            </a:r>
          </a:p>
        </p:txBody>
      </p:sp>
      <p:sp>
        <p:nvSpPr>
          <p:cNvPr id="8" name="ZoneTexte 7"/>
          <p:cNvSpPr txBox="1"/>
          <p:nvPr/>
        </p:nvSpPr>
        <p:spPr>
          <a:xfrm>
            <a:off x="0" y="0"/>
            <a:ext cx="9144000" cy="584775"/>
          </a:xfrm>
          <a:prstGeom prst="rect">
            <a:avLst/>
          </a:prstGeom>
          <a:solidFill>
            <a:srgbClr val="FFFF00"/>
          </a:solidFill>
        </p:spPr>
        <p:txBody>
          <a:bodyPr wrap="square" rtlCol="0">
            <a:spAutoFit/>
          </a:bodyPr>
          <a:lstStyle/>
          <a:p>
            <a:r>
              <a:rPr lang="en-GB" altLang="x-none" sz="3200" dirty="0">
                <a:solidFill>
                  <a:srgbClr val="0000FF"/>
                </a:solidFill>
              </a:rPr>
              <a:t>Difficulties with </a:t>
            </a:r>
            <a:r>
              <a:rPr lang="en-GB" altLang="x-none" sz="3200" dirty="0" err="1">
                <a:solidFill>
                  <a:srgbClr val="0000FF"/>
                </a:solidFill>
              </a:rPr>
              <a:t>Orthology</a:t>
            </a:r>
            <a:r>
              <a:rPr lang="en-GB" altLang="x-none" sz="3200" dirty="0">
                <a:solidFill>
                  <a:srgbClr val="0000FF"/>
                </a:solidFill>
              </a:rPr>
              <a:t> inference:</a:t>
            </a:r>
            <a:endParaRPr lang="en-GB" altLang="x-none" sz="3200" b="0" dirty="0">
              <a:solidFill>
                <a:srgbClr val="0000FF"/>
              </a:solidFill>
            </a:endParaRPr>
          </a:p>
        </p:txBody>
      </p:sp>
    </p:spTree>
    <p:extLst>
      <p:ext uri="{BB962C8B-B14F-4D97-AF65-F5344CB8AC3E}">
        <p14:creationId xmlns:p14="http://schemas.microsoft.com/office/powerpoint/2010/main" val="19209127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69" name="Group 1028"/>
          <p:cNvGrpSpPr>
            <a:grpSpLocks/>
          </p:cNvGrpSpPr>
          <p:nvPr/>
        </p:nvGrpSpPr>
        <p:grpSpPr bwMode="auto">
          <a:xfrm>
            <a:off x="609600" y="533400"/>
            <a:ext cx="7848600" cy="4191000"/>
            <a:chOff x="192" y="384"/>
            <a:chExt cx="4944" cy="2640"/>
          </a:xfrm>
        </p:grpSpPr>
        <p:sp>
          <p:nvSpPr>
            <p:cNvPr id="186375" name="Text Box 1029"/>
            <p:cNvSpPr txBox="1">
              <a:spLocks noChangeArrowheads="1"/>
            </p:cNvSpPr>
            <p:nvPr/>
          </p:nvSpPr>
          <p:spPr bwMode="auto">
            <a:xfrm>
              <a:off x="2496" y="2793"/>
              <a:ext cx="1056"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FF0000"/>
                  </a:solidFill>
                </a:rPr>
                <a:t>Sp + Gd in S</a:t>
              </a:r>
              <a:r>
                <a:rPr lang="en-GB" altLang="x-none" sz="1800" baseline="-25000">
                  <a:solidFill>
                    <a:srgbClr val="FF0000"/>
                  </a:solidFill>
                </a:rPr>
                <a:t>2</a:t>
              </a:r>
              <a:endParaRPr lang="en-GB" altLang="x-none" sz="2400">
                <a:solidFill>
                  <a:srgbClr val="FF0000"/>
                </a:solidFill>
              </a:endParaRPr>
            </a:p>
          </p:txBody>
        </p:sp>
        <p:sp>
          <p:nvSpPr>
            <p:cNvPr id="186376" name="Text Box 1030"/>
            <p:cNvSpPr txBox="1">
              <a:spLocks noChangeArrowheads="1"/>
            </p:cNvSpPr>
            <p:nvPr/>
          </p:nvSpPr>
          <p:spPr bwMode="auto">
            <a:xfrm>
              <a:off x="816" y="2774"/>
              <a:ext cx="336"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FF0000"/>
                  </a:solidFill>
                </a:rPr>
                <a:t>Gd</a:t>
              </a:r>
              <a:endParaRPr lang="en-GB" altLang="x-none" sz="2000">
                <a:solidFill>
                  <a:srgbClr val="FF0000"/>
                </a:solidFill>
              </a:endParaRPr>
            </a:p>
          </p:txBody>
        </p:sp>
        <p:sp>
          <p:nvSpPr>
            <p:cNvPr id="186377" name="Line 1031"/>
            <p:cNvSpPr>
              <a:spLocks noChangeShapeType="1"/>
            </p:cNvSpPr>
            <p:nvPr/>
          </p:nvSpPr>
          <p:spPr bwMode="auto">
            <a:xfrm>
              <a:off x="192" y="1584"/>
              <a:ext cx="720" cy="0"/>
            </a:xfrm>
            <a:prstGeom prst="line">
              <a:avLst/>
            </a:prstGeom>
            <a:noFill/>
            <a:ln w="38100">
              <a:solidFill>
                <a:srgbClr val="FF33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378" name="Line 1032"/>
            <p:cNvSpPr>
              <a:spLocks noChangeShapeType="1"/>
            </p:cNvSpPr>
            <p:nvPr/>
          </p:nvSpPr>
          <p:spPr bwMode="auto">
            <a:xfrm>
              <a:off x="1008" y="1584"/>
              <a:ext cx="1584" cy="0"/>
            </a:xfrm>
            <a:prstGeom prst="line">
              <a:avLst/>
            </a:prstGeom>
            <a:noFill/>
            <a:ln w="38100">
              <a:solidFill>
                <a:srgbClr val="FF33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379" name="Line 1033"/>
            <p:cNvSpPr>
              <a:spLocks noChangeShapeType="1"/>
            </p:cNvSpPr>
            <p:nvPr/>
          </p:nvSpPr>
          <p:spPr bwMode="auto">
            <a:xfrm>
              <a:off x="2592" y="2064"/>
              <a:ext cx="2016" cy="0"/>
            </a:xfrm>
            <a:prstGeom prst="line">
              <a:avLst/>
            </a:prstGeom>
            <a:noFill/>
            <a:ln w="38100">
              <a:solidFill>
                <a:srgbClr val="FF33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380" name="Line 1034"/>
            <p:cNvSpPr>
              <a:spLocks noChangeShapeType="1"/>
            </p:cNvSpPr>
            <p:nvPr/>
          </p:nvSpPr>
          <p:spPr bwMode="auto">
            <a:xfrm>
              <a:off x="2592" y="1104"/>
              <a:ext cx="2544" cy="0"/>
            </a:xfrm>
            <a:prstGeom prst="line">
              <a:avLst/>
            </a:prstGeom>
            <a:noFill/>
            <a:ln w="38100">
              <a:solidFill>
                <a:srgbClr val="FF33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381" name="Rectangle 1035"/>
            <p:cNvSpPr>
              <a:spLocks noChangeArrowheads="1"/>
            </p:cNvSpPr>
            <p:nvPr/>
          </p:nvSpPr>
          <p:spPr bwMode="auto">
            <a:xfrm>
              <a:off x="432" y="1200"/>
              <a:ext cx="22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g</a:t>
              </a:r>
            </a:p>
          </p:txBody>
        </p:sp>
        <p:sp>
          <p:nvSpPr>
            <p:cNvPr id="186382" name="Rectangle 1036"/>
            <p:cNvSpPr>
              <a:spLocks noChangeArrowheads="1"/>
            </p:cNvSpPr>
            <p:nvPr/>
          </p:nvSpPr>
          <p:spPr bwMode="auto">
            <a:xfrm>
              <a:off x="1338" y="120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hlink"/>
                  </a:solidFill>
                </a:rPr>
                <a:t>g</a:t>
              </a:r>
              <a:r>
                <a:rPr lang="en-GB" altLang="x-none" sz="2400" b="0" baseline="-25000">
                  <a:solidFill>
                    <a:schemeClr val="hlink"/>
                  </a:solidFill>
                </a:rPr>
                <a:t>1</a:t>
              </a:r>
              <a:endParaRPr lang="en-GB" altLang="x-none" sz="2400" b="0" baseline="-25000">
                <a:solidFill>
                  <a:srgbClr val="0000FF"/>
                </a:solidFill>
              </a:endParaRPr>
            </a:p>
          </p:txBody>
        </p:sp>
        <p:sp>
          <p:nvSpPr>
            <p:cNvPr id="186383" name="Rectangle 1037"/>
            <p:cNvSpPr>
              <a:spLocks noChangeArrowheads="1"/>
            </p:cNvSpPr>
            <p:nvPr/>
          </p:nvSpPr>
          <p:spPr bwMode="auto">
            <a:xfrm>
              <a:off x="1818" y="120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folHlink"/>
                  </a:solidFill>
                </a:rPr>
                <a:t>g</a:t>
              </a:r>
              <a:r>
                <a:rPr lang="en-GB" altLang="x-none" sz="2400" b="0" baseline="-25000">
                  <a:solidFill>
                    <a:schemeClr val="folHlink"/>
                  </a:solidFill>
                </a:rPr>
                <a:t>2</a:t>
              </a:r>
              <a:endParaRPr lang="en-GB" altLang="x-none" sz="2400" b="0" baseline="-25000">
                <a:solidFill>
                  <a:schemeClr val="accent2"/>
                </a:solidFill>
              </a:endParaRPr>
            </a:p>
          </p:txBody>
        </p:sp>
        <p:sp>
          <p:nvSpPr>
            <p:cNvPr id="186384" name="Rectangle 1038"/>
            <p:cNvSpPr>
              <a:spLocks noChangeArrowheads="1"/>
            </p:cNvSpPr>
            <p:nvPr/>
          </p:nvSpPr>
          <p:spPr bwMode="auto">
            <a:xfrm>
              <a:off x="3024" y="672"/>
              <a:ext cx="3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hlink"/>
                  </a:solidFill>
                </a:rPr>
                <a:t>g</a:t>
              </a:r>
              <a:r>
                <a:rPr lang="en-GB" altLang="x-none" sz="2400" b="0" baseline="-25000">
                  <a:solidFill>
                    <a:schemeClr val="hlink"/>
                  </a:solidFill>
                </a:rPr>
                <a:t>1a</a:t>
              </a:r>
              <a:endParaRPr lang="en-GB" altLang="x-none" sz="2400" b="0" baseline="-25000">
                <a:solidFill>
                  <a:srgbClr val="0000FF"/>
                </a:solidFill>
              </a:endParaRPr>
            </a:p>
          </p:txBody>
        </p:sp>
        <p:sp>
          <p:nvSpPr>
            <p:cNvPr id="186385" name="Rectangle 1039"/>
            <p:cNvSpPr>
              <a:spLocks noChangeArrowheads="1"/>
            </p:cNvSpPr>
            <p:nvPr/>
          </p:nvSpPr>
          <p:spPr bwMode="auto">
            <a:xfrm>
              <a:off x="3433" y="672"/>
              <a:ext cx="3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hlink"/>
                  </a:solidFill>
                </a:rPr>
                <a:t>g</a:t>
              </a:r>
              <a:r>
                <a:rPr lang="en-GB" altLang="x-none" sz="2400" b="0" baseline="-25000">
                  <a:solidFill>
                    <a:schemeClr val="hlink"/>
                  </a:solidFill>
                </a:rPr>
                <a:t>1b</a:t>
              </a:r>
              <a:endParaRPr lang="en-GB" altLang="x-none" sz="2400" b="0" baseline="-25000">
                <a:solidFill>
                  <a:srgbClr val="0000FF"/>
                </a:solidFill>
              </a:endParaRPr>
            </a:p>
          </p:txBody>
        </p:sp>
        <p:sp>
          <p:nvSpPr>
            <p:cNvPr id="186386" name="Rectangle 1040"/>
            <p:cNvSpPr>
              <a:spLocks noChangeArrowheads="1"/>
            </p:cNvSpPr>
            <p:nvPr/>
          </p:nvSpPr>
          <p:spPr bwMode="auto">
            <a:xfrm>
              <a:off x="3066" y="168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hlink"/>
                  </a:solidFill>
                </a:rPr>
                <a:t>g</a:t>
              </a:r>
              <a:r>
                <a:rPr lang="en-GB" altLang="x-none" sz="2400" b="0" baseline="-25000">
                  <a:solidFill>
                    <a:schemeClr val="hlink"/>
                  </a:solidFill>
                </a:rPr>
                <a:t>1</a:t>
              </a:r>
              <a:endParaRPr lang="en-GB" altLang="x-none" sz="2400" b="0" baseline="-25000">
                <a:solidFill>
                  <a:srgbClr val="0000FF"/>
                </a:solidFill>
              </a:endParaRPr>
            </a:p>
          </p:txBody>
        </p:sp>
        <p:sp>
          <p:nvSpPr>
            <p:cNvPr id="186387" name="Rectangle 1041"/>
            <p:cNvSpPr>
              <a:spLocks noChangeArrowheads="1"/>
            </p:cNvSpPr>
            <p:nvPr/>
          </p:nvSpPr>
          <p:spPr bwMode="auto">
            <a:xfrm>
              <a:off x="3450" y="168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folHlink"/>
                  </a:solidFill>
                </a:rPr>
                <a:t>g</a:t>
              </a:r>
              <a:r>
                <a:rPr lang="en-GB" altLang="x-none" sz="2400" b="0" baseline="-25000">
                  <a:solidFill>
                    <a:schemeClr val="folHlink"/>
                  </a:solidFill>
                </a:rPr>
                <a:t>2</a:t>
              </a:r>
              <a:endParaRPr lang="en-GB" altLang="x-none" sz="2400" b="0" baseline="-25000">
                <a:solidFill>
                  <a:schemeClr val="accent2"/>
                </a:solidFill>
              </a:endParaRPr>
            </a:p>
          </p:txBody>
        </p:sp>
        <p:sp>
          <p:nvSpPr>
            <p:cNvPr id="186388" name="Rectangle 1042"/>
            <p:cNvSpPr>
              <a:spLocks noChangeArrowheads="1"/>
            </p:cNvSpPr>
            <p:nvPr/>
          </p:nvSpPr>
          <p:spPr bwMode="auto">
            <a:xfrm>
              <a:off x="3888" y="672"/>
              <a:ext cx="3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folHlink"/>
                  </a:solidFill>
                </a:rPr>
                <a:t>g</a:t>
              </a:r>
              <a:r>
                <a:rPr lang="en-GB" altLang="x-none" sz="2400" b="0" baseline="-25000">
                  <a:solidFill>
                    <a:schemeClr val="folHlink"/>
                  </a:solidFill>
                </a:rPr>
                <a:t>2a</a:t>
              </a:r>
              <a:endParaRPr lang="en-GB" altLang="x-none" sz="2400" b="0" baseline="-25000">
                <a:solidFill>
                  <a:schemeClr val="accent2"/>
                </a:solidFill>
              </a:endParaRPr>
            </a:p>
          </p:txBody>
        </p:sp>
        <p:sp>
          <p:nvSpPr>
            <p:cNvPr id="186389" name="Rectangle 1043"/>
            <p:cNvSpPr>
              <a:spLocks noChangeArrowheads="1"/>
            </p:cNvSpPr>
            <p:nvPr/>
          </p:nvSpPr>
          <p:spPr bwMode="auto">
            <a:xfrm>
              <a:off x="4272" y="672"/>
              <a:ext cx="3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folHlink"/>
                  </a:solidFill>
                </a:rPr>
                <a:t>g</a:t>
              </a:r>
              <a:r>
                <a:rPr lang="en-GB" altLang="x-none" sz="2400" b="0" baseline="-25000">
                  <a:solidFill>
                    <a:schemeClr val="folHlink"/>
                  </a:solidFill>
                </a:rPr>
                <a:t>2b</a:t>
              </a:r>
              <a:endParaRPr lang="en-GB" altLang="x-none" sz="2400" b="0" baseline="-25000">
                <a:solidFill>
                  <a:schemeClr val="accent2"/>
                </a:solidFill>
              </a:endParaRPr>
            </a:p>
          </p:txBody>
        </p:sp>
        <p:sp>
          <p:nvSpPr>
            <p:cNvPr id="186390" name="Line 1044"/>
            <p:cNvSpPr>
              <a:spLocks noChangeShapeType="1"/>
            </p:cNvSpPr>
            <p:nvPr/>
          </p:nvSpPr>
          <p:spPr bwMode="auto">
            <a:xfrm>
              <a:off x="960" y="384"/>
              <a:ext cx="0" cy="235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391" name="Line 1045"/>
            <p:cNvSpPr>
              <a:spLocks noChangeShapeType="1"/>
            </p:cNvSpPr>
            <p:nvPr/>
          </p:nvSpPr>
          <p:spPr bwMode="auto">
            <a:xfrm>
              <a:off x="2592" y="384"/>
              <a:ext cx="0" cy="235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392" name="Text Box 1046"/>
            <p:cNvSpPr txBox="1">
              <a:spLocks noChangeArrowheads="1"/>
            </p:cNvSpPr>
            <p:nvPr/>
          </p:nvSpPr>
          <p:spPr bwMode="auto">
            <a:xfrm>
              <a:off x="336" y="1872"/>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33"/>
                  </a:solidFill>
                </a:rPr>
                <a:t>S</a:t>
              </a:r>
              <a:endParaRPr lang="en-GB" altLang="x-none" sz="2400" b="0"/>
            </a:p>
          </p:txBody>
        </p:sp>
        <p:sp>
          <p:nvSpPr>
            <p:cNvPr id="186393" name="Text Box 1047"/>
            <p:cNvSpPr txBox="1">
              <a:spLocks noChangeArrowheads="1"/>
            </p:cNvSpPr>
            <p:nvPr/>
          </p:nvSpPr>
          <p:spPr bwMode="auto">
            <a:xfrm>
              <a:off x="1584" y="1872"/>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33"/>
                  </a:solidFill>
                </a:rPr>
                <a:t>S</a:t>
              </a:r>
              <a:endParaRPr lang="en-GB" altLang="x-none" sz="2400" b="0"/>
            </a:p>
          </p:txBody>
        </p:sp>
        <p:sp>
          <p:nvSpPr>
            <p:cNvPr id="186394" name="Text Box 1048"/>
            <p:cNvSpPr txBox="1">
              <a:spLocks noChangeArrowheads="1"/>
            </p:cNvSpPr>
            <p:nvPr/>
          </p:nvSpPr>
          <p:spPr bwMode="auto">
            <a:xfrm>
              <a:off x="3216" y="2160"/>
              <a:ext cx="38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33"/>
                  </a:solidFill>
                </a:rPr>
                <a:t>S</a:t>
              </a:r>
              <a:r>
                <a:rPr lang="en-GB" altLang="x-none" sz="2400" baseline="-25000">
                  <a:solidFill>
                    <a:srgbClr val="FF3333"/>
                  </a:solidFill>
                </a:rPr>
                <a:t>1</a:t>
              </a:r>
              <a:endParaRPr lang="en-GB" altLang="x-none" sz="2400" b="0"/>
            </a:p>
          </p:txBody>
        </p:sp>
        <p:sp>
          <p:nvSpPr>
            <p:cNvPr id="186395" name="Text Box 1049"/>
            <p:cNvSpPr txBox="1">
              <a:spLocks noChangeArrowheads="1"/>
            </p:cNvSpPr>
            <p:nvPr/>
          </p:nvSpPr>
          <p:spPr bwMode="auto">
            <a:xfrm>
              <a:off x="3216" y="1152"/>
              <a:ext cx="38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rPr>
                <a:t>S</a:t>
              </a:r>
              <a:r>
                <a:rPr lang="en-GB" altLang="x-none" sz="2400" baseline="-25000">
                  <a:solidFill>
                    <a:srgbClr val="0000FF"/>
                  </a:solidFill>
                </a:rPr>
                <a:t>2</a:t>
              </a:r>
              <a:endParaRPr lang="en-GB" altLang="x-none" sz="2400" b="0"/>
            </a:p>
          </p:txBody>
        </p:sp>
        <p:sp>
          <p:nvSpPr>
            <p:cNvPr id="186396" name="Line 1050"/>
            <p:cNvSpPr>
              <a:spLocks noChangeShapeType="1"/>
            </p:cNvSpPr>
            <p:nvPr/>
          </p:nvSpPr>
          <p:spPr bwMode="auto">
            <a:xfrm>
              <a:off x="3120" y="1968"/>
              <a:ext cx="24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397" name="Line 1051"/>
            <p:cNvSpPr>
              <a:spLocks noChangeShapeType="1"/>
            </p:cNvSpPr>
            <p:nvPr/>
          </p:nvSpPr>
          <p:spPr bwMode="auto">
            <a:xfrm>
              <a:off x="3936" y="960"/>
              <a:ext cx="24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398" name="Line 1052"/>
            <p:cNvSpPr>
              <a:spLocks noChangeShapeType="1"/>
            </p:cNvSpPr>
            <p:nvPr/>
          </p:nvSpPr>
          <p:spPr bwMode="auto">
            <a:xfrm>
              <a:off x="4320" y="960"/>
              <a:ext cx="24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399" name="Line 1053"/>
            <p:cNvSpPr>
              <a:spLocks noChangeShapeType="1"/>
            </p:cNvSpPr>
            <p:nvPr/>
          </p:nvSpPr>
          <p:spPr bwMode="auto">
            <a:xfrm>
              <a:off x="3504" y="1968"/>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00" name="Line 1054"/>
            <p:cNvSpPr>
              <a:spLocks noChangeShapeType="1"/>
            </p:cNvSpPr>
            <p:nvPr/>
          </p:nvSpPr>
          <p:spPr bwMode="auto">
            <a:xfrm>
              <a:off x="3504" y="96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01" name="Line 1055"/>
            <p:cNvSpPr>
              <a:spLocks noChangeShapeType="1"/>
            </p:cNvSpPr>
            <p:nvPr/>
          </p:nvSpPr>
          <p:spPr bwMode="auto">
            <a:xfrm>
              <a:off x="3072" y="96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186402" name="Group 1056"/>
            <p:cNvGrpSpPr>
              <a:grpSpLocks/>
            </p:cNvGrpSpPr>
            <p:nvPr/>
          </p:nvGrpSpPr>
          <p:grpSpPr bwMode="auto">
            <a:xfrm>
              <a:off x="1776" y="1536"/>
              <a:ext cx="288" cy="96"/>
              <a:chOff x="240" y="912"/>
              <a:chExt cx="288" cy="96"/>
            </a:xfrm>
          </p:grpSpPr>
          <p:sp>
            <p:nvSpPr>
              <p:cNvPr id="186465" name="Line 1057"/>
              <p:cNvSpPr>
                <a:spLocks noChangeShapeType="1"/>
              </p:cNvSpPr>
              <p:nvPr/>
            </p:nvSpPr>
            <p:spPr bwMode="auto">
              <a:xfrm>
                <a:off x="240" y="960"/>
                <a:ext cx="288"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66" name="Line 1058"/>
              <p:cNvSpPr>
                <a:spLocks noChangeShapeType="1"/>
              </p:cNvSpPr>
              <p:nvPr/>
            </p:nvSpPr>
            <p:spPr bwMode="auto">
              <a:xfrm>
                <a:off x="240"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67" name="Line 1059"/>
              <p:cNvSpPr>
                <a:spLocks noChangeShapeType="1"/>
              </p:cNvSpPr>
              <p:nvPr/>
            </p:nvSpPr>
            <p:spPr bwMode="auto">
              <a:xfrm>
                <a:off x="528"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03" name="Group 1060"/>
            <p:cNvGrpSpPr>
              <a:grpSpLocks/>
            </p:cNvGrpSpPr>
            <p:nvPr/>
          </p:nvGrpSpPr>
          <p:grpSpPr bwMode="auto">
            <a:xfrm>
              <a:off x="384" y="1536"/>
              <a:ext cx="288" cy="96"/>
              <a:chOff x="240" y="912"/>
              <a:chExt cx="288" cy="96"/>
            </a:xfrm>
          </p:grpSpPr>
          <p:sp>
            <p:nvSpPr>
              <p:cNvPr id="186462" name="Line 1061"/>
              <p:cNvSpPr>
                <a:spLocks noChangeShapeType="1"/>
              </p:cNvSpPr>
              <p:nvPr/>
            </p:nvSpPr>
            <p:spPr bwMode="auto">
              <a:xfrm>
                <a:off x="240" y="960"/>
                <a:ext cx="2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63" name="Line 1062"/>
              <p:cNvSpPr>
                <a:spLocks noChangeShapeType="1"/>
              </p:cNvSpPr>
              <p:nvPr/>
            </p:nvSpPr>
            <p:spPr bwMode="auto">
              <a:xfrm>
                <a:off x="240" y="912"/>
                <a:ext cx="0" cy="9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64" name="Line 1063"/>
              <p:cNvSpPr>
                <a:spLocks noChangeShapeType="1"/>
              </p:cNvSpPr>
              <p:nvPr/>
            </p:nvSpPr>
            <p:spPr bwMode="auto">
              <a:xfrm>
                <a:off x="528" y="912"/>
                <a:ext cx="0" cy="9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04" name="Group 1064"/>
            <p:cNvGrpSpPr>
              <a:grpSpLocks/>
            </p:cNvGrpSpPr>
            <p:nvPr/>
          </p:nvGrpSpPr>
          <p:grpSpPr bwMode="auto">
            <a:xfrm>
              <a:off x="1344" y="1536"/>
              <a:ext cx="288" cy="96"/>
              <a:chOff x="240" y="912"/>
              <a:chExt cx="288" cy="96"/>
            </a:xfrm>
          </p:grpSpPr>
          <p:sp>
            <p:nvSpPr>
              <p:cNvPr id="186459" name="Line 1065"/>
              <p:cNvSpPr>
                <a:spLocks noChangeShapeType="1"/>
              </p:cNvSpPr>
              <p:nvPr/>
            </p:nvSpPr>
            <p:spPr bwMode="auto">
              <a:xfrm>
                <a:off x="240" y="960"/>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60" name="Line 1066"/>
              <p:cNvSpPr>
                <a:spLocks noChangeShapeType="1"/>
              </p:cNvSpPr>
              <p:nvPr/>
            </p:nvSpPr>
            <p:spPr bwMode="auto">
              <a:xfrm>
                <a:off x="240"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61" name="Line 1067"/>
              <p:cNvSpPr>
                <a:spLocks noChangeShapeType="1"/>
              </p:cNvSpPr>
              <p:nvPr/>
            </p:nvSpPr>
            <p:spPr bwMode="auto">
              <a:xfrm>
                <a:off x="528"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05" name="Group 1068"/>
            <p:cNvGrpSpPr>
              <a:grpSpLocks/>
            </p:cNvGrpSpPr>
            <p:nvPr/>
          </p:nvGrpSpPr>
          <p:grpSpPr bwMode="auto">
            <a:xfrm>
              <a:off x="3030" y="1056"/>
              <a:ext cx="288" cy="96"/>
              <a:chOff x="240" y="912"/>
              <a:chExt cx="288" cy="96"/>
            </a:xfrm>
          </p:grpSpPr>
          <p:sp>
            <p:nvSpPr>
              <p:cNvPr id="186456" name="Line 1069"/>
              <p:cNvSpPr>
                <a:spLocks noChangeShapeType="1"/>
              </p:cNvSpPr>
              <p:nvPr/>
            </p:nvSpPr>
            <p:spPr bwMode="auto">
              <a:xfrm>
                <a:off x="240" y="960"/>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57" name="Line 1070"/>
              <p:cNvSpPr>
                <a:spLocks noChangeShapeType="1"/>
              </p:cNvSpPr>
              <p:nvPr/>
            </p:nvSpPr>
            <p:spPr bwMode="auto">
              <a:xfrm>
                <a:off x="240"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58" name="Line 1071"/>
              <p:cNvSpPr>
                <a:spLocks noChangeShapeType="1"/>
              </p:cNvSpPr>
              <p:nvPr/>
            </p:nvSpPr>
            <p:spPr bwMode="auto">
              <a:xfrm>
                <a:off x="528"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06" name="Group 1072"/>
            <p:cNvGrpSpPr>
              <a:grpSpLocks/>
            </p:cNvGrpSpPr>
            <p:nvPr/>
          </p:nvGrpSpPr>
          <p:grpSpPr bwMode="auto">
            <a:xfrm>
              <a:off x="3462" y="1056"/>
              <a:ext cx="288" cy="96"/>
              <a:chOff x="240" y="912"/>
              <a:chExt cx="288" cy="96"/>
            </a:xfrm>
          </p:grpSpPr>
          <p:sp>
            <p:nvSpPr>
              <p:cNvPr id="186453" name="Line 1073"/>
              <p:cNvSpPr>
                <a:spLocks noChangeShapeType="1"/>
              </p:cNvSpPr>
              <p:nvPr/>
            </p:nvSpPr>
            <p:spPr bwMode="auto">
              <a:xfrm>
                <a:off x="240" y="960"/>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54" name="Line 1074"/>
              <p:cNvSpPr>
                <a:spLocks noChangeShapeType="1"/>
              </p:cNvSpPr>
              <p:nvPr/>
            </p:nvSpPr>
            <p:spPr bwMode="auto">
              <a:xfrm>
                <a:off x="240"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55" name="Line 1075"/>
              <p:cNvSpPr>
                <a:spLocks noChangeShapeType="1"/>
              </p:cNvSpPr>
              <p:nvPr/>
            </p:nvSpPr>
            <p:spPr bwMode="auto">
              <a:xfrm>
                <a:off x="528"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07" name="Group 1076"/>
            <p:cNvGrpSpPr>
              <a:grpSpLocks/>
            </p:cNvGrpSpPr>
            <p:nvPr/>
          </p:nvGrpSpPr>
          <p:grpSpPr bwMode="auto">
            <a:xfrm>
              <a:off x="3024" y="2016"/>
              <a:ext cx="288" cy="96"/>
              <a:chOff x="240" y="912"/>
              <a:chExt cx="288" cy="96"/>
            </a:xfrm>
          </p:grpSpPr>
          <p:sp>
            <p:nvSpPr>
              <p:cNvPr id="186450" name="Line 1077"/>
              <p:cNvSpPr>
                <a:spLocks noChangeShapeType="1"/>
              </p:cNvSpPr>
              <p:nvPr/>
            </p:nvSpPr>
            <p:spPr bwMode="auto">
              <a:xfrm>
                <a:off x="240" y="960"/>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51" name="Line 1078"/>
              <p:cNvSpPr>
                <a:spLocks noChangeShapeType="1"/>
              </p:cNvSpPr>
              <p:nvPr/>
            </p:nvSpPr>
            <p:spPr bwMode="auto">
              <a:xfrm>
                <a:off x="240"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52" name="Line 1079"/>
              <p:cNvSpPr>
                <a:spLocks noChangeShapeType="1"/>
              </p:cNvSpPr>
              <p:nvPr/>
            </p:nvSpPr>
            <p:spPr bwMode="auto">
              <a:xfrm>
                <a:off x="528"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08" name="Group 1080"/>
            <p:cNvGrpSpPr>
              <a:grpSpLocks/>
            </p:cNvGrpSpPr>
            <p:nvPr/>
          </p:nvGrpSpPr>
          <p:grpSpPr bwMode="auto">
            <a:xfrm>
              <a:off x="3894" y="1056"/>
              <a:ext cx="288" cy="96"/>
              <a:chOff x="240" y="912"/>
              <a:chExt cx="288" cy="96"/>
            </a:xfrm>
          </p:grpSpPr>
          <p:sp>
            <p:nvSpPr>
              <p:cNvPr id="186447" name="Line 1081"/>
              <p:cNvSpPr>
                <a:spLocks noChangeShapeType="1"/>
              </p:cNvSpPr>
              <p:nvPr/>
            </p:nvSpPr>
            <p:spPr bwMode="auto">
              <a:xfrm>
                <a:off x="240" y="960"/>
                <a:ext cx="288"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48" name="Line 1082"/>
              <p:cNvSpPr>
                <a:spLocks noChangeShapeType="1"/>
              </p:cNvSpPr>
              <p:nvPr/>
            </p:nvSpPr>
            <p:spPr bwMode="auto">
              <a:xfrm>
                <a:off x="240"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49" name="Line 1083"/>
              <p:cNvSpPr>
                <a:spLocks noChangeShapeType="1"/>
              </p:cNvSpPr>
              <p:nvPr/>
            </p:nvSpPr>
            <p:spPr bwMode="auto">
              <a:xfrm>
                <a:off x="528"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09" name="Group 1084"/>
            <p:cNvGrpSpPr>
              <a:grpSpLocks/>
            </p:cNvGrpSpPr>
            <p:nvPr/>
          </p:nvGrpSpPr>
          <p:grpSpPr bwMode="auto">
            <a:xfrm>
              <a:off x="4278" y="1056"/>
              <a:ext cx="288" cy="96"/>
              <a:chOff x="240" y="912"/>
              <a:chExt cx="288" cy="96"/>
            </a:xfrm>
          </p:grpSpPr>
          <p:sp>
            <p:nvSpPr>
              <p:cNvPr id="186444" name="Line 1085"/>
              <p:cNvSpPr>
                <a:spLocks noChangeShapeType="1"/>
              </p:cNvSpPr>
              <p:nvPr/>
            </p:nvSpPr>
            <p:spPr bwMode="auto">
              <a:xfrm>
                <a:off x="240" y="960"/>
                <a:ext cx="288"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45" name="Line 1086"/>
              <p:cNvSpPr>
                <a:spLocks noChangeShapeType="1"/>
              </p:cNvSpPr>
              <p:nvPr/>
            </p:nvSpPr>
            <p:spPr bwMode="auto">
              <a:xfrm>
                <a:off x="240"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46" name="Line 1087"/>
              <p:cNvSpPr>
                <a:spLocks noChangeShapeType="1"/>
              </p:cNvSpPr>
              <p:nvPr/>
            </p:nvSpPr>
            <p:spPr bwMode="auto">
              <a:xfrm>
                <a:off x="528"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10" name="Group 1088"/>
            <p:cNvGrpSpPr>
              <a:grpSpLocks/>
            </p:cNvGrpSpPr>
            <p:nvPr/>
          </p:nvGrpSpPr>
          <p:grpSpPr bwMode="auto">
            <a:xfrm>
              <a:off x="3456" y="2016"/>
              <a:ext cx="288" cy="96"/>
              <a:chOff x="240" y="912"/>
              <a:chExt cx="288" cy="96"/>
            </a:xfrm>
          </p:grpSpPr>
          <p:sp>
            <p:nvSpPr>
              <p:cNvPr id="186441" name="Line 1089"/>
              <p:cNvSpPr>
                <a:spLocks noChangeShapeType="1"/>
              </p:cNvSpPr>
              <p:nvPr/>
            </p:nvSpPr>
            <p:spPr bwMode="auto">
              <a:xfrm>
                <a:off x="240" y="960"/>
                <a:ext cx="288"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42" name="Line 1090"/>
              <p:cNvSpPr>
                <a:spLocks noChangeShapeType="1"/>
              </p:cNvSpPr>
              <p:nvPr/>
            </p:nvSpPr>
            <p:spPr bwMode="auto">
              <a:xfrm>
                <a:off x="240"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43" name="Line 1091"/>
              <p:cNvSpPr>
                <a:spLocks noChangeShapeType="1"/>
              </p:cNvSpPr>
              <p:nvPr/>
            </p:nvSpPr>
            <p:spPr bwMode="auto">
              <a:xfrm>
                <a:off x="528"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11" name="Group 1092"/>
            <p:cNvGrpSpPr>
              <a:grpSpLocks/>
            </p:cNvGrpSpPr>
            <p:nvPr/>
          </p:nvGrpSpPr>
          <p:grpSpPr bwMode="auto">
            <a:xfrm>
              <a:off x="3888" y="2016"/>
              <a:ext cx="288" cy="96"/>
              <a:chOff x="240" y="912"/>
              <a:chExt cx="288" cy="96"/>
            </a:xfrm>
          </p:grpSpPr>
          <p:sp>
            <p:nvSpPr>
              <p:cNvPr id="186438" name="Line 1093"/>
              <p:cNvSpPr>
                <a:spLocks noChangeShapeType="1"/>
              </p:cNvSpPr>
              <p:nvPr/>
            </p:nvSpPr>
            <p:spPr bwMode="auto">
              <a:xfrm>
                <a:off x="240" y="960"/>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39" name="Line 1094"/>
              <p:cNvSpPr>
                <a:spLocks noChangeShapeType="1"/>
              </p:cNvSpPr>
              <p:nvPr/>
            </p:nvSpPr>
            <p:spPr bwMode="auto">
              <a:xfrm>
                <a:off x="240"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40" name="Line 1095"/>
              <p:cNvSpPr>
                <a:spLocks noChangeShapeType="1"/>
              </p:cNvSpPr>
              <p:nvPr/>
            </p:nvSpPr>
            <p:spPr bwMode="auto">
              <a:xfrm>
                <a:off x="528"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12" name="Group 1096"/>
            <p:cNvGrpSpPr>
              <a:grpSpLocks/>
            </p:cNvGrpSpPr>
            <p:nvPr/>
          </p:nvGrpSpPr>
          <p:grpSpPr bwMode="auto">
            <a:xfrm>
              <a:off x="4752" y="1056"/>
              <a:ext cx="288" cy="96"/>
              <a:chOff x="240" y="912"/>
              <a:chExt cx="288" cy="96"/>
            </a:xfrm>
          </p:grpSpPr>
          <p:sp>
            <p:nvSpPr>
              <p:cNvPr id="186435" name="Line 1097"/>
              <p:cNvSpPr>
                <a:spLocks noChangeShapeType="1"/>
              </p:cNvSpPr>
              <p:nvPr/>
            </p:nvSpPr>
            <p:spPr bwMode="auto">
              <a:xfrm>
                <a:off x="240" y="960"/>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36" name="Line 1098"/>
              <p:cNvSpPr>
                <a:spLocks noChangeShapeType="1"/>
              </p:cNvSpPr>
              <p:nvPr/>
            </p:nvSpPr>
            <p:spPr bwMode="auto">
              <a:xfrm>
                <a:off x="240"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37" name="Line 1099"/>
              <p:cNvSpPr>
                <a:spLocks noChangeShapeType="1"/>
              </p:cNvSpPr>
              <p:nvPr/>
            </p:nvSpPr>
            <p:spPr bwMode="auto">
              <a:xfrm>
                <a:off x="528"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13" name="Group 1100"/>
            <p:cNvGrpSpPr>
              <a:grpSpLocks/>
            </p:cNvGrpSpPr>
            <p:nvPr/>
          </p:nvGrpSpPr>
          <p:grpSpPr bwMode="auto">
            <a:xfrm>
              <a:off x="2640" y="2016"/>
              <a:ext cx="288" cy="96"/>
              <a:chOff x="240" y="912"/>
              <a:chExt cx="288" cy="96"/>
            </a:xfrm>
          </p:grpSpPr>
          <p:sp>
            <p:nvSpPr>
              <p:cNvPr id="186432" name="Line 1101"/>
              <p:cNvSpPr>
                <a:spLocks noChangeShapeType="1"/>
              </p:cNvSpPr>
              <p:nvPr/>
            </p:nvSpPr>
            <p:spPr bwMode="auto">
              <a:xfrm>
                <a:off x="240" y="960"/>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33" name="Line 1102"/>
              <p:cNvSpPr>
                <a:spLocks noChangeShapeType="1"/>
              </p:cNvSpPr>
              <p:nvPr/>
            </p:nvSpPr>
            <p:spPr bwMode="auto">
              <a:xfrm>
                <a:off x="240"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34" name="Line 1103"/>
              <p:cNvSpPr>
                <a:spLocks noChangeShapeType="1"/>
              </p:cNvSpPr>
              <p:nvPr/>
            </p:nvSpPr>
            <p:spPr bwMode="auto">
              <a:xfrm>
                <a:off x="528"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86414" name="Group 1104"/>
            <p:cNvGrpSpPr>
              <a:grpSpLocks/>
            </p:cNvGrpSpPr>
            <p:nvPr/>
          </p:nvGrpSpPr>
          <p:grpSpPr bwMode="auto">
            <a:xfrm>
              <a:off x="2640" y="1056"/>
              <a:ext cx="288" cy="96"/>
              <a:chOff x="240" y="912"/>
              <a:chExt cx="288" cy="96"/>
            </a:xfrm>
          </p:grpSpPr>
          <p:sp>
            <p:nvSpPr>
              <p:cNvPr id="186429" name="Line 1105"/>
              <p:cNvSpPr>
                <a:spLocks noChangeShapeType="1"/>
              </p:cNvSpPr>
              <p:nvPr/>
            </p:nvSpPr>
            <p:spPr bwMode="auto">
              <a:xfrm>
                <a:off x="240" y="960"/>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30" name="Line 1106"/>
              <p:cNvSpPr>
                <a:spLocks noChangeShapeType="1"/>
              </p:cNvSpPr>
              <p:nvPr/>
            </p:nvSpPr>
            <p:spPr bwMode="auto">
              <a:xfrm>
                <a:off x="240"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31" name="Line 1107"/>
              <p:cNvSpPr>
                <a:spLocks noChangeShapeType="1"/>
              </p:cNvSpPr>
              <p:nvPr/>
            </p:nvSpPr>
            <p:spPr bwMode="auto">
              <a:xfrm>
                <a:off x="528"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186415" name="Rectangle 1108"/>
            <p:cNvSpPr>
              <a:spLocks noChangeArrowheads="1"/>
            </p:cNvSpPr>
            <p:nvPr/>
          </p:nvSpPr>
          <p:spPr bwMode="auto">
            <a:xfrm>
              <a:off x="2640" y="168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g</a:t>
              </a:r>
              <a:r>
                <a:rPr lang="en-GB" altLang="x-none" sz="2400" b="0" baseline="-25000"/>
                <a:t>0</a:t>
              </a:r>
            </a:p>
          </p:txBody>
        </p:sp>
        <p:sp>
          <p:nvSpPr>
            <p:cNvPr id="186416" name="Rectangle 1109"/>
            <p:cNvSpPr>
              <a:spLocks noChangeArrowheads="1"/>
            </p:cNvSpPr>
            <p:nvPr/>
          </p:nvSpPr>
          <p:spPr bwMode="auto">
            <a:xfrm>
              <a:off x="2640" y="672"/>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g</a:t>
              </a:r>
              <a:r>
                <a:rPr lang="en-GB" altLang="x-none" sz="2400" b="0" baseline="-25000"/>
                <a:t>0</a:t>
              </a:r>
            </a:p>
          </p:txBody>
        </p:sp>
        <p:sp>
          <p:nvSpPr>
            <p:cNvPr id="186417" name="Rectangle 1110"/>
            <p:cNvSpPr>
              <a:spLocks noChangeArrowheads="1"/>
            </p:cNvSpPr>
            <p:nvPr/>
          </p:nvSpPr>
          <p:spPr bwMode="auto">
            <a:xfrm>
              <a:off x="4746" y="672"/>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accent2"/>
                  </a:solidFill>
                </a:rPr>
                <a:t>g</a:t>
              </a:r>
              <a:r>
                <a:rPr lang="en-GB" altLang="x-none" sz="2400" b="0" baseline="-25000">
                  <a:solidFill>
                    <a:schemeClr val="accent2"/>
                  </a:solidFill>
                </a:rPr>
                <a:t>3</a:t>
              </a:r>
              <a:endParaRPr lang="en-GB" altLang="x-none" sz="2400" b="0" baseline="-25000"/>
            </a:p>
          </p:txBody>
        </p:sp>
        <p:sp>
          <p:nvSpPr>
            <p:cNvPr id="186418" name="Rectangle 1111"/>
            <p:cNvSpPr>
              <a:spLocks noChangeArrowheads="1"/>
            </p:cNvSpPr>
            <p:nvPr/>
          </p:nvSpPr>
          <p:spPr bwMode="auto">
            <a:xfrm>
              <a:off x="3882" y="168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accent2"/>
                  </a:solidFill>
                </a:rPr>
                <a:t>g</a:t>
              </a:r>
              <a:r>
                <a:rPr lang="en-GB" altLang="x-none" sz="2400" b="0" baseline="-25000">
                  <a:solidFill>
                    <a:schemeClr val="accent2"/>
                  </a:solidFill>
                </a:rPr>
                <a:t>3</a:t>
              </a:r>
              <a:endParaRPr lang="en-GB" altLang="x-none" sz="2400" b="0" baseline="-25000"/>
            </a:p>
          </p:txBody>
        </p:sp>
        <p:grpSp>
          <p:nvGrpSpPr>
            <p:cNvPr id="186419" name="Group 1112"/>
            <p:cNvGrpSpPr>
              <a:grpSpLocks/>
            </p:cNvGrpSpPr>
            <p:nvPr/>
          </p:nvGrpSpPr>
          <p:grpSpPr bwMode="auto">
            <a:xfrm>
              <a:off x="1002" y="1536"/>
              <a:ext cx="288" cy="96"/>
              <a:chOff x="240" y="912"/>
              <a:chExt cx="288" cy="96"/>
            </a:xfrm>
          </p:grpSpPr>
          <p:sp>
            <p:nvSpPr>
              <p:cNvPr id="186426" name="Line 1113"/>
              <p:cNvSpPr>
                <a:spLocks noChangeShapeType="1"/>
              </p:cNvSpPr>
              <p:nvPr/>
            </p:nvSpPr>
            <p:spPr bwMode="auto">
              <a:xfrm>
                <a:off x="240" y="960"/>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27" name="Line 1114"/>
              <p:cNvSpPr>
                <a:spLocks noChangeShapeType="1"/>
              </p:cNvSpPr>
              <p:nvPr/>
            </p:nvSpPr>
            <p:spPr bwMode="auto">
              <a:xfrm>
                <a:off x="240"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28" name="Line 1115"/>
              <p:cNvSpPr>
                <a:spLocks noChangeShapeType="1"/>
              </p:cNvSpPr>
              <p:nvPr/>
            </p:nvSpPr>
            <p:spPr bwMode="auto">
              <a:xfrm>
                <a:off x="528"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186420" name="Rectangle 1116"/>
            <p:cNvSpPr>
              <a:spLocks noChangeArrowheads="1"/>
            </p:cNvSpPr>
            <p:nvPr/>
          </p:nvSpPr>
          <p:spPr bwMode="auto">
            <a:xfrm>
              <a:off x="1002" y="1152"/>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g</a:t>
              </a:r>
              <a:r>
                <a:rPr lang="en-GB" altLang="x-none" sz="2400" b="0" baseline="-25000"/>
                <a:t>0</a:t>
              </a:r>
            </a:p>
          </p:txBody>
        </p:sp>
        <p:grpSp>
          <p:nvGrpSpPr>
            <p:cNvPr id="186421" name="Group 1117"/>
            <p:cNvGrpSpPr>
              <a:grpSpLocks/>
            </p:cNvGrpSpPr>
            <p:nvPr/>
          </p:nvGrpSpPr>
          <p:grpSpPr bwMode="auto">
            <a:xfrm>
              <a:off x="2166" y="1536"/>
              <a:ext cx="288" cy="96"/>
              <a:chOff x="240" y="912"/>
              <a:chExt cx="288" cy="96"/>
            </a:xfrm>
          </p:grpSpPr>
          <p:sp>
            <p:nvSpPr>
              <p:cNvPr id="186423" name="Line 1118"/>
              <p:cNvSpPr>
                <a:spLocks noChangeShapeType="1"/>
              </p:cNvSpPr>
              <p:nvPr/>
            </p:nvSpPr>
            <p:spPr bwMode="auto">
              <a:xfrm>
                <a:off x="240" y="960"/>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24" name="Line 1119"/>
              <p:cNvSpPr>
                <a:spLocks noChangeShapeType="1"/>
              </p:cNvSpPr>
              <p:nvPr/>
            </p:nvSpPr>
            <p:spPr bwMode="auto">
              <a:xfrm>
                <a:off x="240"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86425" name="Line 1120"/>
              <p:cNvSpPr>
                <a:spLocks noChangeShapeType="1"/>
              </p:cNvSpPr>
              <p:nvPr/>
            </p:nvSpPr>
            <p:spPr bwMode="auto">
              <a:xfrm>
                <a:off x="528"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186422" name="Rectangle 1121"/>
            <p:cNvSpPr>
              <a:spLocks noChangeArrowheads="1"/>
            </p:cNvSpPr>
            <p:nvPr/>
          </p:nvSpPr>
          <p:spPr bwMode="auto">
            <a:xfrm>
              <a:off x="2160" y="1152"/>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accent2"/>
                  </a:solidFill>
                </a:rPr>
                <a:t>g</a:t>
              </a:r>
              <a:r>
                <a:rPr lang="en-GB" altLang="x-none" sz="2400" b="0" baseline="-25000">
                  <a:solidFill>
                    <a:schemeClr val="accent2"/>
                  </a:solidFill>
                </a:rPr>
                <a:t>3</a:t>
              </a:r>
              <a:endParaRPr lang="en-GB" altLang="x-none" sz="2400" b="0" baseline="-25000"/>
            </a:p>
          </p:txBody>
        </p:sp>
      </p:grpSp>
      <p:sp>
        <p:nvSpPr>
          <p:cNvPr id="186370" name="Text Box 1122"/>
          <p:cNvSpPr txBox="1">
            <a:spLocks noChangeArrowheads="1"/>
          </p:cNvSpPr>
          <p:nvPr/>
        </p:nvSpPr>
        <p:spPr bwMode="auto">
          <a:xfrm>
            <a:off x="0" y="4648200"/>
            <a:ext cx="8991600" cy="222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2000" b="0"/>
              <a:t>We assume that gene g</a:t>
            </a:r>
            <a:r>
              <a:rPr lang="en-GB" altLang="x-none" sz="2000" b="0" baseline="-25000"/>
              <a:t>1</a:t>
            </a:r>
            <a:r>
              <a:rPr lang="en-GB" altLang="x-none" sz="2000" b="0"/>
              <a:t> (in S</a:t>
            </a:r>
            <a:r>
              <a:rPr lang="en-GB" altLang="x-none" sz="2000" b="0" baseline="-25000"/>
              <a:t>1</a:t>
            </a:r>
            <a:r>
              <a:rPr lang="en-GB" altLang="x-none" sz="2000" b="0"/>
              <a:t>) and genes g</a:t>
            </a:r>
            <a:r>
              <a:rPr lang="en-GB" altLang="x-none" sz="2000" b="0" baseline="-25000"/>
              <a:t>2a</a:t>
            </a:r>
            <a:r>
              <a:rPr lang="en-GB" altLang="x-none" sz="2000" b="0"/>
              <a:t> and g</a:t>
            </a:r>
            <a:r>
              <a:rPr lang="en-GB" altLang="x-none" sz="2000" b="0" baseline="-25000"/>
              <a:t>2b</a:t>
            </a:r>
            <a:r>
              <a:rPr lang="en-GB" altLang="x-none" sz="2000" b="0"/>
              <a:t> (in S</a:t>
            </a:r>
            <a:r>
              <a:rPr lang="en-GB" altLang="x-none" sz="2000" b="0" baseline="-25000"/>
              <a:t>2</a:t>
            </a:r>
            <a:r>
              <a:rPr lang="en-GB" altLang="x-none" sz="2000" b="0"/>
              <a:t>) are lost,</a:t>
            </a:r>
            <a:r>
              <a:rPr lang="en-GB" altLang="x-none" sz="2000" b="0">
                <a:solidFill>
                  <a:srgbClr val="000000"/>
                </a:solidFill>
              </a:rPr>
              <a:t> </a:t>
            </a:r>
            <a:r>
              <a:rPr lang="en-GB" altLang="x-none" sz="2000" b="0"/>
              <a:t>similarity and phylogenetic methods for orthology detection will assign erroneously orthology to g</a:t>
            </a:r>
            <a:r>
              <a:rPr lang="en-GB" altLang="x-none" sz="2000" b="0" baseline="-25000"/>
              <a:t>2</a:t>
            </a:r>
            <a:r>
              <a:rPr lang="en-GB" altLang="x-none" sz="2000" b="0"/>
              <a:t>, g</a:t>
            </a:r>
            <a:r>
              <a:rPr lang="en-GB" altLang="x-none" sz="2000" b="0" baseline="-25000"/>
              <a:t>1a</a:t>
            </a:r>
            <a:r>
              <a:rPr lang="en-GB" altLang="x-none" sz="2000" b="0"/>
              <a:t> and g</a:t>
            </a:r>
            <a:r>
              <a:rPr lang="en-GB" altLang="x-none" sz="2000" b="0" baseline="-25000"/>
              <a:t>1b</a:t>
            </a:r>
            <a:r>
              <a:rPr lang="en-GB" altLang="x-none" sz="2000" b="0"/>
              <a:t>. Indeed these are not orthologous, because g</a:t>
            </a:r>
            <a:r>
              <a:rPr lang="en-GB" altLang="x-none" sz="2000" b="0" baseline="-25000"/>
              <a:t>2</a:t>
            </a:r>
            <a:r>
              <a:rPr lang="en-GB" altLang="x-none" sz="2000" b="0"/>
              <a:t>, g</a:t>
            </a:r>
            <a:r>
              <a:rPr lang="en-GB" altLang="x-none" sz="2000" b="0" baseline="-25000"/>
              <a:t>1a</a:t>
            </a:r>
            <a:r>
              <a:rPr lang="en-GB" altLang="x-none" sz="2000" b="0"/>
              <a:t> and g</a:t>
            </a:r>
            <a:r>
              <a:rPr lang="en-GB" altLang="x-none" sz="2000" b="0" baseline="-25000"/>
              <a:t>1b</a:t>
            </a:r>
            <a:r>
              <a:rPr lang="en-GB" altLang="x-none" sz="2000" b="0"/>
              <a:t> do not result from the same ancestral gene after the speciation event.</a:t>
            </a:r>
          </a:p>
          <a:p>
            <a:pPr algn="just">
              <a:spcBef>
                <a:spcPct val="0"/>
              </a:spcBef>
              <a:buFontTx/>
              <a:buNone/>
            </a:pPr>
            <a:r>
              <a:rPr lang="en-GB" altLang="x-none" sz="2000" b="0"/>
              <a:t>In this case solely the environment conservation, will help in detecting the gene duplication and loss event, and hypothesise their non-orthology.</a:t>
            </a:r>
            <a:endParaRPr lang="en-GB" altLang="x-none" sz="2400" b="0"/>
          </a:p>
        </p:txBody>
      </p:sp>
      <p:sp>
        <p:nvSpPr>
          <p:cNvPr id="186371" name="Text Box 1123"/>
          <p:cNvSpPr txBox="1">
            <a:spLocks noChangeArrowheads="1"/>
          </p:cNvSpPr>
          <p:nvPr/>
        </p:nvSpPr>
        <p:spPr bwMode="auto">
          <a:xfrm>
            <a:off x="0" y="-27384"/>
            <a:ext cx="9144000" cy="457200"/>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717FF"/>
                </a:solidFill>
                <a:latin typeface="Helvetica" charset="0"/>
              </a:rPr>
              <a:t>Loss of genes : Example of an </a:t>
            </a:r>
            <a:r>
              <a:rPr lang="en-GB" altLang="x-none" sz="2400" dirty="0" err="1">
                <a:solidFill>
                  <a:srgbClr val="0717FF"/>
                </a:solidFill>
                <a:latin typeface="Helvetica" charset="0"/>
              </a:rPr>
              <a:t>orthology</a:t>
            </a:r>
            <a:r>
              <a:rPr lang="en-GB" altLang="x-none" sz="2400" dirty="0">
                <a:solidFill>
                  <a:srgbClr val="0717FF"/>
                </a:solidFill>
                <a:latin typeface="Helvetica" charset="0"/>
              </a:rPr>
              <a:t> misleading situation</a:t>
            </a:r>
            <a:endParaRPr lang="en-GB" altLang="x-none" sz="2400" dirty="0">
              <a:latin typeface="Times New Roman" charset="0"/>
            </a:endParaRPr>
          </a:p>
        </p:txBody>
      </p:sp>
      <p:sp>
        <p:nvSpPr>
          <p:cNvPr id="98" name="Text Box 1124"/>
          <p:cNvSpPr txBox="1">
            <a:spLocks noChangeArrowheads="1"/>
          </p:cNvSpPr>
          <p:nvPr/>
        </p:nvSpPr>
        <p:spPr bwMode="auto">
          <a:xfrm>
            <a:off x="5105400" y="2667000"/>
            <a:ext cx="457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rPr>
              <a:t>X</a:t>
            </a:r>
            <a:endParaRPr lang="en-GB" altLang="x-none" sz="2400" b="0"/>
          </a:p>
        </p:txBody>
      </p:sp>
      <p:sp>
        <p:nvSpPr>
          <p:cNvPr id="99" name="Text Box 1125"/>
          <p:cNvSpPr txBox="1">
            <a:spLocks noChangeArrowheads="1"/>
          </p:cNvSpPr>
          <p:nvPr/>
        </p:nvSpPr>
        <p:spPr bwMode="auto">
          <a:xfrm>
            <a:off x="6477000" y="1066800"/>
            <a:ext cx="457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rPr>
              <a:t>X</a:t>
            </a:r>
            <a:endParaRPr lang="en-GB" altLang="x-none" sz="2400" b="0"/>
          </a:p>
        </p:txBody>
      </p:sp>
      <p:sp>
        <p:nvSpPr>
          <p:cNvPr id="100" name="Text Box 1126"/>
          <p:cNvSpPr txBox="1">
            <a:spLocks noChangeArrowheads="1"/>
          </p:cNvSpPr>
          <p:nvPr/>
        </p:nvSpPr>
        <p:spPr bwMode="auto">
          <a:xfrm>
            <a:off x="7086600" y="1066800"/>
            <a:ext cx="457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rPr>
              <a:t>X</a:t>
            </a:r>
            <a:endParaRPr lang="en-GB" altLang="x-none"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anim calcmode="lin" valueType="num">
                                      <p:cBhvr>
                                        <p:cTn id="8" dur="500" fill="hold"/>
                                        <p:tgtEl>
                                          <p:spTgt spid="98"/>
                                        </p:tgtEl>
                                        <p:attrNameLst>
                                          <p:attrName>ppt_x</p:attrName>
                                        </p:attrNameLst>
                                      </p:cBhvr>
                                      <p:tavLst>
                                        <p:tav tm="0">
                                          <p:val>
                                            <p:strVal val="#ppt_x"/>
                                          </p:val>
                                        </p:tav>
                                        <p:tav tm="100000">
                                          <p:val>
                                            <p:strVal val="#ppt_x"/>
                                          </p:val>
                                        </p:tav>
                                      </p:tavLst>
                                    </p:anim>
                                    <p:anim calcmode="lin" valueType="num">
                                      <p:cBhvr>
                                        <p:cTn id="9" dur="500" fill="hold"/>
                                        <p:tgtEl>
                                          <p:spTgt spid="9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anim calcmode="lin" valueType="num">
                                      <p:cBhvr>
                                        <p:cTn id="14" dur="500" fill="hold"/>
                                        <p:tgtEl>
                                          <p:spTgt spid="99"/>
                                        </p:tgtEl>
                                        <p:attrNameLst>
                                          <p:attrName>ppt_x</p:attrName>
                                        </p:attrNameLst>
                                      </p:cBhvr>
                                      <p:tavLst>
                                        <p:tav tm="0">
                                          <p:val>
                                            <p:strVal val="#ppt_x"/>
                                          </p:val>
                                        </p:tav>
                                        <p:tav tm="100000">
                                          <p:val>
                                            <p:strVal val="#ppt_x"/>
                                          </p:val>
                                        </p:tav>
                                      </p:tavLst>
                                    </p:anim>
                                    <p:anim calcmode="lin" valueType="num">
                                      <p:cBhvr>
                                        <p:cTn id="15" dur="500" fill="hold"/>
                                        <p:tgtEl>
                                          <p:spTgt spid="99"/>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anim calcmode="lin" valueType="num">
                                      <p:cBhvr>
                                        <p:cTn id="20" dur="500" fill="hold"/>
                                        <p:tgtEl>
                                          <p:spTgt spid="100"/>
                                        </p:tgtEl>
                                        <p:attrNameLst>
                                          <p:attrName>ppt_x</p:attrName>
                                        </p:attrNameLst>
                                      </p:cBhvr>
                                      <p:tavLst>
                                        <p:tav tm="0">
                                          <p:val>
                                            <p:strVal val="#ppt_x"/>
                                          </p:val>
                                        </p:tav>
                                        <p:tav tm="100000">
                                          <p:val>
                                            <p:strVal val="#ppt_x"/>
                                          </p:val>
                                        </p:tav>
                                      </p:tavLst>
                                    </p:anim>
                                    <p:anim calcmode="lin" valueType="num">
                                      <p:cBhvr>
                                        <p:cTn id="21" dur="5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417" name="ZoneTexte 3"/>
          <p:cNvSpPr txBox="1">
            <a:spLocks noChangeArrowheads="1"/>
          </p:cNvSpPr>
          <p:nvPr/>
        </p:nvSpPr>
        <p:spPr bwMode="auto">
          <a:xfrm>
            <a:off x="107950" y="476250"/>
            <a:ext cx="8928100"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With the increasing number of sequenced genomes and their comparisons, the detection of orthologs is crucial for reliable functional annotation and evolutionary analyses of genes and species. Yet the dynamic remodelling of genome content through gain, loss, transfer of genes, whole and segmental genome duplication hinders reliable orthology detection. Moreover the lack of direct functional evidence and the questionable quality of some available genome sequences and annotations present additional difficulties to assess orthology.</a:t>
            </a:r>
            <a:endParaRPr lang="fr-FR" altLang="x-none" sz="2400" b="0"/>
          </a:p>
          <a:p>
            <a:pPr>
              <a:spcBef>
                <a:spcPct val="0"/>
              </a:spcBef>
              <a:buFontTx/>
              <a:buNone/>
            </a:pPr>
            <a:r>
              <a:rPr lang="en-GB" altLang="x-none" sz="2400" b="0"/>
              <a:t>We review existing methods and their potential accuracy in the high throughput era of genome sequencing and we anticipate open questions in terms of methodology, reliability and computation. Appropriate taxon sampling together with combination of methods based on similarity, phylogeny, synteny and evolutionary knowledge that may help detecting speciation events appear to be the most accurate strategy.</a:t>
            </a:r>
            <a:endParaRPr lang="fr-FR" altLang="x-none" sz="2400" b="0"/>
          </a:p>
          <a:p>
            <a:pPr>
              <a:spcBef>
                <a:spcPct val="0"/>
              </a:spcBef>
              <a:buFontTx/>
              <a:buNone/>
            </a:pPr>
            <a:endParaRPr lang="fr-FR" altLang="x-none" sz="2400" b="0"/>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0465" name="ZoneTexte 1"/>
          <p:cNvSpPr txBox="1">
            <a:spLocks noChangeArrowheads="1"/>
          </p:cNvSpPr>
          <p:nvPr/>
        </p:nvSpPr>
        <p:spPr bwMode="auto">
          <a:xfrm>
            <a:off x="107950" y="404813"/>
            <a:ext cx="8856663"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b="0"/>
              <a:t>With he exponential increase of available completely sequenced genomes and their studies [11,12] many methods have been introduced for genes and species trees construction taking into account these evolutionary processes [10,13,14].</a:t>
            </a:r>
            <a:endParaRPr lang="fr-FR" altLang="x-none" sz="2000" b="0"/>
          </a:p>
          <a:p>
            <a:pPr>
              <a:spcBef>
                <a:spcPct val="0"/>
              </a:spcBef>
              <a:buFontTx/>
              <a:buNone/>
            </a:pPr>
            <a:r>
              <a:rPr lang="en-GB" altLang="x-none" sz="2000" b="0"/>
              <a:t>	In this context the proper identification of orthologous genes is a major challenge because accumulation of evolutionary dynamic events tend to blur the recognition of true orthologs among a set of homologs [15-18]. Most methods for large-scale detection of orthologs are based on homology as inferred by sequence similarity. It is generally admitted that large-scale orthology assignment is a non-trivial task. A large number of methods were elaborated to solve this problem, with various advantages and limitations [see references in 17,19,20]. However, in general such methods suffer from a common limitation, relevant to the difficulties in constructing orthologous classes in the presence of paralogs. More specifically, for distantly related species, assessing orthology can become very difficult typically because of low similarity between protein sequences and the likely increase of gene-birth and death [15].</a:t>
            </a:r>
            <a:endParaRPr lang="fr-FR" altLang="x-none" sz="2000" b="0"/>
          </a:p>
          <a:p>
            <a:pPr>
              <a:spcBef>
                <a:spcPct val="0"/>
              </a:spcBef>
              <a:buFontTx/>
              <a:buNone/>
            </a:pPr>
            <a:r>
              <a:rPr lang="en-GB" altLang="x-none" sz="2000" b="0"/>
              <a:t>In contrast for closely related species, synteny conservation provides useful information to identify conserved chromosomal segments, in which orthologous genes can more steadily be searched for.</a:t>
            </a:r>
            <a:endParaRPr lang="fr-FR" altLang="x-none" sz="2000" b="0"/>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513" name="ZoneTexte 1"/>
          <p:cNvSpPr txBox="1">
            <a:spLocks noChangeArrowheads="1"/>
          </p:cNvSpPr>
          <p:nvPr/>
        </p:nvSpPr>
        <p:spPr bwMode="auto">
          <a:xfrm>
            <a:off x="179388" y="476250"/>
            <a:ext cx="856932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Sequence similarity is almost always the only criterion available to indicate homology. This criterion introduces a limit to detection of homology as sequences may diverge beyond statistical recognition when evolutionary distances between compared species increase. Additional complications include the dynamics of gene duplication, loss, transfer or fusion/fission occurring during genome evolution.</a:t>
            </a:r>
            <a:r>
              <a:rPr lang="fr-FR" altLang="x-none" sz="2400" b="0"/>
              <a:t> </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ZoneTexte 1"/>
          <p:cNvSpPr txBox="1">
            <a:spLocks noChangeArrowheads="1"/>
          </p:cNvSpPr>
          <p:nvPr/>
        </p:nvSpPr>
        <p:spPr bwMode="auto">
          <a:xfrm>
            <a:off x="179388" y="1928813"/>
            <a:ext cx="896461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t>The dynamic of duplication/loss during evolution</a:t>
            </a:r>
            <a:r>
              <a:rPr lang="fr-FR" altLang="x-none" sz="4000"/>
              <a:t> </a:t>
            </a:r>
          </a:p>
        </p:txBody>
      </p:sp>
      <p:sp>
        <p:nvSpPr>
          <p:cNvPr id="194562" name="Flèche vers la droite 2"/>
          <p:cNvSpPr>
            <a:spLocks noChangeArrowheads="1"/>
          </p:cNvSpPr>
          <p:nvPr/>
        </p:nvSpPr>
        <p:spPr bwMode="auto">
          <a:xfrm>
            <a:off x="250825" y="3729038"/>
            <a:ext cx="2017713" cy="504825"/>
          </a:xfrm>
          <a:prstGeom prst="rightArrow">
            <a:avLst>
              <a:gd name="adj1" fmla="val 50000"/>
              <a:gd name="adj2" fmla="val 49961"/>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solidFill>
                <a:srgbClr val="FF0000"/>
              </a:solidFill>
            </a:endParaRPr>
          </a:p>
        </p:txBody>
      </p:sp>
      <p:sp>
        <p:nvSpPr>
          <p:cNvPr id="194563" name="ZoneTexte 3"/>
          <p:cNvSpPr txBox="1">
            <a:spLocks noChangeArrowheads="1"/>
          </p:cNvSpPr>
          <p:nvPr/>
        </p:nvSpPr>
        <p:spPr bwMode="auto">
          <a:xfrm>
            <a:off x="2771775" y="3584575"/>
            <a:ext cx="6048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4000">
                <a:solidFill>
                  <a:srgbClr val="070AF2"/>
                </a:solidFill>
              </a:rPr>
              <a:t>Complications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ZoneTexte 1"/>
          <p:cNvSpPr txBox="1">
            <a:spLocks noChangeArrowheads="1"/>
          </p:cNvSpPr>
          <p:nvPr/>
        </p:nvSpPr>
        <p:spPr bwMode="auto">
          <a:xfrm>
            <a:off x="76200" y="765175"/>
            <a:ext cx="94488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FF3333"/>
                </a:solidFill>
              </a:rPr>
              <a:t>• </a:t>
            </a:r>
            <a:r>
              <a:rPr lang="en-GB" altLang="x-none" sz="3600">
                <a:solidFill>
                  <a:srgbClr val="FF3333"/>
                </a:solidFill>
              </a:rPr>
              <a:t>in-paralogs </a:t>
            </a:r>
            <a:r>
              <a:rPr lang="en-GB" altLang="x-none" sz="3600">
                <a:solidFill>
                  <a:srgbClr val="0000FF"/>
                </a:solidFill>
              </a:rPr>
              <a:t>are paralogs issued from duplication </a:t>
            </a:r>
            <a:r>
              <a:rPr lang="en-GB" altLang="x-none" sz="3600">
                <a:solidFill>
                  <a:srgbClr val="FF0000"/>
                </a:solidFill>
              </a:rPr>
              <a:t>posterior</a:t>
            </a:r>
            <a:r>
              <a:rPr lang="en-GB" altLang="x-none" sz="3600">
                <a:solidFill>
                  <a:srgbClr val="0000FF"/>
                </a:solidFill>
              </a:rPr>
              <a:t> to speciation</a:t>
            </a:r>
            <a:r>
              <a:rPr lang="en-GB" altLang="x-none" sz="4000">
                <a:solidFill>
                  <a:srgbClr val="0000FF"/>
                </a:solidFill>
              </a:rPr>
              <a:t> </a:t>
            </a:r>
            <a:endParaRPr lang="fr-FR" altLang="x-none" sz="4000">
              <a:solidFill>
                <a:srgbClr val="0000FF"/>
              </a:solidFill>
            </a:endParaRPr>
          </a:p>
        </p:txBody>
      </p:sp>
      <p:sp>
        <p:nvSpPr>
          <p:cNvPr id="196610" name="ZoneTexte 2"/>
          <p:cNvSpPr txBox="1">
            <a:spLocks noChangeArrowheads="1"/>
          </p:cNvSpPr>
          <p:nvPr/>
        </p:nvSpPr>
        <p:spPr bwMode="auto">
          <a:xfrm>
            <a:off x="152400" y="3101975"/>
            <a:ext cx="882015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FF0000"/>
                </a:solidFill>
              </a:rPr>
              <a:t>• </a:t>
            </a:r>
            <a:r>
              <a:rPr lang="en-GB" altLang="x-none" sz="3600">
                <a:solidFill>
                  <a:srgbClr val="FF0000"/>
                </a:solidFill>
              </a:rPr>
              <a:t>out-paralogs </a:t>
            </a:r>
            <a:r>
              <a:rPr lang="en-GB" altLang="x-none" sz="3600">
                <a:solidFill>
                  <a:srgbClr val="021EFD"/>
                </a:solidFill>
              </a:rPr>
              <a:t>are paralogs issued from duplication</a:t>
            </a:r>
            <a:r>
              <a:rPr lang="en-GB" altLang="x-none" sz="3600">
                <a:solidFill>
                  <a:srgbClr val="3366FF"/>
                </a:solidFill>
              </a:rPr>
              <a:t> </a:t>
            </a:r>
            <a:r>
              <a:rPr lang="en-GB" altLang="x-none" sz="3600">
                <a:solidFill>
                  <a:srgbClr val="FF0000"/>
                </a:solidFill>
              </a:rPr>
              <a:t>prior</a:t>
            </a:r>
            <a:r>
              <a:rPr lang="en-GB" altLang="x-none" sz="3600">
                <a:solidFill>
                  <a:srgbClr val="3366FF"/>
                </a:solidFill>
              </a:rPr>
              <a:t> </a:t>
            </a:r>
            <a:r>
              <a:rPr lang="en-GB" altLang="x-none" sz="3600">
                <a:solidFill>
                  <a:srgbClr val="021EFD"/>
                </a:solidFill>
              </a:rPr>
              <a:t>to speciation</a:t>
            </a:r>
            <a:r>
              <a:rPr lang="en-GB" altLang="x-none" sz="4000">
                <a:solidFill>
                  <a:srgbClr val="3366FF"/>
                </a:solidFill>
              </a:rPr>
              <a:t> </a:t>
            </a:r>
            <a:endParaRPr lang="fr-FR" altLang="x-none" sz="4000">
              <a:solidFill>
                <a:srgbClr val="3366FF"/>
              </a:solidFill>
            </a:endParaRPr>
          </a:p>
        </p:txBody>
      </p:sp>
      <p:sp>
        <p:nvSpPr>
          <p:cNvPr id="196611" name="ZoneTexte 3"/>
          <p:cNvSpPr txBox="1">
            <a:spLocks noChangeArrowheads="1"/>
          </p:cNvSpPr>
          <p:nvPr/>
        </p:nvSpPr>
        <p:spPr bwMode="auto">
          <a:xfrm>
            <a:off x="179388" y="6165850"/>
            <a:ext cx="87852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600">
                <a:solidFill>
                  <a:srgbClr val="021EFD"/>
                </a:solidFill>
              </a:rPr>
              <a:t>Sonnhammer EL, Koonin EV. Orthology, paralogy and proposed classification for paralog subtypes. </a:t>
            </a:r>
            <a:r>
              <a:rPr lang="en-GB" altLang="x-none" sz="1600" i="1">
                <a:solidFill>
                  <a:srgbClr val="021EFD"/>
                </a:solidFill>
              </a:rPr>
              <a:t>Trends Genet</a:t>
            </a:r>
            <a:r>
              <a:rPr lang="en-GB" altLang="x-none" sz="1600">
                <a:solidFill>
                  <a:srgbClr val="021EFD"/>
                </a:solidFill>
              </a:rPr>
              <a:t>. 2002; 18:619-620.</a:t>
            </a:r>
            <a:r>
              <a:rPr lang="fr-FR" altLang="x-none" sz="1600">
                <a:solidFill>
                  <a:srgbClr val="021EFD"/>
                </a:solidFill>
              </a:rPr>
              <a:t> </a:t>
            </a:r>
          </a:p>
        </p:txBody>
      </p:sp>
    </p:spTree>
  </p:cSld>
  <p:clrMapOvr>
    <a:masterClrMapping/>
  </p:clrMapOvr>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2004:Modèles:Présentations:Conceptions:Bocal</Template>
  <TotalTime>9433</TotalTime>
  <Words>8017</Words>
  <Application>Microsoft Macintosh PowerPoint</Application>
  <PresentationFormat>Affichage à l'écran (4:3)</PresentationFormat>
  <Paragraphs>1266</Paragraphs>
  <Slides>174</Slides>
  <Notes>152</Notes>
  <HiddenSlides>36</HiddenSlides>
  <MMClips>0</MMClips>
  <ScaleCrop>false</ScaleCrop>
  <HeadingPairs>
    <vt:vector size="8" baseType="variant">
      <vt:variant>
        <vt:lpstr>Polices utilisées</vt:lpstr>
      </vt:variant>
      <vt:variant>
        <vt:i4>20</vt:i4>
      </vt:variant>
      <vt:variant>
        <vt:lpstr>Thème</vt:lpstr>
      </vt:variant>
      <vt:variant>
        <vt:i4>1</vt:i4>
      </vt:variant>
      <vt:variant>
        <vt:lpstr>Serveurs OLE incorporés</vt:lpstr>
      </vt:variant>
      <vt:variant>
        <vt:i4>4</vt:i4>
      </vt:variant>
      <vt:variant>
        <vt:lpstr>Titres des diapositives</vt:lpstr>
      </vt:variant>
      <vt:variant>
        <vt:i4>174</vt:i4>
      </vt:variant>
    </vt:vector>
  </HeadingPairs>
  <TitlesOfParts>
    <vt:vector size="199" baseType="lpstr">
      <vt:lpstr>ＭＳ 明朝</vt:lpstr>
      <vt:lpstr>ＭＳ Ｐゴシック</vt:lpstr>
      <vt:lpstr>新細明體</vt:lpstr>
      <vt:lpstr>ヒラギノ角ゴ Pro W3</vt:lpstr>
      <vt:lpstr>Arial</vt:lpstr>
      <vt:lpstr>Calibri</vt:lpstr>
      <vt:lpstr>Courier</vt:lpstr>
      <vt:lpstr>Courier New</vt:lpstr>
      <vt:lpstr>DejaVu Sans</vt:lpstr>
      <vt:lpstr>Helvetica</vt:lpstr>
      <vt:lpstr>Impact</vt:lpstr>
      <vt:lpstr>Lucida Grande</vt:lpstr>
      <vt:lpstr>LucidaGrande</vt:lpstr>
      <vt:lpstr>msgothic</vt:lpstr>
      <vt:lpstr>Palatino</vt:lpstr>
      <vt:lpstr>Symbol</vt:lpstr>
      <vt:lpstr>Times</vt:lpstr>
      <vt:lpstr>Times New Roman</vt:lpstr>
      <vt:lpstr>Verdana</vt:lpstr>
      <vt:lpstr>Wingdings</vt:lpstr>
      <vt:lpstr>Nouvelle présentation</vt:lpstr>
      <vt:lpstr>Document</vt:lpstr>
      <vt:lpstr>Document Microsoft Word 97 - 2004</vt:lpstr>
      <vt:lpstr>Feuille de calcul</vt:lpstr>
      <vt:lpstr>Designer Drawing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Institut Pasteur</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la version d'évaluation de Office 2004</dc:creator>
  <cp:lastModifiedBy>Utilisateur de Microsoft Office</cp:lastModifiedBy>
  <cp:revision>640</cp:revision>
  <cp:lastPrinted>2017-10-14T18:33:28Z</cp:lastPrinted>
  <dcterms:created xsi:type="dcterms:W3CDTF">2013-10-20T16:58:27Z</dcterms:created>
  <dcterms:modified xsi:type="dcterms:W3CDTF">2018-05-01T21:56:56Z</dcterms:modified>
</cp:coreProperties>
</file>